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FF0000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76" d="100"/>
          <a:sy n="76" d="100"/>
        </p:scale>
        <p:origin x="-1206" y="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CDFED-6F3E-489F-AEB4-804ACDD5A7E8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37F071-DBD4-47A3-A4CE-0EB9FB56FB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CDFED-6F3E-489F-AEB4-804ACDD5A7E8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37F071-DBD4-47A3-A4CE-0EB9FB56FB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CDFED-6F3E-489F-AEB4-804ACDD5A7E8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37F071-DBD4-47A3-A4CE-0EB9FB56FB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CDFED-6F3E-489F-AEB4-804ACDD5A7E8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37F071-DBD4-47A3-A4CE-0EB9FB56FB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CDFED-6F3E-489F-AEB4-804ACDD5A7E8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37F071-DBD4-47A3-A4CE-0EB9FB56FB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CDFED-6F3E-489F-AEB4-804ACDD5A7E8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37F071-DBD4-47A3-A4CE-0EB9FB56FB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CDFED-6F3E-489F-AEB4-804ACDD5A7E8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37F071-DBD4-47A3-A4CE-0EB9FB56FB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CDFED-6F3E-489F-AEB4-804ACDD5A7E8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37F071-DBD4-47A3-A4CE-0EB9FB56FB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CDFED-6F3E-489F-AEB4-804ACDD5A7E8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37F071-DBD4-47A3-A4CE-0EB9FB56FB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CDFED-6F3E-489F-AEB4-804ACDD5A7E8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37F071-DBD4-47A3-A4CE-0EB9FB56FB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CDFED-6F3E-489F-AEB4-804ACDD5A7E8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37F071-DBD4-47A3-A4CE-0EB9FB56FB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FCDFED-6F3E-489F-AEB4-804ACDD5A7E8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37F071-DBD4-47A3-A4CE-0EB9FB56FBC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0000"/>
            </a:gs>
            <a:gs pos="13000">
              <a:srgbClr val="0047FF"/>
            </a:gs>
            <a:gs pos="28000">
              <a:srgbClr val="000082"/>
            </a:gs>
            <a:gs pos="42999">
              <a:srgbClr val="0047FF"/>
            </a:gs>
            <a:gs pos="58000">
              <a:srgbClr val="000082"/>
            </a:gs>
            <a:gs pos="72000">
              <a:srgbClr val="0047FF"/>
            </a:gs>
            <a:gs pos="87000">
              <a:srgbClr val="000082"/>
            </a:gs>
            <a:gs pos="100000">
              <a:srgbClr val="0047F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72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Publicistické útvary</a:t>
            </a:r>
            <a:endParaRPr lang="cs-CZ" sz="7200" b="1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pPr algn="r"/>
            <a:endParaRPr lang="cs-CZ" sz="1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r"/>
            <a:endParaRPr lang="cs-CZ" sz="1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r"/>
            <a:endParaRPr lang="cs-CZ" sz="1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r"/>
            <a:endParaRPr lang="cs-CZ" sz="1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r"/>
            <a:endParaRPr lang="cs-CZ" sz="1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r"/>
            <a:endParaRPr lang="cs-CZ" sz="1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r"/>
            <a:endParaRPr lang="cs-CZ" sz="1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r"/>
            <a:endParaRPr lang="cs-CZ" sz="1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r"/>
            <a:endParaRPr lang="cs-CZ" sz="1000" b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r"/>
            <a:r>
              <a:rPr lang="cs-CZ" sz="10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</a:t>
            </a:r>
            <a:r>
              <a:rPr lang="cs-CZ" sz="1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DUM </a:t>
            </a:r>
            <a:r>
              <a:rPr lang="cs-CZ" sz="1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VY_32_INOVACE_CJL_3,4_70</a:t>
            </a:r>
            <a:endParaRPr lang="cs-CZ" sz="1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Šipka dolů 3"/>
          <p:cNvSpPr/>
          <p:nvPr/>
        </p:nvSpPr>
        <p:spPr>
          <a:xfrm>
            <a:off x="4143372" y="3929066"/>
            <a:ext cx="928694" cy="1428760"/>
          </a:xfrm>
          <a:prstGeom prst="downArrow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928662" y="0"/>
            <a:ext cx="7057445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r>
              <a:rPr lang="cs-CZ" sz="1200" dirty="0" smtClean="0"/>
              <a:t> </a:t>
            </a:r>
          </a:p>
          <a:p>
            <a:pPr algn="ctr"/>
            <a:r>
              <a:rPr lang="cs-CZ" sz="1200" b="1" dirty="0" smtClean="0"/>
              <a:t>Číslo projektu: CZ.1.07./1.5.00/34.0938  Název projektu: Zlepšení podmínek pro vzdělávání na SUŠ, Ostrava</a:t>
            </a:r>
            <a:r>
              <a:rPr lang="cs-CZ" sz="1200" dirty="0" smtClean="0"/>
              <a:t> </a:t>
            </a:r>
          </a:p>
          <a:p>
            <a:r>
              <a:rPr lang="cs-CZ" sz="1200" dirty="0" smtClean="0"/>
              <a:t> </a:t>
            </a:r>
            <a:endParaRPr lang="cs-CZ" sz="1200" dirty="0"/>
          </a:p>
        </p:txBody>
      </p:sp>
      <p:pic>
        <p:nvPicPr>
          <p:cNvPr id="6" name="Obrázek 5" descr="OPVK_hor_zakladni_logolink_RGB_cz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14480" y="714356"/>
            <a:ext cx="5760720" cy="1255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6000">
              <a:srgbClr val="FF0000"/>
            </a:gs>
            <a:gs pos="13000">
              <a:srgbClr val="0047FF"/>
            </a:gs>
            <a:gs pos="28000">
              <a:srgbClr val="000082"/>
            </a:gs>
            <a:gs pos="42999">
              <a:srgbClr val="0047FF"/>
            </a:gs>
            <a:gs pos="58000">
              <a:srgbClr val="000082"/>
            </a:gs>
            <a:gs pos="72000">
              <a:srgbClr val="0047FF"/>
            </a:gs>
            <a:gs pos="87000">
              <a:srgbClr val="000082"/>
            </a:gs>
            <a:gs pos="100000">
              <a:srgbClr val="0047F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u="sng" dirty="0" smtClean="0">
                <a:solidFill>
                  <a:srgbClr val="FFFF00"/>
                </a:solidFill>
              </a:rPr>
              <a:t>Osnova:</a:t>
            </a:r>
            <a:endParaRPr lang="cs-CZ" b="1" u="sng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sz="4000" b="1" dirty="0" smtClean="0">
              <a:solidFill>
                <a:srgbClr val="FFFF00"/>
              </a:solidFill>
            </a:endParaRPr>
          </a:p>
          <a:p>
            <a:pPr marL="514350" indent="-514350">
              <a:buAutoNum type="arabicPeriod"/>
            </a:pPr>
            <a:r>
              <a:rPr lang="cs-CZ" sz="4000" b="1" dirty="0" smtClean="0">
                <a:solidFill>
                  <a:srgbClr val="FFFF00"/>
                </a:solidFill>
              </a:rPr>
              <a:t>Úvod</a:t>
            </a:r>
          </a:p>
          <a:p>
            <a:pPr marL="514350" indent="-514350">
              <a:buAutoNum type="arabicPeriod"/>
            </a:pPr>
            <a:r>
              <a:rPr lang="cs-CZ" sz="4000" b="1" dirty="0" smtClean="0">
                <a:solidFill>
                  <a:srgbClr val="FFFF00"/>
                </a:solidFill>
              </a:rPr>
              <a:t>Vybrané publicistické útvary</a:t>
            </a:r>
          </a:p>
          <a:p>
            <a:pPr marL="514350" indent="-514350">
              <a:buAutoNum type="arabicPeriod"/>
            </a:pPr>
            <a:r>
              <a:rPr lang="cs-CZ" sz="4000" b="1" dirty="0" smtClean="0">
                <a:solidFill>
                  <a:srgbClr val="FFFF00"/>
                </a:solidFill>
              </a:rPr>
              <a:t>Otázky</a:t>
            </a:r>
          </a:p>
          <a:p>
            <a:pPr marL="514350" indent="-514350">
              <a:buAutoNum type="arabicPeriod"/>
            </a:pPr>
            <a:r>
              <a:rPr lang="cs-CZ" sz="4000" b="1" dirty="0" smtClean="0">
                <a:solidFill>
                  <a:srgbClr val="FFFF00"/>
                </a:solidFill>
              </a:rPr>
              <a:t>Úkol</a:t>
            </a:r>
          </a:p>
          <a:p>
            <a:pPr marL="514350" indent="-514350">
              <a:buAutoNum type="arabicPeriod"/>
            </a:pPr>
            <a:r>
              <a:rPr lang="cs-CZ" sz="4000" b="1" dirty="0" smtClean="0">
                <a:solidFill>
                  <a:srgbClr val="FFFF00"/>
                </a:solidFill>
              </a:rPr>
              <a:t>Závěr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8000">
              <a:srgbClr val="FF0000"/>
            </a:gs>
            <a:gs pos="13000">
              <a:srgbClr val="0047FF"/>
            </a:gs>
            <a:gs pos="28000">
              <a:srgbClr val="000082"/>
            </a:gs>
            <a:gs pos="42999">
              <a:srgbClr val="0047FF"/>
            </a:gs>
            <a:gs pos="58000">
              <a:srgbClr val="000082"/>
            </a:gs>
            <a:gs pos="72000">
              <a:srgbClr val="0047FF"/>
            </a:gs>
            <a:gs pos="87000">
              <a:srgbClr val="000082"/>
            </a:gs>
            <a:gs pos="100000">
              <a:srgbClr val="0047F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b="1" dirty="0" smtClean="0">
                <a:solidFill>
                  <a:schemeClr val="bg1"/>
                </a:solidFill>
              </a:rPr>
              <a:t>Stěžejní postavení má v publicistickém stylu </a:t>
            </a:r>
            <a:r>
              <a:rPr lang="cs-CZ" b="1" i="1" u="sng" dirty="0" smtClean="0">
                <a:solidFill>
                  <a:srgbClr val="FFFF00"/>
                </a:solidFill>
              </a:rPr>
              <a:t>zpravodajství</a:t>
            </a:r>
            <a:endParaRPr lang="cs-CZ" b="1" i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endParaRPr lang="cs-CZ" sz="3600" b="1" u="sng" dirty="0" smtClean="0">
              <a:solidFill>
                <a:schemeClr val="accent6">
                  <a:lumMod val="60000"/>
                  <a:lumOff val="40000"/>
                </a:schemeClr>
              </a:solidFill>
            </a:endParaRPr>
          </a:p>
          <a:p>
            <a:r>
              <a:rPr lang="cs-CZ" sz="3600" b="1" i="1" u="sng" dirty="0" smtClean="0">
                <a:solidFill>
                  <a:srgbClr val="FFFF00"/>
                </a:solidFill>
              </a:rPr>
              <a:t>zpráva</a:t>
            </a:r>
            <a:r>
              <a:rPr lang="cs-CZ" sz="3600" b="1" dirty="0" smtClean="0">
                <a:solidFill>
                  <a:schemeClr val="bg1"/>
                </a:solidFill>
              </a:rPr>
              <a:t> = malý rozsah, nejdůležitější informace, objektivita, pravdivost</a:t>
            </a:r>
          </a:p>
          <a:p>
            <a:endParaRPr lang="cs-CZ" sz="3600" b="1" u="sng" dirty="0" smtClean="0">
              <a:solidFill>
                <a:schemeClr val="bg1"/>
              </a:solidFill>
            </a:endParaRPr>
          </a:p>
          <a:p>
            <a:r>
              <a:rPr lang="cs-CZ" sz="3600" b="1" i="1" u="sng" dirty="0" smtClean="0">
                <a:solidFill>
                  <a:srgbClr val="FFFF00"/>
                </a:solidFill>
              </a:rPr>
              <a:t>článek </a:t>
            </a:r>
            <a:r>
              <a:rPr lang="cs-CZ" sz="3600" b="1" dirty="0" smtClean="0">
                <a:solidFill>
                  <a:schemeClr val="bg1"/>
                </a:solidFill>
              </a:rPr>
              <a:t> = všechny delší příspěvky, které se věnují zvláště závažným událostem</a:t>
            </a:r>
            <a:endParaRPr lang="cs-CZ" sz="3600" b="1" u="sng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69000">
              <a:srgbClr val="FF0000"/>
            </a:gs>
            <a:gs pos="13000">
              <a:srgbClr val="0047FF"/>
            </a:gs>
            <a:gs pos="28000">
              <a:srgbClr val="000082"/>
            </a:gs>
            <a:gs pos="42999">
              <a:srgbClr val="0047FF"/>
            </a:gs>
            <a:gs pos="58000">
              <a:srgbClr val="000082"/>
            </a:gs>
            <a:gs pos="72000">
              <a:srgbClr val="0047FF"/>
            </a:gs>
            <a:gs pos="87000">
              <a:srgbClr val="000082"/>
            </a:gs>
            <a:gs pos="100000">
              <a:srgbClr val="0047F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>
              <a:buFont typeface="Arial" pitchFamily="34" charset="0"/>
              <a:buChar char="•"/>
            </a:pPr>
            <a:r>
              <a:rPr lang="cs-CZ" sz="3600" b="1" i="1" u="sng" dirty="0" smtClean="0">
                <a:solidFill>
                  <a:schemeClr val="bg1"/>
                </a:solidFill>
              </a:rPr>
              <a:t> </a:t>
            </a:r>
            <a:r>
              <a:rPr lang="cs-CZ" sz="3600" b="1" i="1" u="sng" dirty="0" smtClean="0">
                <a:solidFill>
                  <a:srgbClr val="FFFF00"/>
                </a:solidFill>
              </a:rPr>
              <a:t>komentář </a:t>
            </a:r>
            <a:r>
              <a:rPr lang="cs-CZ" sz="3600" b="1" dirty="0" smtClean="0">
                <a:solidFill>
                  <a:schemeClr val="bg1"/>
                </a:solidFill>
              </a:rPr>
              <a:t>= vyjadřuje názor na věc, zaujímá stanovisko - je </a:t>
            </a:r>
            <a:r>
              <a:rPr lang="cs-CZ" sz="3600" b="1" i="1" dirty="0" smtClean="0">
                <a:solidFill>
                  <a:schemeClr val="bg1"/>
                </a:solidFill>
              </a:rPr>
              <a:t>subjektivní</a:t>
            </a:r>
            <a:endParaRPr lang="cs-CZ" sz="3600" b="1" i="1" u="sng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b="1" i="1" u="sng" dirty="0" smtClean="0">
                <a:solidFill>
                  <a:srgbClr val="FFFF00"/>
                </a:solidFill>
              </a:rPr>
              <a:t>úvodník</a:t>
            </a:r>
            <a:r>
              <a:rPr lang="cs-CZ" sz="4000" b="1" dirty="0" smtClean="0">
                <a:solidFill>
                  <a:schemeClr val="bg1"/>
                </a:solidFill>
              </a:rPr>
              <a:t> = článek, který se zabývá důležitou aktuální otázkou a zpravidla tlumočí kolektivní oficiální stanovisko redakce, popř. vydavatele, bývá otištěn na předním místě (ovlivňuje mínění)</a:t>
            </a:r>
            <a:endParaRPr lang="cs-CZ" sz="4000" b="1" u="sng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rgbClr val="FF0000"/>
            </a:gs>
            <a:gs pos="13000">
              <a:srgbClr val="0047FF"/>
            </a:gs>
            <a:gs pos="28000">
              <a:srgbClr val="000082"/>
            </a:gs>
            <a:gs pos="42999">
              <a:srgbClr val="0047FF"/>
            </a:gs>
            <a:gs pos="58000">
              <a:srgbClr val="000082"/>
            </a:gs>
            <a:gs pos="72000">
              <a:srgbClr val="0047FF"/>
            </a:gs>
            <a:gs pos="87000">
              <a:srgbClr val="000082"/>
            </a:gs>
            <a:gs pos="100000">
              <a:srgbClr val="0047F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>
              <a:buFont typeface="Arial" pitchFamily="34" charset="0"/>
              <a:buChar char="•"/>
            </a:pPr>
            <a:r>
              <a:rPr lang="cs-CZ" b="1" i="1" dirty="0" smtClean="0">
                <a:solidFill>
                  <a:schemeClr val="bg1"/>
                </a:solidFill>
              </a:rPr>
              <a:t> </a:t>
            </a:r>
            <a:r>
              <a:rPr lang="cs-CZ" b="1" i="1" u="sng" dirty="0" smtClean="0">
                <a:solidFill>
                  <a:srgbClr val="FFFF00"/>
                </a:solidFill>
              </a:rPr>
              <a:t>fejeton</a:t>
            </a:r>
            <a:r>
              <a:rPr lang="cs-CZ" b="1" dirty="0" smtClean="0">
                <a:solidFill>
                  <a:schemeClr val="bg1"/>
                </a:solidFill>
              </a:rPr>
              <a:t> =</a:t>
            </a:r>
            <a:endParaRPr lang="cs-CZ" b="1" i="1" u="sng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bg1"/>
                </a:solidFill>
              </a:rPr>
              <a:t>zpracovává drobné zajímavé téma</a:t>
            </a:r>
          </a:p>
          <a:p>
            <a:pPr>
              <a:buNone/>
            </a:pPr>
            <a:r>
              <a:rPr lang="cs-CZ" sz="4000" b="1" dirty="0" smtClean="0">
                <a:solidFill>
                  <a:schemeClr val="bg1"/>
                </a:solidFill>
              </a:rPr>
              <a:t>lehčím, zábavným tónem </a:t>
            </a:r>
          </a:p>
          <a:p>
            <a:r>
              <a:rPr lang="cs-CZ" sz="4000" b="1" dirty="0" smtClean="0">
                <a:solidFill>
                  <a:schemeClr val="bg1"/>
                </a:solidFill>
              </a:rPr>
              <a:t>stojí na pomezí publicistického a</a:t>
            </a:r>
          </a:p>
          <a:p>
            <a:pPr>
              <a:buNone/>
            </a:pPr>
            <a:r>
              <a:rPr lang="cs-CZ" sz="4000" b="1" dirty="0" smtClean="0">
                <a:solidFill>
                  <a:schemeClr val="bg1"/>
                </a:solidFill>
              </a:rPr>
              <a:t>uměleckého</a:t>
            </a:r>
            <a:r>
              <a:rPr lang="cs-CZ" sz="4000" b="1" dirty="0">
                <a:solidFill>
                  <a:schemeClr val="bg1"/>
                </a:solidFill>
              </a:rPr>
              <a:t> </a:t>
            </a:r>
            <a:r>
              <a:rPr lang="cs-CZ" sz="4000" b="1" dirty="0" smtClean="0">
                <a:solidFill>
                  <a:schemeClr val="bg1"/>
                </a:solidFill>
              </a:rPr>
              <a:t>stylu</a:t>
            </a:r>
          </a:p>
          <a:p>
            <a:r>
              <a:rPr lang="cs-CZ" sz="4000" b="1" dirty="0" smtClean="0">
                <a:solidFill>
                  <a:schemeClr val="bg1"/>
                </a:solidFill>
              </a:rPr>
              <a:t>otázky denního života</a:t>
            </a:r>
            <a:endParaRPr lang="cs-CZ" sz="40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0000"/>
            </a:gs>
            <a:gs pos="13000">
              <a:srgbClr val="0047FF"/>
            </a:gs>
            <a:gs pos="28000">
              <a:srgbClr val="000082"/>
            </a:gs>
            <a:gs pos="42999">
              <a:srgbClr val="0047FF"/>
            </a:gs>
            <a:gs pos="58000">
              <a:srgbClr val="000082"/>
            </a:gs>
            <a:gs pos="72000">
              <a:srgbClr val="0047FF"/>
            </a:gs>
            <a:gs pos="87000">
              <a:srgbClr val="000082"/>
            </a:gs>
            <a:gs pos="100000">
              <a:srgbClr val="0047FF"/>
            </a:gs>
          </a:gsLst>
          <a:lin ang="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>
              <a:buFont typeface="Arial" pitchFamily="34" charset="0"/>
              <a:buChar char="•"/>
            </a:pPr>
            <a:r>
              <a:rPr lang="cs-CZ" b="1" i="1" dirty="0" smtClean="0">
                <a:solidFill>
                  <a:schemeClr val="bg1"/>
                </a:solidFill>
              </a:rPr>
              <a:t> </a:t>
            </a:r>
            <a:r>
              <a:rPr lang="cs-CZ" b="1" i="1" u="sng" dirty="0" smtClean="0">
                <a:solidFill>
                  <a:srgbClr val="FFFF00"/>
                </a:solidFill>
              </a:rPr>
              <a:t>causerie /</a:t>
            </a:r>
            <a:r>
              <a:rPr lang="cs-CZ" b="1" i="1" u="sng" dirty="0" err="1" smtClean="0">
                <a:solidFill>
                  <a:srgbClr val="FFFF00"/>
                </a:solidFill>
              </a:rPr>
              <a:t>kózrí</a:t>
            </a:r>
            <a:r>
              <a:rPr lang="cs-CZ" b="1" i="1" u="sng" dirty="0" smtClean="0">
                <a:solidFill>
                  <a:srgbClr val="FFFF00"/>
                </a:solidFill>
              </a:rPr>
              <a:t>/</a:t>
            </a:r>
            <a:r>
              <a:rPr lang="cs-CZ" b="1" dirty="0" smtClean="0">
                <a:solidFill>
                  <a:srgbClr val="FFFF00"/>
                </a:solidFill>
              </a:rPr>
              <a:t> </a:t>
            </a:r>
            <a:r>
              <a:rPr lang="cs-CZ" b="1" dirty="0" smtClean="0">
                <a:solidFill>
                  <a:schemeClr val="bg1"/>
                </a:solidFill>
              </a:rPr>
              <a:t>=</a:t>
            </a:r>
            <a:endParaRPr lang="cs-CZ" b="1" i="1" u="sng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3600" b="1" dirty="0" smtClean="0">
                <a:solidFill>
                  <a:schemeClr val="bg1"/>
                </a:solidFill>
              </a:rPr>
              <a:t>vtipná, vytříbená úvaha o nějakém problému</a:t>
            </a:r>
          </a:p>
          <a:p>
            <a:r>
              <a:rPr lang="cs-CZ" sz="3600" b="1" dirty="0" smtClean="0">
                <a:solidFill>
                  <a:schemeClr val="bg1"/>
                </a:solidFill>
              </a:rPr>
              <a:t>lehkost a nenucený tón</a:t>
            </a:r>
          </a:p>
          <a:p>
            <a:r>
              <a:rPr lang="cs-CZ" sz="3600" b="1" dirty="0" smtClean="0">
                <a:solidFill>
                  <a:schemeClr val="bg1"/>
                </a:solidFill>
              </a:rPr>
              <a:t>připomíná duchaplnou rozmluvu</a:t>
            </a:r>
          </a:p>
          <a:p>
            <a:endParaRPr lang="cs-CZ" sz="3600" b="1" dirty="0">
              <a:solidFill>
                <a:schemeClr val="bg1"/>
              </a:solidFill>
            </a:endParaRPr>
          </a:p>
          <a:p>
            <a:r>
              <a:rPr lang="cs-CZ" sz="3600" b="1" i="1" u="sng" dirty="0" smtClean="0">
                <a:solidFill>
                  <a:srgbClr val="FFFF00"/>
                </a:solidFill>
              </a:rPr>
              <a:t>kurzíva</a:t>
            </a:r>
            <a:r>
              <a:rPr lang="cs-CZ" sz="3600" b="1" i="1" dirty="0" smtClean="0">
                <a:solidFill>
                  <a:schemeClr val="bg1"/>
                </a:solidFill>
              </a:rPr>
              <a:t> = novinářská, obvykle aktualizující nebo zábavná stať tištěná kurzívou</a:t>
            </a:r>
            <a:endParaRPr lang="cs-CZ" sz="3600" b="1" i="1" u="sng" dirty="0" smtClean="0">
              <a:solidFill>
                <a:schemeClr val="bg1"/>
              </a:solidFill>
            </a:endParaRPr>
          </a:p>
          <a:p>
            <a:pPr>
              <a:buNone/>
            </a:pPr>
            <a:endParaRPr lang="cs-CZ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rgbClr val="FF0000"/>
            </a:gs>
            <a:gs pos="13000">
              <a:srgbClr val="0047FF"/>
            </a:gs>
            <a:gs pos="28000">
              <a:srgbClr val="000082"/>
            </a:gs>
            <a:gs pos="42999">
              <a:srgbClr val="0047FF"/>
            </a:gs>
            <a:gs pos="58000">
              <a:srgbClr val="000082"/>
            </a:gs>
            <a:gs pos="72000">
              <a:srgbClr val="0047FF"/>
            </a:gs>
            <a:gs pos="87000">
              <a:srgbClr val="000082"/>
            </a:gs>
            <a:gs pos="100000">
              <a:srgbClr val="0047FF"/>
            </a:gs>
          </a:gsLst>
          <a:lin ang="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i="1" u="sng" dirty="0" smtClean="0">
                <a:solidFill>
                  <a:srgbClr val="FFFF00"/>
                </a:solidFill>
              </a:rPr>
              <a:t>sloupek</a:t>
            </a:r>
            <a:r>
              <a:rPr lang="cs-CZ" b="1" dirty="0" smtClean="0">
                <a:solidFill>
                  <a:srgbClr val="FFFF00"/>
                </a:solidFill>
              </a:rPr>
              <a:t> </a:t>
            </a:r>
            <a:r>
              <a:rPr lang="cs-CZ" b="1" dirty="0" smtClean="0">
                <a:solidFill>
                  <a:schemeClr val="bg1"/>
                </a:solidFill>
              </a:rPr>
              <a:t>=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bg1"/>
                </a:solidFill>
              </a:rPr>
              <a:t>vtipná časová úvaha napsaná vytříbeným stylem, zalomená do jednoho sloupce, sázená kurzívou</a:t>
            </a:r>
          </a:p>
          <a:p>
            <a:r>
              <a:rPr lang="cs-CZ" sz="3600" b="1" dirty="0" smtClean="0">
                <a:solidFill>
                  <a:schemeClr val="bg1"/>
                </a:solidFill>
              </a:rPr>
              <a:t>umístěna na první straně listu</a:t>
            </a:r>
          </a:p>
          <a:p>
            <a:endParaRPr lang="cs-CZ" sz="3600" b="1" i="1" u="sng" dirty="0" smtClean="0">
              <a:solidFill>
                <a:schemeClr val="bg1"/>
              </a:solidFill>
            </a:endParaRPr>
          </a:p>
          <a:p>
            <a:r>
              <a:rPr lang="cs-CZ" sz="3600" b="1" i="1" u="sng" dirty="0" smtClean="0">
                <a:solidFill>
                  <a:srgbClr val="FFFF00"/>
                </a:solidFill>
              </a:rPr>
              <a:t>interview</a:t>
            </a:r>
            <a:r>
              <a:rPr lang="cs-CZ" sz="3600" b="1" dirty="0" smtClean="0">
                <a:solidFill>
                  <a:schemeClr val="bg1"/>
                </a:solidFill>
              </a:rPr>
              <a:t> = rozhovor novináře (redaktora) a vybrané osobnosti</a:t>
            </a:r>
            <a:endParaRPr lang="cs-CZ" sz="3600" b="1" i="1" u="sng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00">
              <a:srgbClr val="FF0000"/>
            </a:gs>
            <a:gs pos="100000">
              <a:srgbClr val="FF0000"/>
            </a:gs>
            <a:gs pos="100000">
              <a:srgbClr val="FF0000"/>
            </a:gs>
            <a:gs pos="13000">
              <a:srgbClr val="0047FF"/>
            </a:gs>
            <a:gs pos="28000">
              <a:srgbClr val="000082"/>
            </a:gs>
            <a:gs pos="42999">
              <a:srgbClr val="0047FF"/>
            </a:gs>
            <a:gs pos="58000">
              <a:srgbClr val="000082"/>
            </a:gs>
            <a:gs pos="72000">
              <a:srgbClr val="0047FF"/>
            </a:gs>
            <a:gs pos="87000">
              <a:srgbClr val="000082"/>
            </a:gs>
            <a:gs pos="100000">
              <a:srgbClr val="0047FF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>
              <a:buFont typeface="Arial" pitchFamily="34" charset="0"/>
              <a:buChar char="•"/>
            </a:pPr>
            <a:r>
              <a:rPr lang="cs-CZ" b="1" i="1" u="sng" dirty="0" smtClean="0">
                <a:solidFill>
                  <a:srgbClr val="FFFF00"/>
                </a:solidFill>
              </a:rPr>
              <a:t> reportáž</a:t>
            </a:r>
            <a:r>
              <a:rPr lang="cs-CZ" b="1" dirty="0" smtClean="0">
                <a:solidFill>
                  <a:srgbClr val="FFFF00"/>
                </a:solidFill>
              </a:rPr>
              <a:t> </a:t>
            </a:r>
            <a:r>
              <a:rPr lang="cs-CZ" b="1" dirty="0" smtClean="0">
                <a:solidFill>
                  <a:schemeClr val="bg1"/>
                </a:solidFill>
              </a:rPr>
              <a:t>=</a:t>
            </a:r>
            <a:endParaRPr lang="cs-CZ" b="1" i="1" u="sng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3600" b="1" dirty="0" smtClean="0">
                <a:solidFill>
                  <a:schemeClr val="bg1"/>
                </a:solidFill>
              </a:rPr>
              <a:t>„přímý přenos“ z prostředí, z něhož je námět čerpán = živé vylíčení skutečné události na základě autorova očitého svědectví (slovem, obrazem)</a:t>
            </a:r>
          </a:p>
          <a:p>
            <a:r>
              <a:rPr lang="cs-CZ" sz="3600" b="1" dirty="0" smtClean="0">
                <a:solidFill>
                  <a:schemeClr val="bg1"/>
                </a:solidFill>
              </a:rPr>
              <a:t>novinářská</a:t>
            </a:r>
          </a:p>
          <a:p>
            <a:r>
              <a:rPr lang="cs-CZ" sz="3600" b="1" dirty="0" smtClean="0">
                <a:solidFill>
                  <a:schemeClr val="bg1"/>
                </a:solidFill>
              </a:rPr>
              <a:t>fotografická</a:t>
            </a:r>
          </a:p>
          <a:p>
            <a:r>
              <a:rPr lang="cs-CZ" sz="3600" b="1" dirty="0" smtClean="0">
                <a:solidFill>
                  <a:schemeClr val="bg1"/>
                </a:solidFill>
              </a:rPr>
              <a:t>filmová</a:t>
            </a:r>
          </a:p>
          <a:p>
            <a:r>
              <a:rPr lang="cs-CZ" sz="3600" b="1" dirty="0" smtClean="0">
                <a:solidFill>
                  <a:schemeClr val="bg1"/>
                </a:solidFill>
              </a:rPr>
              <a:t>rozhlasová, televizní aj.</a:t>
            </a:r>
            <a:endParaRPr lang="cs-CZ" sz="36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rgbClr val="FF0000"/>
            </a:gs>
            <a:gs pos="100000">
              <a:srgbClr val="FF0000"/>
            </a:gs>
            <a:gs pos="100000">
              <a:srgbClr val="FF0000"/>
            </a:gs>
            <a:gs pos="13000">
              <a:srgbClr val="0047FF"/>
            </a:gs>
            <a:gs pos="28000">
              <a:srgbClr val="000082"/>
            </a:gs>
            <a:gs pos="42999">
              <a:srgbClr val="0047FF"/>
            </a:gs>
            <a:gs pos="58000">
              <a:srgbClr val="000082"/>
            </a:gs>
            <a:gs pos="72000">
              <a:srgbClr val="0047FF"/>
            </a:gs>
            <a:gs pos="87000">
              <a:srgbClr val="000082"/>
            </a:gs>
            <a:gs pos="100000">
              <a:srgbClr val="0047FF"/>
            </a:gs>
          </a:gsLst>
          <a:lin ang="186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b="1" i="1" u="sng" dirty="0" smtClean="0">
                <a:solidFill>
                  <a:schemeClr val="bg1"/>
                </a:solidFill>
              </a:rPr>
              <a:t>Důležitou součástí médií jsou:</a:t>
            </a:r>
            <a:endParaRPr lang="cs-CZ" b="1" i="1" u="sng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4400" b="1" i="1" u="sng" dirty="0" smtClean="0">
                <a:solidFill>
                  <a:srgbClr val="FFFF00"/>
                </a:solidFill>
              </a:rPr>
              <a:t>inzerce a reklama</a:t>
            </a:r>
            <a:endParaRPr lang="cs-CZ" sz="4400" b="1" i="1" u="sng" dirty="0">
              <a:solidFill>
                <a:srgbClr val="FFFF00"/>
              </a:solidFill>
            </a:endParaRPr>
          </a:p>
        </p:txBody>
      </p:sp>
      <p:pic>
        <p:nvPicPr>
          <p:cNvPr id="5" name="Zástupný symbol pro obsah 4" descr="img107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143372" y="1785926"/>
            <a:ext cx="3088625" cy="4525963"/>
          </a:xfrm>
          <a:ln w="76200">
            <a:solidFill>
              <a:srgbClr val="FFFF00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00"/>
            </a:gs>
            <a:gs pos="13000">
              <a:srgbClr val="0047FF"/>
            </a:gs>
            <a:gs pos="28000">
              <a:srgbClr val="000082"/>
            </a:gs>
            <a:gs pos="42999">
              <a:srgbClr val="0047FF"/>
            </a:gs>
            <a:gs pos="58000">
              <a:srgbClr val="000082"/>
            </a:gs>
            <a:gs pos="72000">
              <a:srgbClr val="0047FF"/>
            </a:gs>
            <a:gs pos="87000">
              <a:srgbClr val="000082"/>
            </a:gs>
            <a:gs pos="100000">
              <a:srgbClr val="0047FF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u="sng" dirty="0" smtClean="0">
                <a:solidFill>
                  <a:schemeClr val="bg1"/>
                </a:solidFill>
              </a:rPr>
              <a:t>Otázky:</a:t>
            </a:r>
            <a:endParaRPr lang="cs-CZ" b="1" u="sng" dirty="0">
              <a:solidFill>
                <a:schemeClr val="bg1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514350" indent="-514350">
              <a:buAutoNum type="arabicPeriod"/>
            </a:pPr>
            <a:r>
              <a:rPr lang="cs-CZ" sz="3600" b="1" dirty="0" smtClean="0">
                <a:solidFill>
                  <a:schemeClr val="bg1"/>
                </a:solidFill>
              </a:rPr>
              <a:t>Které publicistické útvary využívají úvahový slohový postup?</a:t>
            </a:r>
          </a:p>
          <a:p>
            <a:pPr marL="514350" indent="-514350">
              <a:buAutoNum type="arabicPeriod"/>
            </a:pPr>
            <a:r>
              <a:rPr lang="cs-CZ" sz="3600" b="1" dirty="0" smtClean="0">
                <a:solidFill>
                  <a:schemeClr val="bg1"/>
                </a:solidFill>
              </a:rPr>
              <a:t>Které publicistické útvary považujeme pro tento styl za stěžejní?</a:t>
            </a:r>
          </a:p>
          <a:p>
            <a:pPr marL="514350" indent="-514350">
              <a:buAutoNum type="arabicPeriod"/>
            </a:pPr>
            <a:r>
              <a:rPr lang="cs-CZ" sz="3600" b="1" dirty="0" smtClean="0">
                <a:solidFill>
                  <a:schemeClr val="bg1"/>
                </a:solidFill>
              </a:rPr>
              <a:t>Jaký je rozdíl mezi zprávou a článkem?</a:t>
            </a:r>
          </a:p>
          <a:p>
            <a:pPr marL="514350" indent="-514350">
              <a:buAutoNum type="arabicPeriod"/>
            </a:pPr>
            <a:r>
              <a:rPr lang="cs-CZ" sz="3600" b="1" dirty="0" smtClean="0">
                <a:solidFill>
                  <a:schemeClr val="bg1"/>
                </a:solidFill>
              </a:rPr>
              <a:t>Které publicistické útvary stojí na pomezí publicistického a uměleckého stylu?</a:t>
            </a:r>
            <a:endParaRPr lang="cs-CZ" sz="36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00"/>
            </a:gs>
            <a:gs pos="13000">
              <a:srgbClr val="0047FF"/>
            </a:gs>
            <a:gs pos="28000">
              <a:srgbClr val="000082"/>
            </a:gs>
            <a:gs pos="42999">
              <a:srgbClr val="0047FF"/>
            </a:gs>
            <a:gs pos="58000">
              <a:srgbClr val="000082"/>
            </a:gs>
            <a:gs pos="72000">
              <a:srgbClr val="0047FF"/>
            </a:gs>
            <a:gs pos="87000">
              <a:srgbClr val="000082"/>
            </a:gs>
            <a:gs pos="100000">
              <a:srgbClr val="0047FF"/>
            </a:gs>
          </a:gsLst>
          <a:lin ang="81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u="sng" dirty="0" smtClean="0">
                <a:solidFill>
                  <a:schemeClr val="bg1"/>
                </a:solidFill>
              </a:rPr>
              <a:t>Úkol:</a:t>
            </a:r>
            <a:endParaRPr lang="cs-CZ" b="1" u="sng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6600" b="1" dirty="0" smtClean="0">
                <a:solidFill>
                  <a:srgbClr val="FFFF00"/>
                </a:solidFill>
              </a:rPr>
              <a:t>Napište sloupek na aktuální téma týkající se vašeho oboru.</a:t>
            </a:r>
            <a:endParaRPr lang="cs-CZ" sz="6600" b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00"/>
            </a:gs>
            <a:gs pos="13000">
              <a:srgbClr val="0047FF"/>
            </a:gs>
            <a:gs pos="28000">
              <a:srgbClr val="000082"/>
            </a:gs>
            <a:gs pos="42999">
              <a:srgbClr val="0047FF"/>
            </a:gs>
            <a:gs pos="58000">
              <a:srgbClr val="000082"/>
            </a:gs>
            <a:gs pos="72000">
              <a:srgbClr val="0047FF"/>
            </a:gs>
            <a:gs pos="87000">
              <a:srgbClr val="000082"/>
            </a:gs>
            <a:gs pos="100000">
              <a:srgbClr val="0047FF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b="1" dirty="0" smtClean="0">
                <a:solidFill>
                  <a:schemeClr val="bg1"/>
                </a:solidFill>
              </a:rPr>
              <a:t>Použitá literatura: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solidFill>
                  <a:schemeClr val="bg1"/>
                </a:solidFill>
              </a:rPr>
              <a:t>MARTINKOVÁ, V. </a:t>
            </a:r>
            <a:r>
              <a:rPr lang="cs-CZ" i="1" dirty="0" smtClean="0">
                <a:solidFill>
                  <a:schemeClr val="bg1"/>
                </a:solidFill>
              </a:rPr>
              <a:t>Český jazyk 3. </a:t>
            </a:r>
            <a:r>
              <a:rPr lang="cs-CZ" dirty="0" smtClean="0">
                <a:solidFill>
                  <a:schemeClr val="bg1"/>
                </a:solidFill>
              </a:rPr>
              <a:t>Praha: TRIZONIA, 1993.</a:t>
            </a: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</a:rPr>
              <a:t>kresba: vlastní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00"/>
            </a:gs>
            <a:gs pos="13000">
              <a:srgbClr val="0047FF"/>
            </a:gs>
            <a:gs pos="28000">
              <a:srgbClr val="000082"/>
            </a:gs>
            <a:gs pos="42999">
              <a:srgbClr val="0047FF"/>
            </a:gs>
            <a:gs pos="58000">
              <a:srgbClr val="000082"/>
            </a:gs>
            <a:gs pos="72000">
              <a:srgbClr val="0047FF"/>
            </a:gs>
            <a:gs pos="87000">
              <a:srgbClr val="000082"/>
            </a:gs>
            <a:gs pos="100000">
              <a:srgbClr val="0047FF"/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6000" b="1" dirty="0" smtClean="0">
                <a:solidFill>
                  <a:srgbClr val="FF0000"/>
                </a:solidFill>
              </a:rPr>
              <a:t>Děkuji za pozornost</a:t>
            </a:r>
            <a:endParaRPr lang="cs-CZ" sz="60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90</TotalTime>
  <Words>292</Words>
  <Application>Microsoft Office PowerPoint</Application>
  <PresentationFormat>Předvádění na obrazovce (4:3)</PresentationFormat>
  <Paragraphs>64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Publicistické útvary</vt:lpstr>
      <vt:lpstr>Osnova:</vt:lpstr>
      <vt:lpstr>Stěžejní postavení má v publicistickém stylu zpravodajství</vt:lpstr>
      <vt:lpstr> komentář = vyjadřuje názor na věc, zaujímá stanovisko - je subjektivní</vt:lpstr>
      <vt:lpstr> fejeton =</vt:lpstr>
      <vt:lpstr> causerie /kózrí/ =</vt:lpstr>
      <vt:lpstr> sloupek =</vt:lpstr>
      <vt:lpstr> reportáž =</vt:lpstr>
      <vt:lpstr>Důležitou součástí médií jsou:</vt:lpstr>
      <vt:lpstr>Otázky:</vt:lpstr>
      <vt:lpstr>Úkol:</vt:lpstr>
      <vt:lpstr>Použitá literatura: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Publicistické útvary</dc:title>
  <dc:creator>user</dc:creator>
  <cp:lastModifiedBy>spravce2</cp:lastModifiedBy>
  <cp:revision>22</cp:revision>
  <dcterms:created xsi:type="dcterms:W3CDTF">2013-02-05T19:02:31Z</dcterms:created>
  <dcterms:modified xsi:type="dcterms:W3CDTF">2014-05-29T21:45:29Z</dcterms:modified>
</cp:coreProperties>
</file>