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51000">
              <a:srgbClr val="03D4A8">
                <a:alpha val="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DB4A9-B830-4E2D-94D9-07438AC3B1D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78E12-437F-4548-94D6-80D8330DF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PUBLICISTICKÝ STYL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r>
              <a:rPr lang="cs-CZ" sz="1000" dirty="0" smtClean="0"/>
              <a:t>ČÍSLO </a:t>
            </a:r>
            <a:r>
              <a:rPr lang="cs-CZ" sz="1000" dirty="0"/>
              <a:t>DUM: </a:t>
            </a:r>
            <a:r>
              <a:rPr lang="cs-CZ" sz="1000" dirty="0" smtClean="0"/>
              <a:t>VY_32_INOVACE_CJL_3_38</a:t>
            </a:r>
            <a:endParaRPr lang="cs-CZ" sz="1000" dirty="0"/>
          </a:p>
          <a:p>
            <a:endParaRPr lang="cs-CZ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Publicistický styl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stylem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věcné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komunikace, který nejvíce využívají 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sdělovací prostředky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média</a:t>
            </a:r>
            <a:endParaRPr lang="cs-CZ" sz="36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(tisk, rozhlas, televize, internet)</a:t>
            </a:r>
          </a:p>
          <a:p>
            <a:pPr algn="ctr">
              <a:buNone/>
            </a:pP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CÍL:</a:t>
            </a:r>
          </a:p>
          <a:p>
            <a:pPr algn="ctr">
              <a:buNone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nformovat adresáta o 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aktuálních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událostech ve společnosti a zároveň ovlivňovat jeho 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názory a city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0">
              <a:srgbClr val="03D4A8">
                <a:alpha val="0"/>
              </a:srgbClr>
            </a:gs>
            <a:gs pos="51000">
              <a:srgbClr val="03D4A8">
                <a:alpha val="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FUNKCE: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dělná</a:t>
            </a:r>
          </a:p>
          <a:p>
            <a:pPr>
              <a:buNone/>
            </a:pP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řesvědčovací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získávací</a:t>
            </a:r>
          </a:p>
          <a:p>
            <a:pPr algn="ctr">
              <a:buNone/>
            </a:pPr>
            <a:endParaRPr lang="cs-CZ" sz="4400" b="1" u="sng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cs-CZ" sz="3600" b="1" u="sng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FORMA PROJEVU:</a:t>
            </a:r>
            <a:endParaRPr lang="cs-CZ" sz="36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psaná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tisk, internet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pPr algn="ctr">
              <a:buNone/>
            </a:pP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mluvená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cs-CZ" sz="3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televize, rozhlas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None/>
            </a:pP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PROJEV: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eřejný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monologický  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i  dialogický </a:t>
            </a:r>
          </a:p>
          <a:p>
            <a:pPr algn="ctr">
              <a:buNone/>
            </a:pPr>
            <a:endParaRPr lang="cs-CZ" sz="4400" b="1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400" b="1" u="sng" dirty="0" smtClean="0"/>
              <a:t>ŽÁNRY:</a:t>
            </a:r>
          </a:p>
          <a:p>
            <a:pPr algn="ctr">
              <a:buNone/>
            </a:pPr>
            <a:r>
              <a:rPr lang="cs-CZ" sz="4000" b="1" dirty="0" smtClean="0"/>
              <a:t>zpravodajské  (</a:t>
            </a:r>
            <a:r>
              <a:rPr lang="cs-CZ" sz="4000" b="1" i="1" dirty="0" smtClean="0"/>
              <a:t>zpráva</a:t>
            </a:r>
            <a:r>
              <a:rPr lang="cs-CZ" sz="4000" b="1" dirty="0" smtClean="0"/>
              <a:t>)</a:t>
            </a:r>
          </a:p>
          <a:p>
            <a:pPr algn="ctr">
              <a:buNone/>
            </a:pPr>
            <a:r>
              <a:rPr lang="cs-CZ" sz="4000" b="1" dirty="0" smtClean="0"/>
              <a:t>analytické (</a:t>
            </a:r>
            <a:r>
              <a:rPr lang="cs-CZ" sz="4000" b="1" i="1" dirty="0" smtClean="0"/>
              <a:t>komentář</a:t>
            </a:r>
            <a:r>
              <a:rPr lang="cs-CZ" sz="4000" b="1" dirty="0" smtClean="0"/>
              <a:t>)</a:t>
            </a:r>
          </a:p>
          <a:p>
            <a:pPr algn="ctr">
              <a:buNone/>
            </a:pPr>
            <a:r>
              <a:rPr lang="cs-CZ" sz="4000" b="1" dirty="0" smtClean="0"/>
              <a:t>beletristické (</a:t>
            </a:r>
            <a:r>
              <a:rPr lang="cs-CZ" sz="4000" b="1" i="1" dirty="0" smtClean="0"/>
              <a:t>fejeton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SLOHOVÉ POSTUPY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/>
              <a:t>informační, úvahový, popisný </a:t>
            </a:r>
          </a:p>
          <a:p>
            <a:pPr algn="ctr"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u="sng" dirty="0" smtClean="0"/>
              <a:t>JAZYKOVÉ PROSTŘEDKY:</a:t>
            </a:r>
          </a:p>
          <a:p>
            <a:pPr>
              <a:buNone/>
            </a:pPr>
            <a:r>
              <a:rPr lang="cs-CZ" sz="3600" b="1" dirty="0" smtClean="0"/>
              <a:t>jazyk</a:t>
            </a:r>
            <a:r>
              <a:rPr lang="cs-CZ" sz="3600" b="1" u="sng" dirty="0" smtClean="0"/>
              <a:t> spisovný </a:t>
            </a:r>
            <a:r>
              <a:rPr lang="cs-CZ" sz="3600" b="1" dirty="0" smtClean="0"/>
              <a:t>(</a:t>
            </a:r>
            <a:r>
              <a:rPr lang="cs-CZ" sz="3600" b="1" i="1" dirty="0" smtClean="0"/>
              <a:t>knižní, hovorový, odborná pojmenování, slova cizího původu, obrazná pojmenování, přísloví, rčení)</a:t>
            </a:r>
            <a:endParaRPr lang="cs-CZ" sz="3600" b="1" dirty="0" smtClean="0"/>
          </a:p>
          <a:p>
            <a:pPr algn="ctr">
              <a:buNone/>
            </a:pPr>
            <a:r>
              <a:rPr lang="cs-CZ" sz="3600" b="1" dirty="0" smtClean="0"/>
              <a:t>automatizace</a:t>
            </a:r>
            <a:r>
              <a:rPr lang="cs-CZ" sz="3600" b="1" i="1" dirty="0" smtClean="0"/>
              <a:t> </a:t>
            </a:r>
            <a:r>
              <a:rPr lang="cs-CZ" sz="3600" b="1" dirty="0" smtClean="0"/>
              <a:t>X aktualizace</a:t>
            </a:r>
            <a:endParaRPr lang="cs-CZ" sz="3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POŽADAVKY: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Char char="-"/>
            </a:pPr>
            <a:r>
              <a:rPr lang="cs-CZ" b="1" dirty="0" smtClean="0"/>
              <a:t>aktuálnost a pravdivost</a:t>
            </a:r>
          </a:p>
          <a:p>
            <a:pPr algn="ctr">
              <a:buFontTx/>
              <a:buChar char="-"/>
            </a:pPr>
            <a:r>
              <a:rPr lang="cs-CZ" b="1" dirty="0" smtClean="0"/>
              <a:t>všeobecná přístupnost a srozumitelnost</a:t>
            </a:r>
          </a:p>
          <a:p>
            <a:pPr algn="ctr">
              <a:buFontTx/>
              <a:buChar char="-"/>
            </a:pPr>
            <a:r>
              <a:rPr lang="cs-CZ" b="1" dirty="0" smtClean="0"/>
              <a:t>variabilnost a působivost</a:t>
            </a:r>
          </a:p>
          <a:p>
            <a:pPr algn="ctr">
              <a:buFontTx/>
              <a:buChar char="-"/>
            </a:pPr>
            <a:r>
              <a:rPr lang="cs-CZ" b="1" dirty="0" smtClean="0"/>
              <a:t>výrazová úspornost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i="1" u="sng" dirty="0" smtClean="0"/>
              <a:t>Bulvární média </a:t>
            </a:r>
            <a:r>
              <a:rPr lang="cs-CZ" b="1" dirty="0" smtClean="0"/>
              <a:t>– pravdivost a objektivita je</a:t>
            </a:r>
          </a:p>
          <a:p>
            <a:pPr algn="ctr">
              <a:buNone/>
            </a:pPr>
            <a:r>
              <a:rPr lang="cs-CZ" b="1" dirty="0" smtClean="0"/>
              <a:t>upozaděna, působí na </a:t>
            </a:r>
            <a:r>
              <a:rPr lang="cs-CZ" b="1" i="1" dirty="0" smtClean="0"/>
              <a:t>emoce a pudy </a:t>
            </a:r>
            <a:r>
              <a:rPr lang="cs-CZ" b="1" dirty="0" smtClean="0"/>
              <a:t>adresáta, hlavním cílem je </a:t>
            </a:r>
            <a:r>
              <a:rPr lang="cs-CZ" b="1" i="1" dirty="0" smtClean="0"/>
              <a:t>vysoká prodejnost</a:t>
            </a:r>
            <a:r>
              <a:rPr lang="cs-CZ" b="1" dirty="0" smtClean="0"/>
              <a:t>.</a:t>
            </a:r>
          </a:p>
          <a:p>
            <a:pPr algn="ctr">
              <a:buFontTx/>
              <a:buChar char="-"/>
            </a:pPr>
            <a:endParaRPr lang="cs-CZ" b="1" dirty="0" smtClean="0"/>
          </a:p>
          <a:p>
            <a:pPr algn="ctr">
              <a:buFontTx/>
              <a:buChar char="-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SLOHOVÉ ÚTVARY: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Informační </a:t>
            </a:r>
            <a:r>
              <a:rPr lang="cs-CZ" sz="3600" b="1" dirty="0" smtClean="0"/>
              <a:t>– </a:t>
            </a:r>
            <a:r>
              <a:rPr lang="cs-CZ" sz="3600" b="1" i="1" dirty="0" smtClean="0"/>
              <a:t>zpráva, oznámení, inzerát</a:t>
            </a:r>
          </a:p>
          <a:p>
            <a:pPr>
              <a:buNone/>
            </a:pPr>
            <a:r>
              <a:rPr lang="cs-CZ" sz="3600" b="1" u="sng" dirty="0" smtClean="0"/>
              <a:t>Analytické</a:t>
            </a:r>
            <a:r>
              <a:rPr lang="cs-CZ" sz="3600" b="1" dirty="0" smtClean="0"/>
              <a:t> – </a:t>
            </a:r>
            <a:r>
              <a:rPr lang="cs-CZ" sz="3600" b="1" i="1" dirty="0" smtClean="0"/>
              <a:t>komentář, polemika, kritika</a:t>
            </a:r>
          </a:p>
          <a:p>
            <a:pPr>
              <a:buNone/>
            </a:pPr>
            <a:r>
              <a:rPr lang="cs-CZ" sz="3600" b="1" u="sng" dirty="0" smtClean="0"/>
              <a:t>Beletristické</a:t>
            </a:r>
            <a:r>
              <a:rPr lang="cs-CZ" sz="3600" b="1" dirty="0" smtClean="0"/>
              <a:t> – </a:t>
            </a:r>
            <a:r>
              <a:rPr lang="cs-CZ" sz="3600" b="1" i="1" dirty="0" smtClean="0"/>
              <a:t>fejeton, sloupek, umělecká</a:t>
            </a:r>
          </a:p>
          <a:p>
            <a:pPr>
              <a:buNone/>
            </a:pPr>
            <a:r>
              <a:rPr lang="cs-CZ" sz="3600" b="1" i="1" dirty="0" smtClean="0"/>
              <a:t>reportáž</a:t>
            </a:r>
          </a:p>
          <a:p>
            <a:pPr>
              <a:buNone/>
            </a:pPr>
            <a:r>
              <a:rPr lang="cs-CZ" sz="3600" b="1" u="sng" dirty="0" smtClean="0"/>
              <a:t>Další slohové útvary</a:t>
            </a:r>
            <a:r>
              <a:rPr lang="cs-CZ" sz="3600" b="1" dirty="0" smtClean="0"/>
              <a:t>: </a:t>
            </a:r>
            <a:r>
              <a:rPr lang="cs-CZ" sz="3600" b="1" i="1" dirty="0" smtClean="0"/>
              <a:t>publicistický článek, interview, úvodník, referát, kurzíva, reklama</a:t>
            </a:r>
            <a:endParaRPr lang="cs-CZ" sz="36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OTÁZKY: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Uveďte hlavní požadavky na publicistický styl.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Jaké slohové postupy </a:t>
            </a:r>
            <a:r>
              <a:rPr lang="cs-CZ" b="1" dirty="0" err="1" smtClean="0"/>
              <a:t>publicist</a:t>
            </a:r>
            <a:r>
              <a:rPr lang="cs-CZ" b="1" dirty="0" smtClean="0"/>
              <a:t>. styl užívá?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Co je typické pro jazyk </a:t>
            </a:r>
            <a:r>
              <a:rPr lang="cs-CZ" b="1" dirty="0" err="1" smtClean="0"/>
              <a:t>publicist</a:t>
            </a:r>
            <a:r>
              <a:rPr lang="cs-CZ" b="1" dirty="0" smtClean="0"/>
              <a:t>. stylu?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Proč mají úspěch bulvární média?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Jaké funkce má publicistický styl?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Uveďte základní slohové útvary </a:t>
            </a:r>
            <a:r>
              <a:rPr lang="cs-CZ" b="1" dirty="0" err="1" smtClean="0"/>
              <a:t>publ</a:t>
            </a:r>
            <a:r>
              <a:rPr lang="cs-CZ" b="1" dirty="0" smtClean="0"/>
              <a:t>. stylu.</a:t>
            </a:r>
          </a:p>
          <a:p>
            <a:pPr marL="514350" indent="-514350">
              <a:buAutoNum type="arabicPeriod"/>
            </a:pPr>
            <a:endParaRPr lang="cs-CZ" b="1" dirty="0" smtClean="0"/>
          </a:p>
          <a:p>
            <a:pPr marL="514350" indent="-514350">
              <a:buAutoNum type="arabicPeriod"/>
            </a:pPr>
            <a:endParaRPr lang="cs-CZ" b="1" dirty="0" smtClean="0"/>
          </a:p>
          <a:p>
            <a:pPr marL="514350" indent="-514350">
              <a:buAutoNum type="arabicPeriod"/>
            </a:pP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ÚKOL: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/>
              <a:t>Sepište krátkou zprávu o nějaké nedávné události ve škole. Převeďte ji do jazyka bulvárního média. Nezapomeňte na sílu titulku!</a:t>
            </a:r>
            <a:endParaRPr lang="cs-CZ" sz="48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SOCHROVÁ, M. </a:t>
            </a:r>
            <a:r>
              <a:rPr lang="cs-CZ" i="1" dirty="0" smtClean="0"/>
              <a:t>Český jazyk v kostce. </a:t>
            </a:r>
            <a:r>
              <a:rPr lang="cs-CZ" smtClean="0"/>
              <a:t>Praha: FRAGMENT, </a:t>
            </a:r>
            <a:r>
              <a:rPr lang="cs-CZ" dirty="0" smtClean="0"/>
              <a:t>1996.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285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PUBLICISTICKÝ STYL</vt:lpstr>
      <vt:lpstr>Publicistický styl</vt:lpstr>
      <vt:lpstr>FUNKCE:</vt:lpstr>
      <vt:lpstr>PROJEV:</vt:lpstr>
      <vt:lpstr>SLOHOVÉ POSTUPY:</vt:lpstr>
      <vt:lpstr>POŽADAVKY:</vt:lpstr>
      <vt:lpstr>SLOHOVÉ ÚTVARY:</vt:lpstr>
      <vt:lpstr>OTÁZKY:</vt:lpstr>
      <vt:lpstr>ÚKOL: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PUBLICISTICKÝ STYL</dc:title>
  <dc:creator>user</dc:creator>
  <cp:lastModifiedBy>spravce2</cp:lastModifiedBy>
  <cp:revision>15</cp:revision>
  <dcterms:created xsi:type="dcterms:W3CDTF">2012-11-10T12:36:50Z</dcterms:created>
  <dcterms:modified xsi:type="dcterms:W3CDTF">2014-05-29T21:45:03Z</dcterms:modified>
</cp:coreProperties>
</file>