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7" r:id="rId1"/>
  </p:sldMasterIdLst>
  <p:notesMasterIdLst>
    <p:notesMasterId r:id="rId14"/>
  </p:notesMasterIdLst>
  <p:sldIdLst>
    <p:sldId id="271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2" r:id="rId13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78" autoAdjust="0"/>
    <p:restoredTop sz="86444" autoAdjust="0"/>
  </p:normalViewPr>
  <p:slideViewPr>
    <p:cSldViewPr>
      <p:cViewPr varScale="1">
        <p:scale>
          <a:sx n="90" d="100"/>
          <a:sy n="90" d="100"/>
        </p:scale>
        <p:origin x="-24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658"/>
    </p:cViewPr>
  </p:outlin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1EFBECD-5B91-432A-9BC6-5AA041831D84}" type="datetimeFigureOut">
              <a:rPr lang="cs-CZ"/>
              <a:pPr>
                <a:defRPr/>
              </a:pPr>
              <a:t>30.5.2014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F6247E1-0414-408D-A8F3-535EC9572B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99766CC-B4B6-4511-B69D-0AA7CBF72628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A5153B-54D5-4A73-A789-3A24336C6D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1A948E-7B1D-4662-A4EA-DFEEF2C19E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DCB70-15E5-4128-B3EB-2709D5163F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19AA9-2E4A-4CCF-A14D-D2F1050191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1402EF-DA20-406A-9534-4C44262A83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FD5AA2-692D-4A2A-9803-2637E9AA5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591A6-60CD-4EDB-B770-D41B0DCC94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A101CB-5731-41F3-8DE0-7A613FEEB7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5F273-7331-41F1-93F7-C937275F68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91F7AA-5A55-4233-AF3C-80656D7980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8F822D-8E51-4A28-9B2B-DA6F0A211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1AC7542-ED5F-4424-8B16-7497C28C1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9" r:id="rId1"/>
    <p:sldLayoutId id="2147483850" r:id="rId2"/>
    <p:sldLayoutId id="2147483851" r:id="rId3"/>
    <p:sldLayoutId id="2147483846" r:id="rId4"/>
    <p:sldLayoutId id="2147483852" r:id="rId5"/>
    <p:sldLayoutId id="2147483847" r:id="rId6"/>
    <p:sldLayoutId id="2147483853" r:id="rId7"/>
    <p:sldLayoutId id="2147483854" r:id="rId8"/>
    <p:sldLayoutId id="2147483855" r:id="rId9"/>
    <p:sldLayoutId id="2147483848" r:id="rId10"/>
    <p:sldLayoutId id="214748385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hmu.cz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teocentrum.cz/encyklopedi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mu.cz/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eteocentrum.cz/encyklopedi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</p:txBody>
      </p:sp>
      <p:pic>
        <p:nvPicPr>
          <p:cNvPr id="1024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1898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VY_32_INOVACE_11.01.12  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Počasí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Mgr. Renáta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Hořejšková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Zeměpis pro 1.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1.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Datum tvorby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říjen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Osvojení si znalostí o tématu počasí, vyhledávání informací o počasí na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internetových stránkách.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PowerPoint prezentace, výukový materiál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Počasí 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Počasí 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Okamžitý stav ovzduší na určitém místě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Souhrn meteorologických prvků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/>
              <a:buAutoNum type="arabicParenR"/>
              <a:defRPr/>
            </a:pPr>
            <a:r>
              <a:rPr lang="cs-CZ" dirty="0" smtClean="0"/>
              <a:t>Teplota vzduchu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/>
              <a:buAutoNum type="arabicParenR"/>
              <a:defRPr/>
            </a:pPr>
            <a:r>
              <a:rPr lang="cs-CZ" dirty="0" smtClean="0"/>
              <a:t>Stav oblačnosti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/>
              <a:buAutoNum type="arabicParenR"/>
              <a:defRPr/>
            </a:pPr>
            <a:r>
              <a:rPr lang="cs-CZ" dirty="0" smtClean="0"/>
              <a:t>Rychlost a směr větru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/>
              <a:buAutoNum type="arabicParenR"/>
              <a:defRPr/>
            </a:pPr>
            <a:r>
              <a:rPr lang="cs-CZ" dirty="0" smtClean="0"/>
              <a:t>Srážky 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/>
              <a:buAutoNum type="arabicParenR"/>
              <a:defRPr/>
            </a:pPr>
            <a:r>
              <a:rPr lang="cs-CZ" dirty="0" smtClean="0"/>
              <a:t>Tlak vzduchu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/>
              <a:buAutoNum type="arabicParenR"/>
              <a:defRPr/>
            </a:pPr>
            <a:r>
              <a:rPr lang="cs-CZ" dirty="0" smtClean="0"/>
              <a:t>Sluneční svit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/>
              <a:buAutoNum type="arabicParenR"/>
              <a:defRPr/>
            </a:pPr>
            <a:r>
              <a:rPr lang="cs-CZ" dirty="0" smtClean="0"/>
              <a:t>Vlhkost vzduchu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	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chmu.cz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Teplota vzduchu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Mezinárodní jednotka měření teploty = K</a:t>
            </a:r>
          </a:p>
          <a:p>
            <a:pPr eaLnBrk="1" hangingPunct="1"/>
            <a:r>
              <a:rPr lang="cs-CZ" smtClean="0"/>
              <a:t>Stupeň Celsia – bod mrazu 0°C</a:t>
            </a:r>
          </a:p>
          <a:p>
            <a:pPr eaLnBrk="1" hangingPunct="1"/>
            <a:r>
              <a:rPr lang="cs-CZ" smtClean="0"/>
              <a:t>Stupeň Fahrenheita – bod mrazu 32</a:t>
            </a:r>
            <a:r>
              <a:rPr lang="cs-CZ" smtClean="0">
                <a:latin typeface="Calibri" pitchFamily="34" charset="0"/>
                <a:ea typeface="Calibri" pitchFamily="34" charset="0"/>
                <a:cs typeface="Calibri" pitchFamily="34" charset="0"/>
              </a:rPr>
              <a:t>⁰F</a:t>
            </a:r>
          </a:p>
          <a:p>
            <a:pPr eaLnBrk="1" hangingPunct="1"/>
            <a:r>
              <a:rPr lang="cs-CZ" smtClean="0">
                <a:latin typeface="Calibri" pitchFamily="34" charset="0"/>
                <a:ea typeface="Calibri" pitchFamily="34" charset="0"/>
                <a:cs typeface="Calibri" pitchFamily="34" charset="0"/>
              </a:rPr>
              <a:t>802 meteorologických stanic v ČR</a:t>
            </a:r>
          </a:p>
          <a:p>
            <a:pPr eaLnBrk="1" hangingPunct="1"/>
            <a:r>
              <a:rPr lang="cs-CZ" smtClean="0">
                <a:latin typeface="Calibri" pitchFamily="34" charset="0"/>
                <a:ea typeface="Calibri" pitchFamily="34" charset="0"/>
                <a:cs typeface="Calibri" pitchFamily="34" charset="0"/>
              </a:rPr>
              <a:t>Každých 15 minut 2 m nad zemí</a:t>
            </a:r>
          </a:p>
          <a:p>
            <a:pPr eaLnBrk="1" hangingPunct="1"/>
            <a:r>
              <a:rPr lang="cs-CZ" smtClean="0">
                <a:latin typeface="Calibri" pitchFamily="34" charset="0"/>
                <a:ea typeface="Calibri" pitchFamily="34" charset="0"/>
                <a:cs typeface="Calibri" pitchFamily="34" charset="0"/>
              </a:rPr>
              <a:t>Denní maxima, minima</a:t>
            </a:r>
          </a:p>
          <a:p>
            <a:pPr eaLnBrk="1" hangingPunct="1"/>
            <a:r>
              <a:rPr lang="cs-CZ" smtClean="0">
                <a:latin typeface="Calibri" pitchFamily="34" charset="0"/>
                <a:ea typeface="Calibri" pitchFamily="34" charset="0"/>
                <a:cs typeface="Calibri" pitchFamily="34" charset="0"/>
              </a:rPr>
              <a:t>Průměrné denní, roční teploty,….</a:t>
            </a:r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Stav oblačnosti</a:t>
            </a:r>
            <a:endParaRPr lang="cs-CZ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Jasno – skoro jasno – polojasno – oblačno – skoro zataženo – zataženo</a:t>
            </a:r>
          </a:p>
          <a:p>
            <a:pPr eaLnBrk="1" hangingPunct="1"/>
            <a:r>
              <a:rPr lang="cs-CZ" smtClean="0"/>
              <a:t>Třídění oblaků (vzhled, vznik a vývoj, nadmořská výška, složení)</a:t>
            </a:r>
          </a:p>
          <a:p>
            <a:pPr eaLnBrk="1" hangingPunct="1"/>
            <a:r>
              <a:rPr lang="cs-CZ" smtClean="0"/>
              <a:t>(</a:t>
            </a:r>
            <a:r>
              <a:rPr lang="cs-CZ" smtClean="0">
                <a:hlinkClick r:id="rId2"/>
              </a:rPr>
              <a:t>www.meteocentrum.cz/encyklopedie</a:t>
            </a:r>
            <a:r>
              <a:rPr lang="cs-CZ" smtClean="0"/>
              <a:t>)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Směr a rychlost větru</a:t>
            </a: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Anemometr / větroměr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10 m nad zemí, m/s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Beaufortova </a:t>
            </a:r>
            <a:r>
              <a:rPr lang="cs-CZ" dirty="0" smtClean="0"/>
              <a:t>stupnice  síly větru: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Bezvětří – vánek (do 1,5m/s) – slabý v. – mírný v. – dosti čerstvý v. – čerstvý v. – silný v.(10-13,8m/s) – prudký v. – bouřlivý v. – vichřice (20-24,4m/s) – silná vichřice – mohutná vichřice – orkán (32,7m/s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→)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Největrnější místo v ČR – Milešovka (8,5 m/s)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Srážky 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mtClean="0"/>
              <a:t>Skupenství – kapalné, tuhé, smíšené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mtClean="0"/>
              <a:t>Výskyt – trvalé, občasné, přeháňky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mtClean="0"/>
              <a:t>Padající : déšť, mrholení, sníh, kroupy, ledové jehličky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mtClean="0"/>
              <a:t>Usazené : rosa, jinovatka, námraza, ledovka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mtClean="0"/>
              <a:t>Max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mtClean="0"/>
              <a:t>Min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mtClean="0"/>
              <a:t>Průměrné hodnoty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smtClean="0"/>
              <a:t>Srážkoměr  = ombrometr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Tlak vzduchu</a:t>
            </a: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Jednotka tlaku : Pa, hPa</a:t>
            </a:r>
          </a:p>
          <a:p>
            <a:pPr eaLnBrk="1" hangingPunct="1"/>
            <a:r>
              <a:rPr lang="cs-CZ" smtClean="0"/>
              <a:t>Měření atmosférického tlaku : barometr</a:t>
            </a:r>
          </a:p>
          <a:p>
            <a:pPr eaLnBrk="1" hangingPunct="1"/>
            <a:r>
              <a:rPr lang="cs-CZ" smtClean="0"/>
              <a:t>Normální tlak vzduchu = 1013 hPa</a:t>
            </a:r>
          </a:p>
          <a:p>
            <a:pPr eaLnBrk="1" hangingPunct="1"/>
            <a:r>
              <a:rPr lang="cs-CZ" smtClean="0"/>
              <a:t>MAX v ČR – 1055,4 hPa ?</a:t>
            </a:r>
          </a:p>
          <a:p>
            <a:pPr eaLnBrk="1" hangingPunct="1"/>
            <a:r>
              <a:rPr lang="cs-CZ" smtClean="0"/>
              <a:t>MIN v ČR – 970,0 hPa (1976,HK)</a:t>
            </a:r>
          </a:p>
          <a:p>
            <a:pPr eaLnBrk="1" hangingPunct="1"/>
            <a:r>
              <a:rPr lang="cs-CZ" smtClean="0"/>
              <a:t>MAX : 1083,8 hPa (1968, Sibiř)</a:t>
            </a:r>
          </a:p>
          <a:p>
            <a:pPr eaLnBrk="1" hangingPunct="1"/>
            <a:r>
              <a:rPr lang="cs-CZ" smtClean="0"/>
              <a:t>MIN : 870,0 hPa (1979, tajfun v Tichém oc.)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Sluneční svit</a:t>
            </a: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Hod./den, měsíc, rok</a:t>
            </a:r>
          </a:p>
          <a:p>
            <a:pPr eaLnBrk="1" hangingPunct="1"/>
            <a:r>
              <a:rPr lang="cs-CZ" smtClean="0"/>
              <a:t>Záznam slunečního svitu : heliogram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Vlhkost vzduchu</a:t>
            </a:r>
            <a:endParaRPr lang="cs-CZ" dirty="0"/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Množství vody v plynném stavu ve vzduchu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Extrémy počasí</a:t>
            </a:r>
            <a:endParaRPr lang="cs-CZ" dirty="0"/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Připravte si přehled projevu extrémů počasí ve světě za poslední dva měsíce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	Příroda a lidé Země, Učebnice zeměpisu pro střední školy, Nakladatelství ČESKÉ GEOGRAFICKÉ SPOLEČNOSTI s.r.o. Praha 2004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Školní atlas dnešního světa, nakladatelství TERRA, s.r.o. a TERRA-KLUB, o.p.s., </a:t>
            </a:r>
            <a:r>
              <a:rPr lang="cs-CZ" smtClean="0">
                <a:hlinkClick r:id="rId2"/>
              </a:rPr>
              <a:t>www.wikipedie.cz</a:t>
            </a:r>
            <a:r>
              <a:rPr lang="cs-CZ" smtClean="0"/>
              <a:t>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hlinkClick r:id="rId3"/>
              </a:rPr>
              <a:t>	www.chmu.cz</a:t>
            </a:r>
            <a:r>
              <a:rPr lang="cs-CZ" smtClean="0"/>
              <a:t> </a:t>
            </a:r>
            <a:r>
              <a:rPr lang="cs-CZ" smtClean="0">
                <a:hlinkClick r:id="rId4"/>
              </a:rPr>
              <a:t>www.meteocentrum.cz/encyklopedie</a:t>
            </a:r>
            <a:r>
              <a:rPr lang="cs-CZ" smtClean="0"/>
              <a:t> 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109</TotalTime>
  <Words>391</Words>
  <Application>Microsoft Office PowerPoint</Application>
  <PresentationFormat>Předvádění na obrazovce (4:3)</PresentationFormat>
  <Paragraphs>77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Cesta</vt:lpstr>
      <vt:lpstr>Snímek 1</vt:lpstr>
      <vt:lpstr>Počasí </vt:lpstr>
      <vt:lpstr>Počasí </vt:lpstr>
      <vt:lpstr>Teplota vzduchu</vt:lpstr>
      <vt:lpstr>Stav oblačnosti</vt:lpstr>
      <vt:lpstr>Směr a rychlost větru</vt:lpstr>
      <vt:lpstr>Srážky </vt:lpstr>
      <vt:lpstr>Tlak vzduchu</vt:lpstr>
      <vt:lpstr>Sluneční svit</vt:lpstr>
      <vt:lpstr>Vlhkost vzduchu</vt:lpstr>
      <vt:lpstr>Extrémy počasí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18</cp:revision>
  <cp:lastPrinted>1601-01-01T00:00:00Z</cp:lastPrinted>
  <dcterms:created xsi:type="dcterms:W3CDTF">1601-01-01T00:00:00Z</dcterms:created>
  <dcterms:modified xsi:type="dcterms:W3CDTF">2014-05-30T07:29:34Z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