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FF9900"/>
    <a:srgbClr val="663300"/>
    <a:srgbClr val="D60093"/>
    <a:srgbClr val="006600"/>
    <a:srgbClr val="57C4EB"/>
    <a:srgbClr val="33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69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C4EB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22DE1-524C-453E-B969-BF6734DAE486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8BD6B-2A3B-4F08-8753-EC09D65CE8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u="sng" dirty="0" smtClean="0">
                <a:solidFill>
                  <a:srgbClr val="FF0000"/>
                </a:solidFill>
              </a:rPr>
              <a:t>Jazykové skupiny</a:t>
            </a:r>
            <a:endParaRPr lang="cs-CZ" sz="7200" b="1" u="sng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endParaRPr lang="cs-CZ" sz="1000" dirty="0" smtClean="0"/>
          </a:p>
          <a:p>
            <a:pPr algn="r"/>
            <a:endParaRPr lang="cs-CZ" sz="1000" dirty="0"/>
          </a:p>
          <a:p>
            <a:pPr algn="r"/>
            <a:endParaRPr lang="cs-CZ" sz="1000" dirty="0" smtClean="0"/>
          </a:p>
          <a:p>
            <a:pPr algn="r"/>
            <a:endParaRPr lang="cs-CZ" sz="1000" dirty="0"/>
          </a:p>
          <a:p>
            <a:pPr algn="r"/>
            <a:endParaRPr lang="cs-CZ" sz="1000" dirty="0" smtClean="0"/>
          </a:p>
          <a:p>
            <a:pPr algn="r"/>
            <a:endParaRPr lang="cs-CZ" sz="1000" dirty="0"/>
          </a:p>
          <a:p>
            <a:pPr algn="r"/>
            <a:endParaRPr lang="cs-CZ" sz="1000" dirty="0" smtClean="0"/>
          </a:p>
          <a:p>
            <a:pPr algn="r"/>
            <a:endParaRPr lang="cs-CZ" sz="1000" dirty="0"/>
          </a:p>
          <a:p>
            <a:pPr algn="r"/>
            <a:r>
              <a:rPr lang="cs-CZ" sz="1000" dirty="0" smtClean="0"/>
              <a:t>ČÍSLO </a:t>
            </a:r>
            <a:r>
              <a:rPr lang="cs-CZ" sz="1000" dirty="0"/>
              <a:t>DUM: </a:t>
            </a:r>
            <a:r>
              <a:rPr lang="cs-CZ" sz="1000" dirty="0" smtClean="0"/>
              <a:t>VY_32_INOVACE_CJL_1,2,4_50</a:t>
            </a:r>
            <a:endParaRPr lang="cs-CZ" sz="1000" dirty="0"/>
          </a:p>
          <a:p>
            <a:endParaRPr lang="cs-CZ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28662" y="0"/>
            <a:ext cx="70574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1200" dirty="0" smtClean="0"/>
              <a:t> </a:t>
            </a:r>
          </a:p>
          <a:p>
            <a:pPr algn="ctr"/>
            <a:r>
              <a:rPr lang="cs-CZ" sz="1200" b="1" dirty="0" smtClean="0"/>
              <a:t>Číslo projektu: CZ.1.07./1.5.00/34.0938  Název projektu: Zlepšení podmínek pro vzdělávání na SUŠ, Ostrava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 </a:t>
            </a:r>
            <a:endParaRPr lang="cs-CZ" sz="1200" dirty="0"/>
          </a:p>
        </p:txBody>
      </p:sp>
      <p:pic>
        <p:nvPicPr>
          <p:cNvPr id="5" name="Obrázek 4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714356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Shody a podobnosti mezi jazyky mohou mít různé stupně i různé příčiny.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4400" b="1" dirty="0" smtClean="0"/>
              <a:t>Jsou-li shody mezi jazyky </a:t>
            </a:r>
            <a:r>
              <a:rPr lang="cs-CZ" sz="4400" b="1" dirty="0" smtClean="0">
                <a:solidFill>
                  <a:srgbClr val="FF0000"/>
                </a:solidFill>
              </a:rPr>
              <a:t>závazné</a:t>
            </a:r>
            <a:r>
              <a:rPr lang="cs-CZ" sz="4400" b="1" dirty="0" smtClean="0"/>
              <a:t>, </a:t>
            </a:r>
            <a:r>
              <a:rPr lang="cs-CZ" sz="4400" b="1" dirty="0" smtClean="0">
                <a:solidFill>
                  <a:srgbClr val="FF0000"/>
                </a:solidFill>
              </a:rPr>
              <a:t>podstatné </a:t>
            </a:r>
            <a:r>
              <a:rPr lang="cs-CZ" sz="4400" b="1" dirty="0" smtClean="0"/>
              <a:t>a</a:t>
            </a:r>
          </a:p>
          <a:p>
            <a:pPr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četné</a:t>
            </a:r>
            <a:r>
              <a:rPr lang="cs-CZ" sz="4400" b="1" dirty="0" smtClean="0"/>
              <a:t>, svědčí to o </a:t>
            </a:r>
            <a:r>
              <a:rPr lang="cs-CZ" sz="4400" b="1" dirty="0" smtClean="0">
                <a:solidFill>
                  <a:srgbClr val="FF0000"/>
                </a:solidFill>
              </a:rPr>
              <a:t>společném původu </a:t>
            </a:r>
            <a:r>
              <a:rPr lang="cs-CZ" sz="4400" b="1" dirty="0" smtClean="0"/>
              <a:t>těchto</a:t>
            </a:r>
          </a:p>
          <a:p>
            <a:pPr algn="ctr">
              <a:buNone/>
            </a:pPr>
            <a:r>
              <a:rPr lang="cs-CZ" sz="4400" b="1" dirty="0" smtClean="0"/>
              <a:t>jazyků.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Indoevropská skupina</a:t>
            </a:r>
            <a:endParaRPr lang="cs-CZ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4400" b="1" dirty="0" smtClean="0"/>
              <a:t>- většina jazyků evropských, indické a některé asijské jazyky</a:t>
            </a:r>
          </a:p>
          <a:p>
            <a:pPr>
              <a:buNone/>
            </a:pPr>
            <a:endParaRPr lang="cs-CZ" sz="4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44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Ugrofinská skupina</a:t>
            </a:r>
          </a:p>
          <a:p>
            <a:pPr>
              <a:buNone/>
            </a:pP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4400" b="1" dirty="0" smtClean="0"/>
              <a:t> maďarština, finština, laponština, estonština</a:t>
            </a:r>
            <a:endParaRPr lang="cs-CZ" sz="4400" b="1" dirty="0"/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Altajská skupina</a:t>
            </a:r>
            <a:endParaRPr lang="cs-CZ" b="1" u="sng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400" b="1" dirty="0" smtClean="0"/>
              <a:t>mongolština, turkotatarské jazyky (turečtina, uzbečtina aj.)</a:t>
            </a:r>
          </a:p>
          <a:p>
            <a:pPr>
              <a:buNone/>
            </a:pPr>
            <a:endParaRPr lang="cs-CZ" sz="4400" b="1" u="sng" dirty="0" smtClean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4400" b="1" u="sng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Austroasijská skupina</a:t>
            </a:r>
          </a:p>
          <a:p>
            <a:pPr>
              <a:buNone/>
            </a:pP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4400" b="1" dirty="0" smtClean="0"/>
              <a:t> vietnamština, </a:t>
            </a:r>
            <a:r>
              <a:rPr lang="cs-CZ" sz="4400" b="1" dirty="0" err="1" smtClean="0"/>
              <a:t>kambodžština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Semitohamitská skupina</a:t>
            </a:r>
            <a:endParaRPr lang="cs-CZ" b="1" u="sng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400" b="1" dirty="0" smtClean="0"/>
              <a:t>hebrejština, aramejština, arabština aj.</a:t>
            </a:r>
          </a:p>
          <a:p>
            <a:pPr>
              <a:buNone/>
            </a:pPr>
            <a:endParaRPr lang="cs-CZ" sz="4400" b="1" dirty="0"/>
          </a:p>
          <a:p>
            <a:pPr>
              <a:buNone/>
            </a:pPr>
            <a:r>
              <a:rPr lang="cs-CZ" sz="4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Korejština, japonština, čínština</a:t>
            </a:r>
            <a:endParaRPr lang="cs-CZ" sz="4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Austronéská skupina</a:t>
            </a:r>
            <a:endParaRPr lang="cs-CZ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400" b="1" dirty="0" smtClean="0"/>
              <a:t>malajština, indonéština, polynéské jazyky</a:t>
            </a:r>
          </a:p>
          <a:p>
            <a:pPr>
              <a:buNone/>
            </a:pPr>
            <a:endParaRPr lang="cs-CZ" sz="4400" b="1" dirty="0"/>
          </a:p>
          <a:p>
            <a:pPr>
              <a:buNone/>
            </a:pPr>
            <a:r>
              <a:rPr lang="cs-CZ" sz="4400" b="1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Jazyky kavkazské</a:t>
            </a:r>
          </a:p>
          <a:p>
            <a:pPr>
              <a:buNone/>
            </a:pP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4400" b="1" dirty="0" smtClean="0"/>
              <a:t> gruzínština, baskičtina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Jazyky indoevropské</a:t>
            </a:r>
            <a:endParaRPr lang="cs-CZ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 descr="img04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428736"/>
            <a:ext cx="7929618" cy="4643469"/>
          </a:xfrm>
          <a:ln w="57150"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Mezi </a:t>
            </a:r>
            <a:r>
              <a:rPr 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indoevropské</a:t>
            </a:r>
            <a:r>
              <a:rPr lang="cs-CZ" b="1" u="sng" dirty="0" smtClean="0"/>
              <a:t> jazyky patří: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cs-CZ" b="1" dirty="0" smtClean="0"/>
              <a:t>jazyky </a:t>
            </a:r>
            <a:r>
              <a:rPr lang="cs-CZ" b="1" i="1" u="sng" dirty="0" smtClean="0"/>
              <a:t>indické </a:t>
            </a:r>
            <a:r>
              <a:rPr lang="cs-CZ" b="1" dirty="0" smtClean="0"/>
              <a:t>(hindština, romština)</a:t>
            </a:r>
          </a:p>
          <a:p>
            <a:pPr>
              <a:buFontTx/>
              <a:buChar char="-"/>
            </a:pPr>
            <a:r>
              <a:rPr lang="cs-CZ" b="1" dirty="0" smtClean="0"/>
              <a:t>jazyky </a:t>
            </a:r>
            <a:r>
              <a:rPr lang="cs-CZ" b="1" i="1" u="sng" dirty="0" smtClean="0"/>
              <a:t>íránské</a:t>
            </a:r>
            <a:r>
              <a:rPr lang="cs-CZ" b="1" dirty="0" smtClean="0"/>
              <a:t> (perština, afghánština)</a:t>
            </a:r>
          </a:p>
          <a:p>
            <a:pPr>
              <a:buFontTx/>
              <a:buChar char="-"/>
            </a:pPr>
            <a:r>
              <a:rPr lang="cs-CZ" b="1" i="1" u="sng" dirty="0" smtClean="0"/>
              <a:t>řečtina</a:t>
            </a:r>
          </a:p>
          <a:p>
            <a:pPr>
              <a:buFontTx/>
              <a:buChar char="-"/>
            </a:pPr>
            <a:r>
              <a:rPr lang="cs-CZ" b="1" i="1" u="sng" dirty="0" smtClean="0"/>
              <a:t>albánština, arménština</a:t>
            </a:r>
          </a:p>
          <a:p>
            <a:pPr>
              <a:buFontTx/>
              <a:buChar char="-"/>
            </a:pPr>
            <a:r>
              <a:rPr lang="cs-CZ" b="1" dirty="0" smtClean="0"/>
              <a:t>jazyky </a:t>
            </a:r>
            <a:r>
              <a:rPr lang="cs-CZ" b="1" i="1" u="sng" dirty="0" smtClean="0"/>
              <a:t>italické</a:t>
            </a:r>
            <a:r>
              <a:rPr lang="cs-CZ" b="1" dirty="0" smtClean="0"/>
              <a:t> = </a:t>
            </a:r>
            <a:r>
              <a:rPr lang="cs-CZ" b="1" i="1" u="sng" dirty="0" smtClean="0"/>
              <a:t>latina</a:t>
            </a:r>
            <a:r>
              <a:rPr lang="cs-CZ" b="1" dirty="0" smtClean="0"/>
              <a:t> - vyvinuly se jazyky </a:t>
            </a:r>
            <a:endParaRPr lang="cs-CZ" b="1" i="1" u="sng" dirty="0" smtClean="0"/>
          </a:p>
          <a:p>
            <a:pPr>
              <a:buFontTx/>
              <a:buChar char="-"/>
            </a:pPr>
            <a:r>
              <a:rPr lang="cs-CZ" b="1" i="1" u="sng" dirty="0" smtClean="0">
                <a:solidFill>
                  <a:srgbClr val="002060"/>
                </a:solidFill>
              </a:rPr>
              <a:t>r o m á n s k é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smtClean="0"/>
              <a:t>(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francouzština, italština, španělština, portugalština, rumunština</a:t>
            </a:r>
            <a:r>
              <a:rPr lang="cs-CZ" b="1" dirty="0" smtClean="0"/>
              <a:t>)</a:t>
            </a:r>
          </a:p>
          <a:p>
            <a:pPr>
              <a:buFontTx/>
              <a:buChar char="-"/>
            </a:pPr>
            <a:r>
              <a:rPr lang="cs-CZ" b="1" dirty="0" smtClean="0"/>
              <a:t>jazyky </a:t>
            </a:r>
            <a:r>
              <a:rPr lang="cs-CZ" b="1" i="1" u="sng" dirty="0" smtClean="0"/>
              <a:t>keltské </a:t>
            </a:r>
            <a:r>
              <a:rPr lang="cs-CZ" b="1" dirty="0" smtClean="0"/>
              <a:t>(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irština, bretonština</a:t>
            </a:r>
            <a:r>
              <a:rPr lang="cs-CZ" b="1" dirty="0" smtClean="0"/>
              <a:t>)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- jazyky </a:t>
            </a:r>
            <a:r>
              <a:rPr lang="cs-CZ" sz="3200" b="1" i="1" u="sng" dirty="0" smtClean="0"/>
              <a:t>baltské </a:t>
            </a:r>
            <a:r>
              <a:rPr lang="cs-CZ" sz="3200" b="1" dirty="0" smtClean="0"/>
              <a:t>(litevština, lotyština)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b="1" dirty="0" smtClean="0"/>
              <a:t>jazyky </a:t>
            </a:r>
            <a:r>
              <a:rPr lang="cs-CZ" b="1" i="1" u="sng" dirty="0" smtClean="0">
                <a:solidFill>
                  <a:srgbClr val="002060"/>
                </a:solidFill>
              </a:rPr>
              <a:t>g e r m á n s k é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(němčina, holandština, vlámština, angličtina, švédština, dánština, norština, islandština)</a:t>
            </a:r>
          </a:p>
          <a:p>
            <a:pPr>
              <a:buFontTx/>
              <a:buChar char="-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b="1" dirty="0" smtClean="0"/>
              <a:t>azyky </a:t>
            </a:r>
            <a:r>
              <a:rPr lang="cs-CZ" b="1" i="1" u="sng" dirty="0" smtClean="0">
                <a:solidFill>
                  <a:srgbClr val="002060"/>
                </a:solidFill>
              </a:rPr>
              <a:t>s l o v a n s k é</a:t>
            </a:r>
            <a:r>
              <a:rPr lang="cs-CZ" b="1" dirty="0" smtClean="0"/>
              <a:t>:</a:t>
            </a:r>
          </a:p>
          <a:p>
            <a:pPr>
              <a:buFontTx/>
              <a:buChar char="-"/>
            </a:pPr>
            <a:r>
              <a:rPr lang="cs-CZ" b="1" dirty="0" smtClean="0"/>
              <a:t>západní (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čeština, slovenština, polština)</a:t>
            </a:r>
          </a:p>
          <a:p>
            <a:pPr>
              <a:buFontTx/>
              <a:buChar char="-"/>
            </a:pPr>
            <a:r>
              <a:rPr lang="cs-CZ" b="1" dirty="0" smtClean="0"/>
              <a:t>východní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(ruština, ukrajinština, běloruština)</a:t>
            </a:r>
          </a:p>
          <a:p>
            <a:pPr>
              <a:buFontTx/>
              <a:buChar char="-"/>
            </a:pPr>
            <a:r>
              <a:rPr lang="cs-CZ" b="1" dirty="0" smtClean="0"/>
              <a:t>jižní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(bulharština, makedonština, slovinština, srbochorvatština)</a:t>
            </a:r>
            <a:endParaRPr lang="cs-CZ" b="1" dirty="0" smtClean="0"/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Otázky: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b="1" dirty="0" smtClean="0"/>
              <a:t>Co způsobilo podobnost některých jazyků?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Které jazykové skupiny existují v Evropě?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Rozlište jazyky románské a germánské.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Jakým způsobem můžeme rozdělit jazyky slovanské?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Uveďte, které jazyky používají namísto písmen znaky?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dirty="0" smtClean="0"/>
              <a:t>Úkol: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Vyhledejte na internetu jazykovou mapu světa a určete, které jazykové skupiny dominují jednotlivým kontinentům.</a:t>
            </a:r>
            <a:endParaRPr lang="cs-CZ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Použitá literatura: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MARTINKOVÁ, V. </a:t>
            </a:r>
            <a:r>
              <a:rPr lang="cs-CZ" b="1" i="1" dirty="0" smtClean="0"/>
              <a:t>Český jazyk 2. </a:t>
            </a:r>
            <a:r>
              <a:rPr lang="cs-CZ" b="1" dirty="0" smtClean="0"/>
              <a:t>Praha: </a:t>
            </a:r>
            <a:r>
              <a:rPr lang="cs-CZ" b="1" dirty="0" err="1" smtClean="0"/>
              <a:t>Trizonia</a:t>
            </a:r>
            <a:r>
              <a:rPr lang="cs-CZ" b="1" dirty="0" smtClean="0"/>
              <a:t>, 1995.</a:t>
            </a:r>
          </a:p>
          <a:p>
            <a:pPr>
              <a:buNone/>
            </a:pPr>
            <a:r>
              <a:rPr lang="cs-CZ" dirty="0" smtClean="0"/>
              <a:t>Fotografie: </a:t>
            </a:r>
            <a:r>
              <a:rPr lang="cs-CZ" smtClean="0"/>
              <a:t>vlastní archiv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312</Words>
  <Application>Microsoft Office PowerPoint</Application>
  <PresentationFormat>Předvádění na obrazovce (4:3)</PresentationFormat>
  <Paragraphs>62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Jazykové skupiny</vt:lpstr>
      <vt:lpstr>Shody a podobnosti mezi jazyky mohou mít různé stupně i různé příčiny.</vt:lpstr>
      <vt:lpstr>Indoevropská skupina</vt:lpstr>
      <vt:lpstr>Altajská skupina</vt:lpstr>
      <vt:lpstr>Semitohamitská skupina</vt:lpstr>
      <vt:lpstr>Austronéská skupina</vt:lpstr>
      <vt:lpstr>Jazyky indoevropské</vt:lpstr>
      <vt:lpstr>Mezi indoevropské jazyky patří:</vt:lpstr>
      <vt:lpstr>- jazyky baltské (litevština, lotyština)</vt:lpstr>
      <vt:lpstr>Otázky:</vt:lpstr>
      <vt:lpstr>Úkol: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Jazykové skupiny</dc:title>
  <dc:creator>user</dc:creator>
  <cp:lastModifiedBy>spravce2</cp:lastModifiedBy>
  <cp:revision>16</cp:revision>
  <dcterms:created xsi:type="dcterms:W3CDTF">2012-12-29T07:53:22Z</dcterms:created>
  <dcterms:modified xsi:type="dcterms:W3CDTF">2014-05-30T21:44:43Z</dcterms:modified>
</cp:coreProperties>
</file>