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FFFF00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54913-8A83-49E7-8937-F251F4498B10}" type="datetimeFigureOut">
              <a:rPr lang="cs-CZ" smtClean="0"/>
              <a:pPr/>
              <a:t>30.5.2014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2473B-F2F9-4987-9ADA-EB8B8F9BAC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u="sng" dirty="0" smtClean="0">
                <a:solidFill>
                  <a:srgbClr val="FF0000"/>
                </a:solidFill>
              </a:rPr>
              <a:t>SLOVNÍKY</a:t>
            </a:r>
            <a:endParaRPr lang="cs-CZ" sz="6000" b="1" u="sng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 dirty="0"/>
          </a:p>
          <a:p>
            <a:pPr algn="r"/>
            <a:endParaRPr lang="cs-CZ" sz="1000" dirty="0" smtClean="0"/>
          </a:p>
          <a:p>
            <a:pPr algn="r"/>
            <a:endParaRPr lang="cs-CZ" sz="1000"/>
          </a:p>
          <a:p>
            <a:pPr algn="r"/>
            <a:r>
              <a:rPr lang="cs-CZ" sz="1000" smtClean="0"/>
              <a:t>ČÍSLO </a:t>
            </a:r>
            <a:r>
              <a:rPr lang="cs-CZ" sz="1000" dirty="0" smtClean="0"/>
              <a:t>DUM: VY_32_INOVACE_CJL_2_43</a:t>
            </a:r>
          </a:p>
          <a:p>
            <a:endParaRPr lang="cs-CZ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/>
              <a:t> </a:t>
            </a:r>
          </a:p>
          <a:p>
            <a:pPr algn="ctr"/>
            <a:r>
              <a:rPr lang="cs-CZ" sz="1200" b="1" dirty="0" smtClean="0"/>
              <a:t>Číslo projektu: CZ.1.07./1.5.00/34.0938  Název projektu: Zlepšení podmínek pro vzdělávání na SUŠ, Ostrava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 </a:t>
            </a:r>
            <a:endParaRPr lang="cs-CZ" sz="1200" dirty="0"/>
          </a:p>
        </p:txBody>
      </p:sp>
      <p:pic>
        <p:nvPicPr>
          <p:cNvPr id="5" name="Obrázek 4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u="sng" dirty="0" smtClean="0">
                <a:solidFill>
                  <a:srgbClr val="FF0000"/>
                </a:solidFill>
              </a:rPr>
              <a:t>Lexikografie</a:t>
            </a:r>
            <a:endParaRPr lang="cs-CZ" sz="54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b="1" dirty="0"/>
              <a:t>v</a:t>
            </a:r>
            <a:r>
              <a:rPr lang="cs-CZ" sz="5400" b="1" dirty="0" smtClean="0"/>
              <a:t>ěda, která se zabývá popisem slovní zásoby, sestavováním slovníků a zásadami jejich tvorby</a:t>
            </a:r>
            <a:endParaRPr lang="cs-CZ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800" b="1" u="sng" dirty="0" smtClean="0">
                <a:solidFill>
                  <a:srgbClr val="C00000"/>
                </a:solidFill>
              </a:rPr>
              <a:t>Jazyková norma</a:t>
            </a:r>
            <a:endParaRPr lang="cs-CZ" sz="4800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j</a:t>
            </a:r>
            <a:r>
              <a:rPr lang="cs-CZ" sz="3600" b="1" dirty="0" smtClean="0">
                <a:solidFill>
                  <a:schemeClr val="bg1"/>
                </a:solidFill>
              </a:rPr>
              <a:t>azyková </a:t>
            </a:r>
            <a:r>
              <a:rPr lang="cs-CZ" sz="3600" b="1" u="sng" dirty="0" smtClean="0">
                <a:solidFill>
                  <a:schemeClr val="bg1"/>
                </a:solidFill>
              </a:rPr>
              <a:t>zvyklost</a:t>
            </a:r>
          </a:p>
          <a:p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Souhrn </a:t>
            </a:r>
            <a:r>
              <a:rPr lang="cs-CZ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ustálených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jazykových prostředků a závazných způsobů jejich užívání</a:t>
            </a:r>
          </a:p>
          <a:p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vytváří se </a:t>
            </a:r>
            <a:r>
              <a:rPr lang="cs-CZ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postupně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v dorozumívacím procesu</a:t>
            </a:r>
          </a:p>
          <a:p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vyvíjí se pomalu, ale </a:t>
            </a:r>
            <a:r>
              <a:rPr lang="cs-CZ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plynule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C00000"/>
                </a:solidFill>
              </a:rPr>
              <a:t>Jazyková kodifikace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zpracování jazykové normy (</a:t>
            </a:r>
            <a:r>
              <a:rPr lang="cs-CZ" sz="3600" b="1" u="sng" dirty="0" smtClean="0"/>
              <a:t>„uzákonění“</a:t>
            </a:r>
            <a:r>
              <a:rPr lang="cs-CZ" sz="3600" b="1" dirty="0" smtClean="0"/>
              <a:t>), zaznamenává je v příručkách, gramatikách a slovnících</a:t>
            </a:r>
          </a:p>
          <a:p>
            <a:r>
              <a:rPr lang="cs-CZ" sz="3600" b="1" dirty="0" smtClean="0"/>
              <a:t>slouží k poučení uživatele = nutnost  </a:t>
            </a:r>
            <a:r>
              <a:rPr lang="cs-CZ" sz="3600" b="1" u="sng" dirty="0" smtClean="0"/>
              <a:t>dodržovat ji!</a:t>
            </a:r>
          </a:p>
          <a:p>
            <a:r>
              <a:rPr lang="cs-CZ" sz="3600" b="1" dirty="0" smtClean="0"/>
              <a:t>podporuje vývojové tendence, změna je </a:t>
            </a:r>
            <a:r>
              <a:rPr lang="cs-CZ" sz="3600" b="1" u="sng" dirty="0" smtClean="0"/>
              <a:t>opožděná</a:t>
            </a:r>
            <a:endParaRPr lang="cs-CZ" sz="36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>
              <a:alpha val="72000"/>
            </a:srgbClr>
          </a:solidFill>
        </p:spPr>
        <p:txBody>
          <a:bodyPr>
            <a:normAutofit/>
          </a:bodyPr>
          <a:lstStyle/>
          <a:p>
            <a:r>
              <a:rPr lang="cs-CZ" sz="4800" b="1" u="sng" dirty="0" smtClean="0">
                <a:solidFill>
                  <a:srgbClr val="C00000"/>
                </a:solidFill>
              </a:rPr>
              <a:t>TYPY SLOVNÍKŮ</a:t>
            </a:r>
            <a:endParaRPr lang="cs-CZ" sz="4800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3600" b="1" u="sng" dirty="0" smtClean="0"/>
              <a:t>1. NAUČNÉ</a:t>
            </a:r>
          </a:p>
          <a:p>
            <a:pPr algn="ctr">
              <a:buNone/>
            </a:pPr>
            <a:r>
              <a:rPr lang="cs-CZ" sz="3600" b="1" dirty="0" smtClean="0"/>
              <a:t>- zpracovávají vědomosti různých oborů (věda, technika, umění…), jinak se jim říká také </a:t>
            </a:r>
            <a:r>
              <a:rPr lang="cs-CZ" sz="3600" b="1" u="sng" dirty="0" smtClean="0"/>
              <a:t>encyklopedie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Ukázka slovní lit. teorie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b="1" u="sng" dirty="0" smtClean="0"/>
              <a:t>2. JAZYKOVÉ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ANGLICKO-ČESKÝ slovník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Slovní spisovné češtiny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a) překladové slovníky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indent="-742950">
              <a:buNone/>
            </a:pPr>
            <a:r>
              <a:rPr lang="cs-CZ" sz="4400" b="1" dirty="0" smtClean="0"/>
              <a:t>b) výkladové</a:t>
            </a:r>
          </a:p>
          <a:p>
            <a:pPr marL="742950" indent="-742950">
              <a:buFontTx/>
              <a:buChar char="-"/>
            </a:pPr>
            <a:r>
              <a:rPr lang="cs-CZ" sz="4400" b="1" dirty="0" smtClean="0"/>
              <a:t>podávají všestranné poučení o jazyce (pravopisné, ortoepické, gramatické + údaje o významu)</a:t>
            </a:r>
          </a:p>
          <a:p>
            <a:pPr marL="742950" indent="-742950">
              <a:buNone/>
            </a:pPr>
            <a:r>
              <a:rPr lang="cs-CZ" sz="4400" b="1" i="1" dirty="0" smtClean="0"/>
              <a:t>     </a:t>
            </a:r>
            <a:r>
              <a:rPr lang="cs-CZ" sz="4400" b="1" i="1" dirty="0" smtClean="0">
                <a:solidFill>
                  <a:srgbClr val="C00000"/>
                </a:solidFill>
              </a:rPr>
              <a:t>Slovník spisovné češtiny – SSČ </a:t>
            </a:r>
            <a:r>
              <a:rPr lang="cs-CZ" sz="4400" b="1" dirty="0" smtClean="0"/>
              <a:t>(1994), jednosvazkový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c) speciální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b="1" dirty="0" smtClean="0">
                <a:solidFill>
                  <a:srgbClr val="C00000"/>
                </a:solidFill>
              </a:rPr>
              <a:t>zabývají se jen určitou oblastí jazyka </a:t>
            </a:r>
          </a:p>
          <a:p>
            <a:pPr>
              <a:buFontTx/>
              <a:buChar char="-"/>
            </a:pPr>
            <a:r>
              <a:rPr lang="cs-CZ" sz="4400" b="1" dirty="0" smtClean="0"/>
              <a:t>dialektologické </a:t>
            </a:r>
            <a:r>
              <a:rPr lang="cs-CZ" sz="4400" b="1" i="1" dirty="0" smtClean="0"/>
              <a:t>(nářeční)</a:t>
            </a:r>
          </a:p>
          <a:p>
            <a:pPr>
              <a:buFontTx/>
              <a:buChar char="-"/>
            </a:pPr>
            <a:r>
              <a:rPr lang="cs-CZ" sz="4400" b="1" dirty="0" smtClean="0"/>
              <a:t>etymologické </a:t>
            </a:r>
            <a:r>
              <a:rPr lang="cs-CZ" sz="4400" b="1" i="1" dirty="0" smtClean="0"/>
              <a:t>(zkoumají původ slova)</a:t>
            </a:r>
          </a:p>
          <a:p>
            <a:pPr>
              <a:buFontTx/>
              <a:buChar char="-"/>
            </a:pPr>
            <a:r>
              <a:rPr lang="cs-CZ" sz="4400" b="1" dirty="0" smtClean="0"/>
              <a:t>frazeologické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- slangové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sz="4400" b="1" dirty="0" smtClean="0"/>
              <a:t>synonymické</a:t>
            </a:r>
          </a:p>
          <a:p>
            <a:pPr>
              <a:buFontTx/>
              <a:buChar char="-"/>
            </a:pPr>
            <a:r>
              <a:rPr lang="cs-CZ" sz="4400" b="1" dirty="0" smtClean="0"/>
              <a:t>autorské </a:t>
            </a:r>
            <a:r>
              <a:rPr lang="cs-CZ" sz="4400" b="1" i="1" dirty="0" smtClean="0"/>
              <a:t>(slovní zásoba jednoho autora)</a:t>
            </a:r>
          </a:p>
          <a:p>
            <a:pPr>
              <a:buFontTx/>
              <a:buChar char="-"/>
            </a:pPr>
            <a:r>
              <a:rPr lang="cs-CZ" sz="4400" b="1" dirty="0" smtClean="0"/>
              <a:t>frekvenční</a:t>
            </a:r>
            <a:r>
              <a:rPr lang="cs-CZ" sz="4400" b="1" i="1" dirty="0" smtClean="0"/>
              <a:t> (výskyt slov)</a:t>
            </a:r>
          </a:p>
          <a:p>
            <a:pPr>
              <a:buFontTx/>
              <a:buChar char="-"/>
            </a:pPr>
            <a:r>
              <a:rPr lang="cs-CZ" sz="4400" b="1" dirty="0" smtClean="0"/>
              <a:t>vlastních jmen</a:t>
            </a:r>
          </a:p>
          <a:p>
            <a:pPr>
              <a:buFontTx/>
              <a:buChar char="-"/>
            </a:pPr>
            <a:r>
              <a:rPr lang="cs-CZ" sz="4400" b="1" dirty="0" smtClean="0"/>
              <a:t>historický </a:t>
            </a:r>
            <a:r>
              <a:rPr lang="cs-CZ" sz="4400" b="1" i="1" dirty="0" smtClean="0"/>
              <a:t>(starší slovní zásoba) </a:t>
            </a:r>
            <a:endParaRPr lang="cs-CZ" sz="4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Jak se jmenuje jazyková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příručka, s níž jste se seznámili na ZŠ? </a:t>
            </a:r>
          </a:p>
          <a:p>
            <a:pPr algn="ctr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Které oblasti jazyka se věnuje?</a:t>
            </a:r>
          </a:p>
          <a:p>
            <a:pPr algn="ctr">
              <a:buNone/>
            </a:pPr>
            <a:endParaRPr lang="cs-CZ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PROCVIČOVÁNÍ: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600" b="1" dirty="0" smtClean="0"/>
              <a:t>Jak se nazývá věda zabývající se popisem slovní zásoby?</a:t>
            </a:r>
          </a:p>
          <a:p>
            <a:pPr marL="514350" indent="-514350">
              <a:buAutoNum type="arabicPeriod"/>
            </a:pPr>
            <a:r>
              <a:rPr lang="cs-CZ" sz="3600" b="1" dirty="0" smtClean="0"/>
              <a:t>Co je to jazyková norma?</a:t>
            </a:r>
          </a:p>
          <a:p>
            <a:pPr marL="514350" indent="-514350">
              <a:buAutoNum type="arabicPeriod"/>
            </a:pPr>
            <a:r>
              <a:rPr lang="cs-CZ" sz="3600" b="1" dirty="0" smtClean="0"/>
              <a:t>Čím se liší jazyková kodifikace od jazykové normy?</a:t>
            </a:r>
          </a:p>
          <a:p>
            <a:pPr marL="514350" indent="-514350">
              <a:buAutoNum type="arabicPeriod"/>
            </a:pPr>
            <a:r>
              <a:rPr lang="cs-CZ" sz="3600" b="1" dirty="0" smtClean="0"/>
              <a:t>Jaké typy slovníků znáte?</a:t>
            </a:r>
          </a:p>
          <a:p>
            <a:pPr marL="514350" indent="-514350">
              <a:buAutoNum type="arabicPeriod"/>
            </a:pPr>
            <a:r>
              <a:rPr lang="cs-CZ" sz="3600" b="1" dirty="0" smtClean="0"/>
              <a:t>Čím se zabývá etymologický slovník?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Úkol: rozluštěte slovníkové heslo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" name="Zástupný symbol pro obsah 3" descr="img04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714488"/>
            <a:ext cx="7500990" cy="4286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err="1" smtClean="0"/>
              <a:t>Vlašín</a:t>
            </a:r>
            <a:r>
              <a:rPr lang="cs-CZ" dirty="0" smtClean="0"/>
              <a:t>, Š. a kol. </a:t>
            </a:r>
            <a:r>
              <a:rPr lang="cs-CZ" i="1" dirty="0" smtClean="0"/>
              <a:t>Slovník literární teorie. </a:t>
            </a:r>
            <a:r>
              <a:rPr lang="cs-CZ" dirty="0" smtClean="0"/>
              <a:t>2. vyd. Praha: Československý spisovatel, 1984.</a:t>
            </a:r>
          </a:p>
          <a:p>
            <a:pPr algn="ctr">
              <a:buNone/>
            </a:pPr>
            <a:r>
              <a:rPr lang="cs-CZ" i="1" dirty="0" smtClean="0"/>
              <a:t>Akademický slovník spisovné češtiny s Dodatkem Ministerstva školství, mládeže a tělovýchovy České republiky. </a:t>
            </a:r>
            <a:r>
              <a:rPr lang="cs-CZ" dirty="0" smtClean="0"/>
              <a:t>2. vyd. dotisk 2000. Praha: Academia, 2000.</a:t>
            </a:r>
          </a:p>
          <a:p>
            <a:pPr algn="ctr">
              <a:buNone/>
            </a:pPr>
            <a:r>
              <a:rPr lang="cs-CZ" dirty="0" smtClean="0"/>
              <a:t>Řešetka, M. a kol. </a:t>
            </a:r>
            <a:r>
              <a:rPr lang="cs-CZ" i="1" dirty="0" smtClean="0"/>
              <a:t>Anglicko - český, česko- anglický slovník. </a:t>
            </a:r>
            <a:r>
              <a:rPr lang="cs-CZ" dirty="0" smtClean="0"/>
              <a:t>3. doplněné </a:t>
            </a:r>
            <a:r>
              <a:rPr lang="cs-CZ" dirty="0" err="1" smtClean="0"/>
              <a:t>vyd</a:t>
            </a:r>
            <a:r>
              <a:rPr lang="cs-CZ" dirty="0" smtClean="0"/>
              <a:t>. Olomouc: FIN PUBLISHING, 2004.</a:t>
            </a:r>
          </a:p>
          <a:p>
            <a:pPr algn="ctr">
              <a:buNone/>
            </a:pPr>
            <a:r>
              <a:rPr lang="cs-CZ" dirty="0" smtClean="0"/>
              <a:t>Foto</a:t>
            </a:r>
            <a:r>
              <a:rPr lang="cs-CZ" smtClean="0"/>
              <a:t>: vlastní archiv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337</Words>
  <Application>Microsoft Office PowerPoint</Application>
  <PresentationFormat>Předvádění na obrazovce (4:3)</PresentationFormat>
  <Paragraphs>61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SLOVNÍKY</vt:lpstr>
      <vt:lpstr>Lexikografie</vt:lpstr>
      <vt:lpstr>Jazyková norma</vt:lpstr>
      <vt:lpstr>Jazyková kodifikace</vt:lpstr>
      <vt:lpstr>TYPY SLOVNÍKŮ</vt:lpstr>
      <vt:lpstr>2. JAZYKOVÉ</vt:lpstr>
      <vt:lpstr>a) překladové slovníky</vt:lpstr>
      <vt:lpstr>c) speciální</vt:lpstr>
      <vt:lpstr>- slangové</vt:lpstr>
      <vt:lpstr>Jak se jmenuje jazyková</vt:lpstr>
      <vt:lpstr>PROCVIČOVÁNÍ:</vt:lpstr>
      <vt:lpstr>Úkol: rozluštěte slovníkové heslo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SLOVNÍKY</dc:title>
  <dc:creator>user</dc:creator>
  <cp:lastModifiedBy>spravce2</cp:lastModifiedBy>
  <cp:revision>20</cp:revision>
  <dcterms:created xsi:type="dcterms:W3CDTF">2012-12-02T14:55:10Z</dcterms:created>
  <dcterms:modified xsi:type="dcterms:W3CDTF">2014-05-30T21:47:33Z</dcterms:modified>
</cp:coreProperties>
</file>