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3300"/>
    <a:srgbClr val="006600"/>
    <a:srgbClr val="FFCC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81D28-B73A-47CF-8DCB-BA402422CACE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2BB5A-B04A-4145-83B7-7419E2366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Obohacování slovní zásoby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(…vyletět, přiletět, podletět, naletět, sletět, uletět, doletět, přeletět, zaletět, poletět, letiště, letuška, letadlo, letoun, letecký, letecká akrobacie, avion, …)</a:t>
            </a:r>
          </a:p>
          <a:p>
            <a:pPr algn="r"/>
            <a:endParaRPr lang="cs-CZ" sz="1300" smtClean="0"/>
          </a:p>
          <a:p>
            <a:pPr algn="r"/>
            <a:r>
              <a:rPr lang="cs-CZ" sz="1300" smtClean="0"/>
              <a:t>ČÍSLO </a:t>
            </a:r>
            <a:r>
              <a:rPr lang="cs-CZ" sz="1300" dirty="0"/>
              <a:t>DUM: VY_32_INOVACE_CJL_2,4_48</a:t>
            </a:r>
          </a:p>
          <a:p>
            <a:endParaRPr lang="cs-CZ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Slovní zásoba se obohacuje: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Tvořením slov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a) odvozováním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b) skládáním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c) zkracováním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6600"/>
                </a:solidFill>
              </a:rPr>
              <a:t>2. </a:t>
            </a:r>
            <a:r>
              <a:rPr lang="cs-CZ" b="1" i="1" dirty="0" smtClean="0">
                <a:solidFill>
                  <a:srgbClr val="006600"/>
                </a:solidFill>
              </a:rPr>
              <a:t>Přejímáním slov mezinárodních a z cizích jazyků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3. </a:t>
            </a:r>
            <a:r>
              <a:rPr lang="cs-CZ" b="1" i="1" dirty="0" smtClean="0">
                <a:solidFill>
                  <a:srgbClr val="002060"/>
                </a:solidFill>
              </a:rPr>
              <a:t>Spojováním slov v sousloví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993300"/>
                </a:solidFill>
              </a:rPr>
              <a:t>4. </a:t>
            </a:r>
            <a:r>
              <a:rPr lang="cs-CZ" b="1" i="1" dirty="0" smtClean="0">
                <a:solidFill>
                  <a:srgbClr val="993300"/>
                </a:solidFill>
              </a:rPr>
              <a:t>Vznikem nových významů slov</a:t>
            </a:r>
            <a:endParaRPr lang="cs-CZ" b="1" i="1" dirty="0">
              <a:solidFill>
                <a:srgbClr val="99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>
                <a:solidFill>
                  <a:srgbClr val="FF0000"/>
                </a:solidFill>
              </a:rPr>
              <a:t>1. Tvoření slov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slova   </a:t>
            </a:r>
            <a:r>
              <a:rPr lang="cs-CZ" sz="4000" b="1" u="sng" dirty="0" smtClean="0">
                <a:solidFill>
                  <a:srgbClr val="FF0000"/>
                </a:solidFill>
              </a:rPr>
              <a:t>m o t i v o v a n á </a:t>
            </a:r>
            <a:r>
              <a:rPr lang="cs-CZ" sz="4000" b="1" dirty="0" smtClean="0"/>
              <a:t>(lze zjistit, ze kterého slova vznikla)</a:t>
            </a:r>
          </a:p>
          <a:p>
            <a:r>
              <a:rPr lang="cs-CZ" sz="4000" b="1" dirty="0" smtClean="0"/>
              <a:t>slova   </a:t>
            </a:r>
            <a:r>
              <a:rPr lang="cs-CZ" sz="4000" b="1" u="sng" dirty="0" smtClean="0">
                <a:solidFill>
                  <a:srgbClr val="FF0000"/>
                </a:solidFill>
              </a:rPr>
              <a:t>n e m o t i v o v a n á </a:t>
            </a:r>
            <a:r>
              <a:rPr lang="cs-CZ" sz="4000" b="1" dirty="0" smtClean="0"/>
              <a:t>(nelze zjistit, ze kterého slova vznikla) – jejich vznik zkoumá </a:t>
            </a:r>
            <a:r>
              <a:rPr lang="cs-CZ" sz="4000" b="1" i="1" dirty="0" smtClean="0"/>
              <a:t>nauka o původu slov = </a:t>
            </a:r>
            <a:r>
              <a:rPr lang="cs-CZ" sz="4000" b="1" i="1" u="sng" dirty="0" smtClean="0">
                <a:solidFill>
                  <a:srgbClr val="FF0000"/>
                </a:solidFill>
              </a:rPr>
              <a:t>e t y m o l o g i e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a) odvozování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b="1" dirty="0" smtClean="0"/>
              <a:t>předponami  </a:t>
            </a:r>
            <a:r>
              <a:rPr lang="cs-CZ" b="1" i="1" dirty="0" smtClean="0"/>
              <a:t>(</a:t>
            </a:r>
            <a:r>
              <a:rPr lang="cs-CZ" b="1" i="1" u="sng" dirty="0" err="1" smtClean="0"/>
              <a:t>vý</a:t>
            </a:r>
            <a:r>
              <a:rPr lang="cs-CZ" b="1" i="1" dirty="0" smtClean="0"/>
              <a:t>-květ)</a:t>
            </a:r>
          </a:p>
          <a:p>
            <a:pPr>
              <a:buFontTx/>
              <a:buChar char="-"/>
            </a:pPr>
            <a:r>
              <a:rPr lang="cs-CZ" b="1" dirty="0" smtClean="0"/>
              <a:t>příponami      </a:t>
            </a:r>
            <a:r>
              <a:rPr lang="cs-CZ" b="1" i="1" dirty="0" smtClean="0"/>
              <a:t>(ryb-</a:t>
            </a:r>
            <a:r>
              <a:rPr lang="cs-CZ" b="1" i="1" u="sng" dirty="0" err="1" smtClean="0"/>
              <a:t>ář</a:t>
            </a:r>
            <a:r>
              <a:rPr lang="cs-CZ" b="1" i="1" dirty="0" smtClean="0"/>
              <a:t>)</a:t>
            </a:r>
          </a:p>
          <a:p>
            <a:pPr>
              <a:buFontTx/>
              <a:buChar char="-"/>
            </a:pPr>
            <a:r>
              <a:rPr lang="cs-CZ" b="1" dirty="0" smtClean="0"/>
              <a:t>koncovkami   </a:t>
            </a:r>
            <a:r>
              <a:rPr lang="cs-CZ" b="1" i="1" dirty="0" smtClean="0"/>
              <a:t>(trn-</a:t>
            </a:r>
            <a:r>
              <a:rPr lang="cs-CZ" b="1" i="1" u="sng" dirty="0" smtClean="0"/>
              <a:t>í</a:t>
            </a:r>
            <a:r>
              <a:rPr lang="cs-CZ" b="1" i="1" dirty="0" smtClean="0"/>
              <a:t>)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b) skládání</a:t>
            </a:r>
          </a:p>
          <a:p>
            <a:pPr>
              <a:buFontTx/>
              <a:buChar char="-"/>
            </a:pPr>
            <a:r>
              <a:rPr lang="cs-CZ" b="1" dirty="0" smtClean="0"/>
              <a:t>složeniny vlastní  </a:t>
            </a:r>
            <a:r>
              <a:rPr lang="cs-CZ" b="1" i="1" dirty="0" smtClean="0"/>
              <a:t>(pravopis, velkoměsto)</a:t>
            </a:r>
          </a:p>
          <a:p>
            <a:pPr>
              <a:buFontTx/>
              <a:buChar char="-"/>
            </a:pPr>
            <a:r>
              <a:rPr lang="cs-CZ" b="1" dirty="0" smtClean="0"/>
              <a:t>složeniny nevlastní /spřežky  </a:t>
            </a:r>
            <a:r>
              <a:rPr lang="cs-CZ" b="1" i="1" dirty="0" smtClean="0"/>
              <a:t>(okamžik, zemětřesení, bůhvíproč)</a:t>
            </a:r>
            <a:endParaRPr lang="cs-CZ" b="1" dirty="0" smtClean="0"/>
          </a:p>
          <a:p>
            <a:pPr>
              <a:buNone/>
            </a:pP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c) zkracování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iniciálové zkratky – OSN, ČR, EU, ZOH</a:t>
            </a:r>
          </a:p>
          <a:p>
            <a:pPr>
              <a:buNone/>
            </a:pPr>
            <a:r>
              <a:rPr lang="cs-CZ" b="1" dirty="0" smtClean="0"/>
              <a:t>zkratková slova – </a:t>
            </a:r>
            <a:r>
              <a:rPr lang="cs-CZ" b="1" dirty="0" err="1" smtClean="0"/>
              <a:t>Setuza</a:t>
            </a:r>
            <a:r>
              <a:rPr lang="cs-CZ" b="1" dirty="0" smtClean="0"/>
              <a:t>, Čedok (</a:t>
            </a:r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veročeské </a:t>
            </a:r>
            <a:r>
              <a:rPr lang="cs-CZ" b="1" dirty="0" smtClean="0">
                <a:solidFill>
                  <a:srgbClr val="FF0000"/>
                </a:solidFill>
              </a:rPr>
              <a:t>tu</a:t>
            </a:r>
            <a:r>
              <a:rPr lang="cs-CZ" b="1" dirty="0" smtClean="0"/>
              <a:t>kové </a:t>
            </a:r>
            <a:r>
              <a:rPr lang="cs-CZ" b="1" dirty="0" smtClean="0">
                <a:solidFill>
                  <a:srgbClr val="FF0000"/>
                </a:solidFill>
              </a:rPr>
              <a:t>zá</a:t>
            </a:r>
            <a:r>
              <a:rPr lang="cs-CZ" b="1" dirty="0" smtClean="0"/>
              <a:t>vody, </a:t>
            </a:r>
            <a:r>
              <a:rPr lang="cs-CZ" b="1" dirty="0" smtClean="0">
                <a:solidFill>
                  <a:srgbClr val="FF0000"/>
                </a:solidFill>
              </a:rPr>
              <a:t>Če</a:t>
            </a:r>
            <a:r>
              <a:rPr lang="cs-CZ" b="1" dirty="0" smtClean="0"/>
              <a:t>skoslovenská </a:t>
            </a: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b="1" dirty="0" smtClean="0"/>
              <a:t>pravní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/>
              <a:t>ancelář)</a:t>
            </a:r>
          </a:p>
          <a:p>
            <a:pPr>
              <a:buNone/>
            </a:pPr>
            <a:r>
              <a:rPr lang="cs-CZ" b="1" dirty="0" smtClean="0"/>
              <a:t>zkratky frekventovaných slov a slovních spojení, značky:  </a:t>
            </a:r>
          </a:p>
          <a:p>
            <a:pPr>
              <a:buNone/>
            </a:pPr>
            <a:r>
              <a:rPr lang="cs-CZ" b="1" dirty="0" smtClean="0"/>
              <a:t>- </a:t>
            </a:r>
            <a:r>
              <a:rPr lang="cs-CZ" b="1" i="1" dirty="0" smtClean="0"/>
              <a:t>atd., tj., fa., a. s., km, </a:t>
            </a:r>
            <a:r>
              <a:rPr lang="cs-CZ" b="1" i="1" dirty="0" err="1" smtClean="0"/>
              <a:t>NaCl</a:t>
            </a:r>
            <a:r>
              <a:rPr lang="cs-CZ" b="1" i="1" dirty="0" smtClean="0"/>
              <a:t>, př. n. l., cca, mj., Kč, kpt.,mld., …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Zkratky titulů: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/>
              <a:t>Bc. = bakalář</a:t>
            </a:r>
          </a:p>
          <a:p>
            <a:pPr>
              <a:buNone/>
            </a:pPr>
            <a:r>
              <a:rPr lang="cs-CZ" sz="3600" b="1" dirty="0" err="1" smtClean="0"/>
              <a:t>BcA</a:t>
            </a:r>
            <a:r>
              <a:rPr lang="cs-CZ" sz="3600" b="1" dirty="0" smtClean="0"/>
              <a:t>. = bakalář umění</a:t>
            </a:r>
          </a:p>
          <a:p>
            <a:pPr>
              <a:buNone/>
            </a:pPr>
            <a:r>
              <a:rPr lang="cs-CZ" sz="3600" b="1" dirty="0" smtClean="0"/>
              <a:t>MUDr. = doktor medicíny</a:t>
            </a:r>
          </a:p>
          <a:p>
            <a:pPr>
              <a:buNone/>
            </a:pPr>
            <a:r>
              <a:rPr lang="cs-CZ" sz="3600" b="1" dirty="0" err="1" smtClean="0"/>
              <a:t>MDDr</a:t>
            </a:r>
            <a:r>
              <a:rPr lang="cs-CZ" sz="3600" b="1" dirty="0" smtClean="0"/>
              <a:t>. = zubní lékař</a:t>
            </a:r>
          </a:p>
          <a:p>
            <a:pPr>
              <a:buNone/>
            </a:pPr>
            <a:r>
              <a:rPr lang="cs-CZ" sz="3600" b="1" dirty="0" smtClean="0"/>
              <a:t>MVDr. = doktor veterinární medicíny</a:t>
            </a:r>
          </a:p>
          <a:p>
            <a:pPr>
              <a:buNone/>
            </a:pPr>
            <a:r>
              <a:rPr lang="cs-CZ" sz="3600" b="1" dirty="0" smtClean="0"/>
              <a:t>Ing. = inženýr</a:t>
            </a:r>
          </a:p>
          <a:p>
            <a:pPr>
              <a:buNone/>
            </a:pPr>
            <a:r>
              <a:rPr lang="cs-CZ" sz="3600" b="1" dirty="0" smtClean="0"/>
              <a:t>Ing. arch. = inženýr architekt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Mgr. = magistr</a:t>
            </a:r>
            <a:br>
              <a:rPr lang="cs-CZ" b="1" dirty="0" smtClean="0"/>
            </a:br>
            <a:r>
              <a:rPr lang="cs-CZ" b="1" dirty="0" err="1" smtClean="0"/>
              <a:t>MgA</a:t>
            </a:r>
            <a:r>
              <a:rPr lang="cs-CZ" b="1" dirty="0" smtClean="0"/>
              <a:t>. = </a:t>
            </a:r>
            <a:r>
              <a:rPr lang="cs-CZ" sz="4000" b="1" dirty="0" smtClean="0"/>
              <a:t>magistr</a:t>
            </a:r>
            <a:r>
              <a:rPr lang="cs-CZ" b="1" dirty="0" smtClean="0"/>
              <a:t> umění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/>
              <a:t>PhDr. = doktor filozofie</a:t>
            </a:r>
          </a:p>
          <a:p>
            <a:pPr>
              <a:buNone/>
            </a:pPr>
            <a:r>
              <a:rPr lang="cs-CZ" sz="3600" b="1" dirty="0" smtClean="0"/>
              <a:t>JUDr. = doktor práv</a:t>
            </a:r>
          </a:p>
          <a:p>
            <a:pPr>
              <a:buNone/>
            </a:pPr>
            <a:r>
              <a:rPr lang="cs-CZ" sz="3600" b="1" dirty="0" smtClean="0"/>
              <a:t>RNDr. = doktor přírodních věd</a:t>
            </a:r>
          </a:p>
          <a:p>
            <a:pPr>
              <a:buNone/>
            </a:pPr>
            <a:r>
              <a:rPr lang="cs-CZ" sz="3600" b="1" dirty="0" err="1" smtClean="0"/>
              <a:t>PharmDr</a:t>
            </a:r>
            <a:r>
              <a:rPr lang="cs-CZ" sz="3600" b="1" dirty="0" smtClean="0"/>
              <a:t>. = doktor farmacie</a:t>
            </a:r>
          </a:p>
          <a:p>
            <a:pPr>
              <a:buNone/>
            </a:pPr>
            <a:r>
              <a:rPr lang="cs-CZ" sz="3600" b="1" dirty="0" err="1" smtClean="0"/>
              <a:t>ThDr</a:t>
            </a:r>
            <a:r>
              <a:rPr lang="cs-CZ" sz="3600" b="1" dirty="0" smtClean="0"/>
              <a:t>. = doktor teologie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u="sng" dirty="0" smtClean="0">
                <a:solidFill>
                  <a:srgbClr val="006600"/>
                </a:solidFill>
              </a:rPr>
              <a:t>2) Přejímání slov mezinárodních a z cizích jazyků</a:t>
            </a:r>
            <a:endParaRPr lang="cs-CZ" b="1" i="1" u="sng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400" b="1" i="1" dirty="0" smtClean="0"/>
              <a:t>Slova podle </a:t>
            </a:r>
            <a:r>
              <a:rPr lang="cs-CZ" sz="4400" b="1" i="1" u="sng" dirty="0" smtClean="0"/>
              <a:t>míry </a:t>
            </a:r>
            <a:r>
              <a:rPr lang="cs-CZ" sz="4400" b="1" i="1" u="sng" dirty="0" smtClean="0"/>
              <a:t>převzetí</a:t>
            </a:r>
            <a:r>
              <a:rPr lang="cs-CZ" sz="4400" b="1" i="1" dirty="0" smtClean="0"/>
              <a:t>: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citátová</a:t>
            </a:r>
            <a:r>
              <a:rPr lang="cs-CZ" sz="4400" b="1" dirty="0" smtClean="0"/>
              <a:t> = </a:t>
            </a:r>
            <a:r>
              <a:rPr lang="cs-CZ" sz="4400" b="1" i="1" dirty="0" smtClean="0"/>
              <a:t>in memoriam, genius </a:t>
            </a:r>
            <a:r>
              <a:rPr lang="cs-CZ" sz="4400" b="1" i="1" dirty="0" err="1" smtClean="0"/>
              <a:t>loci</a:t>
            </a:r>
            <a:endParaRPr lang="cs-CZ" sz="4400" b="1" i="1" dirty="0" smtClean="0"/>
          </a:p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cizí</a:t>
            </a:r>
            <a:r>
              <a:rPr lang="cs-CZ" sz="4400" b="1" dirty="0" smtClean="0"/>
              <a:t> = </a:t>
            </a:r>
            <a:r>
              <a:rPr lang="cs-CZ" sz="4400" b="1" i="1" dirty="0" err="1" smtClean="0"/>
              <a:t>looser</a:t>
            </a:r>
            <a:r>
              <a:rPr lang="cs-CZ" sz="4400" b="1" i="1" dirty="0" smtClean="0"/>
              <a:t>, algebra, </a:t>
            </a:r>
            <a:r>
              <a:rPr lang="cs-CZ" sz="4400" b="1" i="1" dirty="0" err="1" smtClean="0"/>
              <a:t>trablemaker</a:t>
            </a:r>
            <a:endParaRPr lang="cs-CZ" sz="4400" b="1" i="1" dirty="0" smtClean="0"/>
          </a:p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přejatá</a:t>
            </a:r>
            <a:r>
              <a:rPr lang="cs-CZ" sz="4400" b="1" dirty="0" smtClean="0"/>
              <a:t> = </a:t>
            </a:r>
            <a:r>
              <a:rPr lang="cs-CZ" sz="4400" b="1" i="1" dirty="0" smtClean="0"/>
              <a:t>jogurt, </a:t>
            </a:r>
            <a:r>
              <a:rPr lang="cs-CZ" sz="4400" b="1" i="1" dirty="0" err="1" smtClean="0"/>
              <a:t>entr</a:t>
            </a:r>
            <a:r>
              <a:rPr lang="cs-CZ" sz="4400" b="1" i="1" dirty="0" smtClean="0"/>
              <a:t>, džem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6600"/>
                </a:solidFill>
              </a:rPr>
              <a:t>zdomácnělá</a:t>
            </a:r>
            <a:r>
              <a:rPr lang="cs-CZ" sz="4400" b="1" dirty="0" smtClean="0"/>
              <a:t> = </a:t>
            </a:r>
            <a:r>
              <a:rPr lang="cs-CZ" sz="4400" b="1" i="1" dirty="0" smtClean="0"/>
              <a:t>škola, facka, klobása</a:t>
            </a:r>
            <a:endParaRPr lang="cs-CZ" sz="4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Příklady: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inženýr, žampión, želé, kostým (Francie)</a:t>
            </a:r>
          </a:p>
          <a:p>
            <a:pPr>
              <a:buNone/>
            </a:pPr>
            <a:r>
              <a:rPr lang="cs-CZ" b="1" i="1" dirty="0" smtClean="0"/>
              <a:t>barva, rychtář, puška (Německo)</a:t>
            </a:r>
          </a:p>
          <a:p>
            <a:pPr>
              <a:buNone/>
            </a:pPr>
            <a:r>
              <a:rPr lang="cs-CZ" b="1" i="1" dirty="0" smtClean="0"/>
              <a:t>konto, banka, kvinteto (Itálie)</a:t>
            </a:r>
          </a:p>
          <a:p>
            <a:pPr>
              <a:buNone/>
            </a:pPr>
            <a:r>
              <a:rPr lang="cs-CZ" b="1" i="1" dirty="0" smtClean="0"/>
              <a:t>tenis, gól, svetr, fotbal (Anglie)</a:t>
            </a:r>
          </a:p>
          <a:p>
            <a:pPr>
              <a:buNone/>
            </a:pPr>
            <a:r>
              <a:rPr lang="cs-CZ" b="1" i="1" dirty="0" smtClean="0"/>
              <a:t>guláš, husar, čardáš (Maďarsko)</a:t>
            </a:r>
          </a:p>
          <a:p>
            <a:pPr>
              <a:buNone/>
            </a:pPr>
            <a:r>
              <a:rPr lang="cs-CZ" b="1" i="1" dirty="0" smtClean="0"/>
              <a:t>otoman (Arábie), pyžamo (Polsko)</a:t>
            </a:r>
          </a:p>
          <a:p>
            <a:pPr>
              <a:buNone/>
            </a:pPr>
            <a:r>
              <a:rPr lang="cs-CZ" b="1" i="1" dirty="0" smtClean="0"/>
              <a:t>kečup (Čína), rýže (Indie)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>
                <a:solidFill>
                  <a:schemeClr val="tx2"/>
                </a:solidFill>
              </a:rPr>
              <a:t>3) Spojování slov v sousloví</a:t>
            </a:r>
            <a:endParaRPr lang="cs-CZ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Sousloví jsou </a:t>
            </a:r>
            <a:r>
              <a:rPr lang="cs-CZ" b="1" dirty="0" smtClean="0">
                <a:solidFill>
                  <a:srgbClr val="002060"/>
                </a:solidFill>
              </a:rPr>
              <a:t>ustálená slovní spojení</a:t>
            </a:r>
            <a:r>
              <a:rPr lang="cs-CZ" b="1" dirty="0" smtClean="0"/>
              <a:t>, víceslovná</a:t>
            </a:r>
            <a:r>
              <a:rPr lang="cs-CZ" b="1" dirty="0"/>
              <a:t> </a:t>
            </a:r>
            <a:r>
              <a:rPr lang="cs-CZ" b="1" dirty="0" smtClean="0"/>
              <a:t>pojmenování, mající </a:t>
            </a:r>
            <a:r>
              <a:rPr lang="cs-CZ" b="1" dirty="0" smtClean="0">
                <a:solidFill>
                  <a:srgbClr val="002060"/>
                </a:solidFill>
              </a:rPr>
              <a:t>význam slova jednoho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rčení/úsloví </a:t>
            </a:r>
            <a:r>
              <a:rPr lang="cs-CZ" b="1" dirty="0" smtClean="0"/>
              <a:t>= má obrazný základ 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(páté kolo u vozu, černé na bílém, nosit na rukou)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přirovnání </a:t>
            </a:r>
            <a:r>
              <a:rPr lang="cs-CZ" b="1" i="1" dirty="0" smtClean="0"/>
              <a:t>= ustálené příměry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(silnější než smrt, nervy jak provazy)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i="1" u="sng" dirty="0" smtClean="0">
                <a:solidFill>
                  <a:srgbClr val="002060"/>
                </a:solidFill>
              </a:rPr>
              <a:t>pořekadla </a:t>
            </a:r>
            <a:r>
              <a:rPr lang="cs-CZ" sz="3200" b="1" i="1" dirty="0" smtClean="0"/>
              <a:t>= bez mravoučné tendence</a:t>
            </a:r>
            <a:br>
              <a:rPr lang="cs-CZ" sz="3200" b="1" i="1" dirty="0" smtClean="0"/>
            </a:br>
            <a:r>
              <a:rPr lang="cs-CZ" sz="3200" b="1" i="1" dirty="0" smtClean="0">
                <a:solidFill>
                  <a:srgbClr val="002060"/>
                </a:solidFill>
              </a:rPr>
              <a:t>(chodí s motykou na zajíce, vozí sovy do Atén)</a:t>
            </a:r>
            <a:endParaRPr lang="cs-CZ" sz="3200" b="1" i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přísloví </a:t>
            </a:r>
            <a:r>
              <a:rPr lang="cs-CZ" b="1" i="1" dirty="0" smtClean="0"/>
              <a:t>= s mravoučnou tendencí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(Kdo šetří, má za tři. Jak se do lesa volá, tak se z lesa ozývá.)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pranostika </a:t>
            </a:r>
            <a:r>
              <a:rPr lang="cs-CZ" b="1" i="1" dirty="0" smtClean="0"/>
              <a:t>= spjata s prognózou počasí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(Medardova kápě – čtyřicet dnů kape.)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002060"/>
                </a:solidFill>
              </a:rPr>
              <a:t>výroky významných osobností </a:t>
            </a:r>
            <a:r>
              <a:rPr lang="cs-CZ" b="1" i="1" dirty="0" smtClean="0"/>
              <a:t>= </a:t>
            </a:r>
          </a:p>
          <a:p>
            <a:pPr>
              <a:buNone/>
            </a:pPr>
            <a:r>
              <a:rPr lang="cs-CZ" b="1" i="1" dirty="0" smtClean="0"/>
              <a:t>Kostky jsou vrženy. (</a:t>
            </a:r>
            <a:r>
              <a:rPr lang="cs-CZ" b="1" i="1" dirty="0" err="1" smtClean="0"/>
              <a:t>Caesar</a:t>
            </a:r>
            <a:r>
              <a:rPr lang="cs-CZ" b="1" i="1" dirty="0" smtClean="0"/>
              <a:t>)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 dirty="0" smtClean="0">
                <a:solidFill>
                  <a:srgbClr val="993300"/>
                </a:solidFill>
              </a:rPr>
              <a:t>4) Vznik nových významů slov</a:t>
            </a:r>
            <a:endParaRPr lang="cs-CZ" b="1" i="1" u="sng" dirty="0">
              <a:solidFill>
                <a:srgbClr val="99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zužování významu </a:t>
            </a:r>
            <a:r>
              <a:rPr lang="cs-CZ" b="1" i="1" dirty="0" smtClean="0"/>
              <a:t>(nábytek)</a:t>
            </a:r>
          </a:p>
          <a:p>
            <a:r>
              <a:rPr lang="cs-CZ" b="1" dirty="0" smtClean="0"/>
              <a:t>rozšiřování významu </a:t>
            </a:r>
            <a:r>
              <a:rPr lang="cs-CZ" b="1" i="1" dirty="0" smtClean="0"/>
              <a:t>(limonáda)</a:t>
            </a:r>
          </a:p>
          <a:p>
            <a:r>
              <a:rPr lang="cs-CZ" b="1" dirty="0" smtClean="0"/>
              <a:t>přenášení pojmenování </a:t>
            </a:r>
            <a:r>
              <a:rPr lang="cs-CZ" b="1" i="1" dirty="0" smtClean="0"/>
              <a:t>(metaforické, metonymické)</a:t>
            </a:r>
          </a:p>
          <a:p>
            <a:r>
              <a:rPr lang="cs-CZ" b="1" dirty="0" smtClean="0"/>
              <a:t>posun významu</a:t>
            </a:r>
          </a:p>
          <a:p>
            <a:pPr>
              <a:buNone/>
            </a:pPr>
            <a:r>
              <a:rPr lang="cs-CZ" b="1" i="1" dirty="0" smtClean="0">
                <a:solidFill>
                  <a:srgbClr val="993300"/>
                </a:solidFill>
              </a:rPr>
              <a:t>Sedím v </a:t>
            </a:r>
            <a:r>
              <a:rPr lang="cs-CZ" b="1" i="1" u="sng" dirty="0" smtClean="0">
                <a:solidFill>
                  <a:srgbClr val="993300"/>
                </a:solidFill>
              </a:rPr>
              <a:t>pokoji</a:t>
            </a:r>
            <a:r>
              <a:rPr lang="cs-CZ" b="1" i="1" dirty="0" smtClean="0">
                <a:solidFill>
                  <a:srgbClr val="993300"/>
                </a:solidFill>
              </a:rPr>
              <a:t>. / Dej mi už konečně </a:t>
            </a:r>
            <a:r>
              <a:rPr lang="cs-CZ" b="1" i="1" u="sng" dirty="0" smtClean="0">
                <a:solidFill>
                  <a:srgbClr val="993300"/>
                </a:solidFill>
              </a:rPr>
              <a:t>pokoj</a:t>
            </a:r>
            <a:r>
              <a:rPr lang="cs-CZ" b="1" i="1" dirty="0" smtClean="0">
                <a:solidFill>
                  <a:srgbClr val="993300"/>
                </a:solidFill>
              </a:rPr>
              <a:t>!</a:t>
            </a:r>
            <a:r>
              <a:rPr lang="cs-CZ" b="1" i="1" dirty="0">
                <a:solidFill>
                  <a:srgbClr val="993300"/>
                </a:solidFill>
              </a:rPr>
              <a:t> 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993300"/>
                </a:solidFill>
              </a:rPr>
              <a:t>(zápas </a:t>
            </a:r>
            <a:r>
              <a:rPr lang="cs-CZ" b="1" i="1" dirty="0">
                <a:solidFill>
                  <a:srgbClr val="993300"/>
                </a:solidFill>
              </a:rPr>
              <a:t>:</a:t>
            </a:r>
            <a:r>
              <a:rPr lang="cs-CZ" b="1" i="1" dirty="0" smtClean="0">
                <a:solidFill>
                  <a:srgbClr val="993300"/>
                </a:solidFill>
              </a:rPr>
              <a:t> původně = střetnutí s chytáním za pasy                                     </a:t>
            </a:r>
          </a:p>
          <a:p>
            <a:pPr>
              <a:buNone/>
            </a:pPr>
            <a:r>
              <a:rPr lang="cs-CZ" b="1" i="1" dirty="0">
                <a:solidFill>
                  <a:srgbClr val="993300"/>
                </a:solidFill>
              </a:rPr>
              <a:t> </a:t>
            </a:r>
            <a:r>
              <a:rPr lang="cs-CZ" b="1" i="1" dirty="0" smtClean="0">
                <a:solidFill>
                  <a:srgbClr val="993300"/>
                </a:solidFill>
              </a:rPr>
              <a:t>             nyní = utkání, boj)</a:t>
            </a:r>
            <a:endParaRPr lang="cs-CZ" b="1" i="1" u="sng" dirty="0">
              <a:solidFill>
                <a:srgbClr val="99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1. Jakým způsobem vznikla následující slova:</a:t>
            </a:r>
          </a:p>
          <a:p>
            <a:pPr>
              <a:buNone/>
            </a:pPr>
            <a:r>
              <a:rPr lang="cs-CZ" b="1" i="1" dirty="0" smtClean="0"/>
              <a:t>pravidlo, </a:t>
            </a:r>
            <a:r>
              <a:rPr lang="cs-CZ" b="1" i="1" dirty="0" smtClean="0"/>
              <a:t>foyer</a:t>
            </a:r>
            <a:r>
              <a:rPr lang="cs-CZ" b="1" i="1" dirty="0" smtClean="0"/>
              <a:t>, USA, pyré, kašička, vlčí mák, cm, džez, panelový dům, mokrý jak myš</a:t>
            </a:r>
          </a:p>
          <a:p>
            <a:pPr>
              <a:buNone/>
            </a:pPr>
            <a:r>
              <a:rPr lang="cs-CZ" b="1" u="sng" dirty="0" smtClean="0"/>
              <a:t>2. Vyberte složeniny nevlastní:</a:t>
            </a:r>
          </a:p>
          <a:p>
            <a:pPr>
              <a:buNone/>
            </a:pPr>
            <a:r>
              <a:rPr lang="cs-CZ" b="1" i="1" dirty="0" smtClean="0"/>
              <a:t>pravěk, lidožrout, bůhví, velkovýroba, masokombinát, pravděpodobný, zeměkoule</a:t>
            </a:r>
          </a:p>
          <a:p>
            <a:pPr>
              <a:buNone/>
            </a:pPr>
            <a:r>
              <a:rPr lang="cs-CZ" b="1" u="sng" dirty="0" smtClean="0"/>
              <a:t>3. Vysvětlete následující zkratky:</a:t>
            </a:r>
          </a:p>
          <a:p>
            <a:pPr>
              <a:buNone/>
            </a:pPr>
            <a:r>
              <a:rPr lang="cs-CZ" b="1" i="1" dirty="0" smtClean="0"/>
              <a:t>JUDr., mj., OSN, MUDr., cca, n.l., mjr., AVU  </a:t>
            </a:r>
          </a:p>
          <a:p>
            <a:pPr>
              <a:buNone/>
            </a:pP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SOCHROVÁ, M. </a:t>
            </a:r>
            <a:r>
              <a:rPr lang="cs-CZ" b="1" i="1" dirty="0" smtClean="0"/>
              <a:t>Český jazyk v kostce. </a:t>
            </a:r>
            <a:r>
              <a:rPr lang="cs-CZ" b="1" dirty="0" smtClean="0"/>
              <a:t>Havlíčkův</a:t>
            </a:r>
            <a:r>
              <a:rPr lang="cs-CZ" b="1" i="1" dirty="0" smtClean="0"/>
              <a:t> </a:t>
            </a:r>
            <a:r>
              <a:rPr lang="cs-CZ" b="1" dirty="0" smtClean="0"/>
              <a:t>Brod: FRAGMENT, 1996.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679</Words>
  <Application>Microsoft Office PowerPoint</Application>
  <PresentationFormat>Předvádění na obrazovce (4:3)</PresentationFormat>
  <Paragraphs>89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Obohacování slovní zásoby</vt:lpstr>
      <vt:lpstr>Slovní zásoba se obohacuje:</vt:lpstr>
      <vt:lpstr>1. Tvoření slov</vt:lpstr>
      <vt:lpstr>a) odvozování</vt:lpstr>
      <vt:lpstr>c) zkracování</vt:lpstr>
      <vt:lpstr>Zkratky titulů:</vt:lpstr>
      <vt:lpstr>Mgr. = magistr MgA. = magistr umění</vt:lpstr>
      <vt:lpstr>2) Přejímání slov mezinárodních a z cizích jazyků</vt:lpstr>
      <vt:lpstr>Příklady:</vt:lpstr>
      <vt:lpstr>3) Spojování slov v sousloví</vt:lpstr>
      <vt:lpstr>pořekadla = bez mravoučné tendence (chodí s motykou na zajíce, vozí sovy do Atén)</vt:lpstr>
      <vt:lpstr>4) Vznik nových významů slov</vt:lpstr>
      <vt:lpstr>ÚKOLY: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Obohacování slovní zásoby</dc:title>
  <dc:creator>user</dc:creator>
  <cp:lastModifiedBy>Dum</cp:lastModifiedBy>
  <cp:revision>37</cp:revision>
  <dcterms:created xsi:type="dcterms:W3CDTF">2012-12-28T10:45:46Z</dcterms:created>
  <dcterms:modified xsi:type="dcterms:W3CDTF">2014-05-31T10:54:51Z</dcterms:modified>
</cp:coreProperties>
</file>