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20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A078-DF87-40C7-8AEA-6C1A965E6ED9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AAC6-CF00-4660-8356-B70163E7C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A078-DF87-40C7-8AEA-6C1A965E6ED9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AAC6-CF00-4660-8356-B70163E7C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A078-DF87-40C7-8AEA-6C1A965E6ED9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AAC6-CF00-4660-8356-B70163E7C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A078-DF87-40C7-8AEA-6C1A965E6ED9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AAC6-CF00-4660-8356-B70163E7C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A078-DF87-40C7-8AEA-6C1A965E6ED9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AAC6-CF00-4660-8356-B70163E7C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A078-DF87-40C7-8AEA-6C1A965E6ED9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AAC6-CF00-4660-8356-B70163E7C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A078-DF87-40C7-8AEA-6C1A965E6ED9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AAC6-CF00-4660-8356-B70163E7C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A078-DF87-40C7-8AEA-6C1A965E6ED9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AAC6-CF00-4660-8356-B70163E7C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A078-DF87-40C7-8AEA-6C1A965E6ED9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AAC6-CF00-4660-8356-B70163E7C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A078-DF87-40C7-8AEA-6C1A965E6ED9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AAC6-CF00-4660-8356-B70163E7C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A078-DF87-40C7-8AEA-6C1A965E6ED9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7AAC6-CF00-4660-8356-B70163E7C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7000">
              <a:srgbClr val="FF0000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54A078-DF87-40C7-8AEA-6C1A965E6ED9}" type="datetimeFigureOut">
              <a:rPr lang="cs-CZ" smtClean="0"/>
              <a:pPr/>
              <a:t>30.5.2014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B7AAC6-CF00-4660-8356-B70163E7C58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</a:rPr>
              <a:t>NAUKA O SLOVNÍ ZÁSOBĚ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</a:rPr>
              <a:t>Lexikologie</a:t>
            </a:r>
          </a:p>
          <a:p>
            <a:pPr algn="r"/>
            <a:endParaRPr lang="cs-CZ" sz="1400" dirty="0" smtClean="0"/>
          </a:p>
          <a:p>
            <a:pPr algn="r"/>
            <a:endParaRPr lang="cs-CZ" sz="1400" dirty="0"/>
          </a:p>
          <a:p>
            <a:pPr algn="r"/>
            <a:r>
              <a:rPr lang="cs-CZ" sz="1400" dirty="0" smtClean="0"/>
              <a:t>ČÍSLO </a:t>
            </a:r>
            <a:r>
              <a:rPr lang="cs-CZ" sz="1400" dirty="0"/>
              <a:t>DUM: VY_32_INOVACE_CJL_2,4_45</a:t>
            </a:r>
          </a:p>
          <a:p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5" name="Obrázek 4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2060"/>
                </a:solidFill>
              </a:rPr>
              <a:t>SLOVNÍ ZÁSOBA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dirty="0" smtClean="0"/>
              <a:t>-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souhrn slov určitého jazyka (spisovných i nespisovných), je zachycena ve slovnících (lexikonech)</a:t>
            </a:r>
          </a:p>
          <a:p>
            <a:pPr algn="ctr">
              <a:buNone/>
            </a:pP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 zásoba češtiny obsahuje kolem </a:t>
            </a:r>
          </a:p>
          <a:p>
            <a:pPr algn="ctr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1 000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000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slov.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2060"/>
                </a:solidFill>
              </a:rPr>
              <a:t>Jádro slovní zásoby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Tx/>
              <a:buChar char="-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nejčastější, základní slova, celonárodní, společná většině projevů</a:t>
            </a:r>
          </a:p>
          <a:p>
            <a:pPr algn="ctr">
              <a:buNone/>
            </a:pPr>
            <a:r>
              <a:rPr lang="cs-CZ" sz="4000" b="1" u="sng" dirty="0" smtClean="0">
                <a:solidFill>
                  <a:srgbClr val="002060"/>
                </a:solidFill>
              </a:rPr>
              <a:t>Individuální slovní zásoba</a:t>
            </a:r>
          </a:p>
          <a:p>
            <a:pPr algn="ctr">
              <a:buFontTx/>
              <a:buChar char="-"/>
            </a:pPr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aktivní</a:t>
            </a:r>
            <a:r>
              <a:rPr lang="cs-CZ" sz="4000" b="1" dirty="0" smtClean="0"/>
              <a:t> (slova používaná v projevech) : 5 – 10 tisíc</a:t>
            </a:r>
          </a:p>
          <a:p>
            <a:pPr algn="ctr">
              <a:buFontTx/>
              <a:buChar char="-"/>
            </a:pPr>
            <a:r>
              <a:rPr lang="cs-CZ" sz="40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pasivní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/>
              <a:t>(slova, kterým rozumíme) : průměrně 40 tisíc</a:t>
            </a:r>
          </a:p>
          <a:p>
            <a:pPr algn="ctr">
              <a:buNone/>
            </a:pP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2060"/>
                </a:solidFill>
              </a:rPr>
              <a:t>SLOVO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FontTx/>
              <a:buChar char="-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skupina hlásek, která má ustálený význam</a:t>
            </a:r>
          </a:p>
          <a:p>
            <a:pPr algn="ctr">
              <a:buFontTx/>
              <a:buChar char="-"/>
            </a:pPr>
            <a:r>
              <a:rPr lang="cs-CZ" sz="3600" b="1" dirty="0" smtClean="0"/>
              <a:t>zařazujeme je do 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l o v n í ch  d r u h ů</a:t>
            </a:r>
          </a:p>
          <a:p>
            <a:pPr algn="ctr">
              <a:buFontTx/>
              <a:buChar char="-"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 l o v n í (věcný, lexikální)</a:t>
            </a:r>
          </a:p>
          <a:p>
            <a:pPr algn="ctr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m l u v n i c k ý (gramatický)</a:t>
            </a:r>
          </a:p>
          <a:p>
            <a:pPr algn="ctr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a, do, kéž, louka, zasněžený, jeho, čtvero, zítra, mňau, vzdělávat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2060"/>
                </a:solidFill>
              </a:rPr>
              <a:t>Složky významu slova</a:t>
            </a:r>
            <a:endParaRPr lang="cs-CZ" b="1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600" b="1" u="sng" dirty="0" smtClean="0"/>
              <a:t>r o z s a h</a:t>
            </a:r>
            <a:r>
              <a:rPr lang="cs-CZ" sz="3600" b="1" dirty="0" smtClean="0"/>
              <a:t> = </a:t>
            </a:r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dům</a:t>
            </a:r>
            <a:r>
              <a:rPr lang="cs-CZ" sz="3600" b="1" dirty="0" smtClean="0"/>
              <a:t> (pojmenovává větší počet lidských stavení – vila, domek, budova, stavení, chalupa apod.)</a:t>
            </a:r>
          </a:p>
          <a:p>
            <a:pPr algn="ctr">
              <a:buNone/>
            </a:pPr>
            <a:r>
              <a:rPr lang="cs-CZ" sz="3600" b="1" u="sng" dirty="0" smtClean="0"/>
              <a:t>o b s a h </a:t>
            </a:r>
            <a:r>
              <a:rPr lang="cs-CZ" sz="3600" b="1" dirty="0" smtClean="0"/>
              <a:t>= </a:t>
            </a:r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chalupa </a:t>
            </a:r>
            <a:r>
              <a:rPr lang="cs-CZ" sz="3600" b="1" dirty="0" smtClean="0"/>
              <a:t>(lidské obydlí jako dům, ale navíc menší, spíše vesnické)</a:t>
            </a:r>
          </a:p>
          <a:p>
            <a:pPr algn="ctr">
              <a:buNone/>
            </a:pPr>
            <a:r>
              <a:rPr lang="cs-CZ" sz="3600" b="1" i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větší rozsah, tím menší obsah: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rostlina – strom – lípa –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lípa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velkolistá</a:t>
            </a:r>
          </a:p>
          <a:p>
            <a:pPr>
              <a:buNone/>
            </a:pPr>
            <a:endParaRPr lang="cs-CZ" sz="36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 algn="ctr">
              <a:buAutoNum type="arabicPeriod"/>
            </a:pPr>
            <a:r>
              <a:rPr lang="cs-CZ" b="1" dirty="0" smtClean="0"/>
              <a:t>Co je to slovo?</a:t>
            </a:r>
          </a:p>
          <a:p>
            <a:pPr marL="514350" indent="-514350" algn="ctr">
              <a:buAutoNum type="arabicPeriod"/>
            </a:pPr>
            <a:r>
              <a:rPr lang="cs-CZ" b="1" dirty="0" smtClean="0"/>
              <a:t>Vyjmenujte slovní druhy.</a:t>
            </a:r>
          </a:p>
          <a:p>
            <a:pPr marL="514350" indent="-514350" algn="ctr">
              <a:buAutoNum type="arabicPeriod"/>
            </a:pPr>
            <a:r>
              <a:rPr lang="cs-CZ" b="1" dirty="0" smtClean="0"/>
              <a:t>Čím se zabývá lexikologie?</a:t>
            </a:r>
          </a:p>
          <a:p>
            <a:pPr marL="514350" indent="-514350" algn="ctr">
              <a:buAutoNum type="arabicPeriod"/>
            </a:pPr>
            <a:r>
              <a:rPr lang="cs-CZ" b="1" dirty="0" smtClean="0"/>
              <a:t>Jaké významy může mít slovo?</a:t>
            </a:r>
          </a:p>
          <a:p>
            <a:pPr marL="514350" indent="-514350" algn="ctr">
              <a:buAutoNum type="arabicPeriod"/>
            </a:pPr>
            <a:r>
              <a:rPr lang="cs-CZ" b="1" dirty="0" smtClean="0"/>
              <a:t>Co tvoří jádro slovní zásoby?</a:t>
            </a:r>
          </a:p>
          <a:p>
            <a:pPr marL="514350" indent="-514350" algn="ctr">
              <a:buAutoNum type="arabicPeriod"/>
            </a:pPr>
            <a:r>
              <a:rPr lang="cs-CZ" b="1" dirty="0" smtClean="0"/>
              <a:t>Jaký je rozdíl mezi aktivní a pasivní slovní zásobou?</a:t>
            </a:r>
          </a:p>
          <a:p>
            <a:pPr marL="514350" indent="-514350" algn="ctr">
              <a:buAutoNum type="arabicPeriod"/>
            </a:pPr>
            <a:r>
              <a:rPr lang="cs-CZ" b="1" dirty="0" smtClean="0"/>
              <a:t>Jaký je vztah mezi obsahem a rozsahem slova?</a:t>
            </a:r>
          </a:p>
          <a:p>
            <a:pPr marL="514350" indent="-514350">
              <a:buAutoNum type="arabicPeriod"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ÚKOL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None/>
            </a:pPr>
            <a:r>
              <a:rPr lang="cs-CZ" sz="3600" b="1" dirty="0" smtClean="0"/>
              <a:t>K uvedeným slovům připojte slova s širším rozsahem významu:</a:t>
            </a:r>
          </a:p>
          <a:p>
            <a:pPr algn="ctr">
              <a:buNone/>
            </a:pPr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stůl, olovo, petržel, kord, </a:t>
            </a:r>
            <a:r>
              <a:rPr lang="cs-CZ" sz="3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ves, leopard, kalhoty</a:t>
            </a:r>
          </a:p>
          <a:p>
            <a:pPr algn="ctr">
              <a:buNone/>
            </a:pPr>
            <a:r>
              <a:rPr lang="cs-CZ" sz="3600" b="1" dirty="0" smtClean="0"/>
              <a:t>Určete významy následujících slov:</a:t>
            </a:r>
          </a:p>
          <a:p>
            <a:pPr algn="ctr">
              <a:buNone/>
            </a:pPr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protože, vedle, toužit, </a:t>
            </a:r>
            <a:r>
              <a:rPr lang="cs-CZ" sz="36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houpy</a:t>
            </a:r>
            <a:r>
              <a:rPr lang="cs-CZ" sz="36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moje, padesátý, moudře, sluneční</a:t>
            </a:r>
            <a:endParaRPr lang="cs-CZ" sz="3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SOCHROVÁ, M. </a:t>
            </a:r>
            <a:r>
              <a:rPr lang="cs-CZ" i="1" dirty="0" smtClean="0"/>
              <a:t>Český jazyk v kostce. </a:t>
            </a:r>
            <a:r>
              <a:rPr lang="cs-CZ" dirty="0" smtClean="0"/>
              <a:t>1. vyd. Havlíčkův Brod: FRAGMENT, 1996.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325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NAUKA O SLOVNÍ ZÁSOBĚ</vt:lpstr>
      <vt:lpstr>SLOVNÍ ZÁSOBA</vt:lpstr>
      <vt:lpstr>Jádro slovní zásoby</vt:lpstr>
      <vt:lpstr>SLOVO</vt:lpstr>
      <vt:lpstr>Složky významu slova</vt:lpstr>
      <vt:lpstr>OTÁZKY:</vt:lpstr>
      <vt:lpstr>ÚKOL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NAUKA O SLOVNÍ ZÁSOBĚ</dc:title>
  <dc:creator>user</dc:creator>
  <cp:lastModifiedBy>spravce2</cp:lastModifiedBy>
  <cp:revision>9</cp:revision>
  <dcterms:created xsi:type="dcterms:W3CDTF">2012-12-08T19:27:59Z</dcterms:created>
  <dcterms:modified xsi:type="dcterms:W3CDTF">2014-05-30T21:48:20Z</dcterms:modified>
</cp:coreProperties>
</file>