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8EEEF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BD4B3-38CF-41CD-B6E2-415E5EE88A18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4501-245E-410B-A22A-3C5081B27A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BD4B3-38CF-41CD-B6E2-415E5EE88A18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4501-245E-410B-A22A-3C5081B27A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BD4B3-38CF-41CD-B6E2-415E5EE88A18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4501-245E-410B-A22A-3C5081B27A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BD4B3-38CF-41CD-B6E2-415E5EE88A18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4501-245E-410B-A22A-3C5081B27A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BD4B3-38CF-41CD-B6E2-415E5EE88A18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4501-245E-410B-A22A-3C5081B27A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BD4B3-38CF-41CD-B6E2-415E5EE88A18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4501-245E-410B-A22A-3C5081B27A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BD4B3-38CF-41CD-B6E2-415E5EE88A18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4501-245E-410B-A22A-3C5081B27A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BD4B3-38CF-41CD-B6E2-415E5EE88A18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4501-245E-410B-A22A-3C5081B27A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BD4B3-38CF-41CD-B6E2-415E5EE88A18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4501-245E-410B-A22A-3C5081B27A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BD4B3-38CF-41CD-B6E2-415E5EE88A18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4501-245E-410B-A22A-3C5081B27A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BD4B3-38CF-41CD-B6E2-415E5EE88A18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4501-245E-410B-A22A-3C5081B27A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6000">
              <a:srgbClr val="8EEE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4BD4B3-38CF-41CD-B6E2-415E5EE88A18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5B4501-245E-410B-A22A-3C5081B27A8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VÝZNAM SLOV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105292"/>
            <a:ext cx="6400800" cy="1752600"/>
          </a:xfrm>
        </p:spPr>
        <p:txBody>
          <a:bodyPr/>
          <a:lstStyle/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endParaRPr lang="cs-CZ" sz="1000" dirty="0" smtClean="0"/>
          </a:p>
          <a:p>
            <a:pPr algn="r"/>
            <a:endParaRPr lang="cs-CZ" sz="1000"/>
          </a:p>
          <a:p>
            <a:pPr algn="r"/>
            <a:r>
              <a:rPr lang="cs-CZ" sz="1000" smtClean="0"/>
              <a:t>ČÍSLO </a:t>
            </a:r>
            <a:r>
              <a:rPr lang="cs-CZ" sz="1000" dirty="0"/>
              <a:t>DUM: VY_32_INOVACE_CJL_2,4_47</a:t>
            </a:r>
          </a:p>
          <a:p>
            <a:endParaRPr lang="cs-CZ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928662" y="30684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5" name="Obrázek 4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45040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 jednovýznamová</a:t>
            </a:r>
            <a:endParaRPr lang="cs-CZ" sz="5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zvláštní odborné názvy (přísudek, skalpel)</a:t>
            </a:r>
          </a:p>
          <a:p>
            <a:r>
              <a:rPr lang="cs-CZ" sz="5400" b="1" dirty="0" smtClean="0"/>
              <a:t>zvukomalebná citoslovce (cink, haf)</a:t>
            </a:r>
          </a:p>
          <a:p>
            <a:r>
              <a:rPr lang="cs-CZ" sz="5400" b="1" dirty="0" smtClean="0"/>
              <a:t>vlastní jména (Petra, Asie)</a:t>
            </a:r>
            <a:endParaRPr lang="cs-CZ" sz="54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 vícevýznamová</a:t>
            </a:r>
            <a:endParaRPr lang="cs-CZ" sz="5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význam základní = o k o (orgán zraku)</a:t>
            </a:r>
          </a:p>
          <a:p>
            <a:r>
              <a:rPr lang="cs-CZ" b="1" dirty="0" smtClean="0"/>
              <a:t>význam druhotný = o k o (na punčoše)</a:t>
            </a:r>
          </a:p>
          <a:p>
            <a:pPr>
              <a:buNone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 nabývají nových významů tak, že začnou označovat věc na základě souvislosti:</a:t>
            </a:r>
          </a:p>
          <a:p>
            <a:pPr>
              <a:buNone/>
            </a:pPr>
            <a:r>
              <a:rPr lang="cs-CZ" b="1" u="sng" dirty="0" smtClean="0"/>
              <a:t>vnější podobnosti </a:t>
            </a:r>
            <a:r>
              <a:rPr lang="cs-CZ" b="1" dirty="0" smtClean="0"/>
              <a:t>= </a:t>
            </a:r>
            <a:r>
              <a:rPr lang="cs-CZ" b="1" i="1" dirty="0" smtClean="0"/>
              <a:t>m e t a f o r a </a:t>
            </a:r>
            <a:r>
              <a:rPr lang="cs-CZ" b="1" dirty="0" smtClean="0"/>
              <a:t>(noha stolu)</a:t>
            </a:r>
          </a:p>
          <a:p>
            <a:pPr>
              <a:buNone/>
            </a:pPr>
            <a:r>
              <a:rPr lang="cs-CZ" b="1" u="sng" dirty="0" smtClean="0"/>
              <a:t>vnitřní souvislosti </a:t>
            </a:r>
            <a:r>
              <a:rPr lang="cs-CZ" b="1" dirty="0" smtClean="0"/>
              <a:t>= </a:t>
            </a:r>
            <a:r>
              <a:rPr lang="cs-CZ" b="1" i="1" dirty="0" smtClean="0"/>
              <a:t>m e t o n y m i e </a:t>
            </a:r>
            <a:r>
              <a:rPr lang="cs-CZ" b="1" dirty="0" smtClean="0"/>
              <a:t>(dobrota)</a:t>
            </a:r>
          </a:p>
          <a:p>
            <a:pPr>
              <a:buNone/>
            </a:pPr>
            <a:r>
              <a:rPr lang="cs-CZ" b="1" u="sng" dirty="0" smtClean="0"/>
              <a:t>záměny části za celek a celku za část </a:t>
            </a:r>
            <a:r>
              <a:rPr lang="cs-CZ" b="1" dirty="0" smtClean="0"/>
              <a:t>= </a:t>
            </a:r>
          </a:p>
          <a:p>
            <a:pPr>
              <a:buNone/>
            </a:pPr>
            <a:r>
              <a:rPr lang="cs-CZ" b="1" i="1" dirty="0" smtClean="0"/>
              <a:t>s y n e k d o ch a </a:t>
            </a:r>
            <a:r>
              <a:rPr lang="cs-CZ" b="1" dirty="0" smtClean="0"/>
              <a:t>(meruňka – strom)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Homonyma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slova souzvučná </a:t>
            </a:r>
          </a:p>
          <a:p>
            <a:r>
              <a:rPr lang="cs-CZ" sz="6000" b="1" dirty="0" smtClean="0"/>
              <a:t>mají stejnou podobu, ale jiný význam</a:t>
            </a:r>
          </a:p>
          <a:p>
            <a:r>
              <a:rPr lang="cs-CZ" sz="6000" b="1" i="1" dirty="0" smtClean="0"/>
              <a:t>kolej, stopky, topit</a:t>
            </a:r>
            <a:endParaRPr lang="cs-CZ" sz="6000" b="1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Synonyma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slova souznačná</a:t>
            </a:r>
          </a:p>
          <a:p>
            <a:r>
              <a:rPr lang="cs-CZ" sz="5400" b="1" dirty="0" smtClean="0"/>
              <a:t>mají stejný význam, ale jinou podobu</a:t>
            </a:r>
          </a:p>
          <a:p>
            <a:r>
              <a:rPr lang="cs-CZ" sz="5400" b="1" i="1" dirty="0" smtClean="0"/>
              <a:t>louže – kaluž, sloh – styl, dům - chalupa</a:t>
            </a:r>
            <a:endParaRPr lang="cs-CZ" sz="5400" b="1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Antonyma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slova opačného významu</a:t>
            </a:r>
          </a:p>
          <a:p>
            <a:r>
              <a:rPr lang="cs-CZ" sz="6600" b="1" i="1" dirty="0" smtClean="0"/>
              <a:t>den/noc, světlo/tma, mladý/starý</a:t>
            </a:r>
            <a:endParaRPr lang="cs-CZ" sz="6600" b="1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Sousloví a frazeologismy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ustálená slovní spojení označující jednu věc</a:t>
            </a:r>
          </a:p>
          <a:p>
            <a:r>
              <a:rPr lang="cs-CZ" b="1" i="1" dirty="0" smtClean="0"/>
              <a:t>městský úřad, panelový dům, hod oštěpem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přirovnání</a:t>
            </a:r>
            <a:r>
              <a:rPr lang="cs-CZ" b="1" dirty="0" smtClean="0"/>
              <a:t> (</a:t>
            </a:r>
            <a:r>
              <a:rPr lang="cs-CZ" b="1" i="1" dirty="0" smtClean="0"/>
              <a:t>Chytrý jako liška</a:t>
            </a:r>
            <a:r>
              <a:rPr lang="cs-CZ" b="1" dirty="0" smtClean="0"/>
              <a:t>.)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rčení</a:t>
            </a:r>
            <a:r>
              <a:rPr lang="cs-CZ" b="1" dirty="0" smtClean="0"/>
              <a:t> (</a:t>
            </a:r>
            <a:r>
              <a:rPr lang="cs-CZ" b="1" i="1" dirty="0" smtClean="0"/>
              <a:t>Má brouka v hlavě.</a:t>
            </a:r>
            <a:r>
              <a:rPr lang="cs-CZ" b="1" dirty="0" smtClean="0"/>
              <a:t>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pořekadlo </a:t>
            </a:r>
            <a:r>
              <a:rPr lang="cs-CZ" b="1" dirty="0" smtClean="0"/>
              <a:t>(</a:t>
            </a:r>
            <a:r>
              <a:rPr lang="cs-CZ" b="1" i="1" dirty="0" smtClean="0"/>
              <a:t>Tancuje jako kráva na ledě.</a:t>
            </a:r>
            <a:r>
              <a:rPr lang="cs-CZ" b="1" dirty="0" smtClean="0"/>
              <a:t>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přísloví</a:t>
            </a:r>
            <a:r>
              <a:rPr lang="cs-CZ" b="1" dirty="0" smtClean="0"/>
              <a:t> (</a:t>
            </a:r>
            <a:r>
              <a:rPr lang="cs-CZ" b="1" i="1" dirty="0" smtClean="0"/>
              <a:t>Kdo šetří, má za tři.</a:t>
            </a:r>
            <a:r>
              <a:rPr lang="cs-CZ" b="1" dirty="0" smtClean="0"/>
              <a:t>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pranostika</a:t>
            </a:r>
            <a:r>
              <a:rPr lang="cs-CZ" b="1" dirty="0" smtClean="0"/>
              <a:t> (</a:t>
            </a:r>
            <a:r>
              <a:rPr lang="cs-CZ" b="1" i="1" dirty="0" smtClean="0"/>
              <a:t>Svatá Lucie noci upije.</a:t>
            </a:r>
            <a:r>
              <a:rPr lang="cs-CZ" b="1" dirty="0" smtClean="0"/>
              <a:t>)</a:t>
            </a:r>
            <a:endParaRPr lang="cs-CZ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3600" b="1" dirty="0" smtClean="0"/>
              <a:t>Jakým způsobem získávají slova druhotný význam?</a:t>
            </a:r>
          </a:p>
          <a:p>
            <a:pPr marL="514350" indent="-514350">
              <a:buAutoNum type="arabicPeriod"/>
            </a:pPr>
            <a:r>
              <a:rPr lang="cs-CZ" sz="3600" b="1" dirty="0" smtClean="0"/>
              <a:t>Vysvětlete rozdíl mezi metaforou a metonymií.</a:t>
            </a:r>
          </a:p>
          <a:p>
            <a:pPr marL="514350" indent="-514350">
              <a:buAutoNum type="arabicPeriod"/>
            </a:pPr>
            <a:r>
              <a:rPr lang="cs-CZ" sz="3600" b="1" dirty="0" smtClean="0"/>
              <a:t>Jaké typy frazeologizmů znáte?</a:t>
            </a:r>
          </a:p>
          <a:p>
            <a:pPr marL="514350" indent="-514350">
              <a:buAutoNum type="arabicPeriod"/>
            </a:pPr>
            <a:r>
              <a:rPr lang="cs-CZ" sz="3600" b="1" dirty="0" smtClean="0"/>
              <a:t>Co je to synekdocha?</a:t>
            </a:r>
          </a:p>
          <a:p>
            <a:pPr marL="514350" indent="-514350">
              <a:buAutoNum type="arabicPeriod"/>
            </a:pPr>
            <a:r>
              <a:rPr lang="cs-CZ" sz="3600" b="1" dirty="0" smtClean="0"/>
              <a:t>Která slova bývají jednovýznamová?</a:t>
            </a:r>
            <a:endParaRPr lang="cs-CZ" sz="36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b="1" dirty="0" smtClean="0"/>
              <a:t>1. Vyberte slova jednoznačná:</a:t>
            </a:r>
          </a:p>
          <a:p>
            <a:pPr>
              <a:buNone/>
            </a:pPr>
            <a:r>
              <a:rPr lang="cs-CZ" sz="3600" b="1" i="1" dirty="0" smtClean="0"/>
              <a:t>patero, sníh, mňau, podběl, Paříž, hora</a:t>
            </a:r>
          </a:p>
          <a:p>
            <a:pPr>
              <a:buNone/>
            </a:pPr>
            <a:r>
              <a:rPr lang="cs-CZ" sz="3600" b="1" i="1" dirty="0" smtClean="0"/>
              <a:t>2. </a:t>
            </a:r>
            <a:r>
              <a:rPr lang="cs-CZ" sz="3600" b="1" dirty="0" smtClean="0"/>
              <a:t>Vytvořte synonyma:</a:t>
            </a:r>
          </a:p>
          <a:p>
            <a:pPr>
              <a:buNone/>
            </a:pPr>
            <a:r>
              <a:rPr lang="cs-CZ" sz="3600" b="1" i="1" dirty="0" smtClean="0"/>
              <a:t>červený-</a:t>
            </a:r>
          </a:p>
          <a:p>
            <a:pPr>
              <a:buNone/>
            </a:pPr>
            <a:r>
              <a:rPr lang="cs-CZ" sz="3600" b="1" i="1" dirty="0" smtClean="0"/>
              <a:t>statečný-</a:t>
            </a:r>
          </a:p>
          <a:p>
            <a:pPr>
              <a:buNone/>
            </a:pPr>
            <a:r>
              <a:rPr lang="cs-CZ" sz="3600" b="1" i="1" dirty="0" smtClean="0"/>
              <a:t>utíkat-</a:t>
            </a:r>
          </a:p>
          <a:p>
            <a:pPr>
              <a:buNone/>
            </a:pPr>
            <a:r>
              <a:rPr lang="cs-CZ" sz="3600" b="1" i="1" dirty="0" smtClean="0"/>
              <a:t>oblak-</a:t>
            </a:r>
            <a:endParaRPr lang="cs-CZ" sz="3600" b="1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i="1" dirty="0" smtClean="0"/>
              <a:t>Slovník literární teorie. </a:t>
            </a:r>
            <a:r>
              <a:rPr lang="cs-CZ" b="1" dirty="0" smtClean="0"/>
              <a:t>1. </a:t>
            </a:r>
            <a:r>
              <a:rPr lang="cs-CZ" b="1" dirty="0" err="1" smtClean="0"/>
              <a:t>vyd</a:t>
            </a:r>
            <a:r>
              <a:rPr lang="cs-CZ" b="1" dirty="0" smtClean="0"/>
              <a:t>. Praha: Československý spisovatel, 1984.</a:t>
            </a:r>
          </a:p>
          <a:p>
            <a:pPr>
              <a:buNone/>
            </a:pPr>
            <a:r>
              <a:rPr lang="cs-CZ" b="1" dirty="0" smtClean="0"/>
              <a:t>SOCHROVÁ, M. </a:t>
            </a:r>
            <a:r>
              <a:rPr lang="cs-CZ" b="1" i="1" dirty="0" smtClean="0"/>
              <a:t>Český jazyk v kostce. </a:t>
            </a:r>
            <a:r>
              <a:rPr lang="cs-CZ" b="1" dirty="0" smtClean="0"/>
              <a:t>1. </a:t>
            </a:r>
            <a:r>
              <a:rPr lang="cs-CZ" b="1" dirty="0" err="1" smtClean="0"/>
              <a:t>vyd</a:t>
            </a:r>
            <a:r>
              <a:rPr lang="cs-CZ" b="1" dirty="0" smtClean="0"/>
              <a:t>. Havlíčkův Brod: FRAGMENT, 1996.</a:t>
            </a:r>
            <a:endParaRPr lang="cs-CZ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313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VÝZNAM SLOV</vt:lpstr>
      <vt:lpstr>Slova jednovýznamová</vt:lpstr>
      <vt:lpstr>Slova vícevýznamová</vt:lpstr>
      <vt:lpstr>Homonyma</vt:lpstr>
      <vt:lpstr>Synonyma</vt:lpstr>
      <vt:lpstr>Antonyma</vt:lpstr>
      <vt:lpstr>Sousloví a frazeologismy</vt:lpstr>
      <vt:lpstr>OTÁZKY</vt:lpstr>
      <vt:lpstr>ÚKOLY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VÝZNAM SLOV</dc:title>
  <dc:creator>user</dc:creator>
  <cp:lastModifiedBy>spravce2</cp:lastModifiedBy>
  <cp:revision>8</cp:revision>
  <dcterms:created xsi:type="dcterms:W3CDTF">2012-12-09T10:23:48Z</dcterms:created>
  <dcterms:modified xsi:type="dcterms:W3CDTF">2014-05-30T21:48:44Z</dcterms:modified>
</cp:coreProperties>
</file>