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808080"/>
    <a:srgbClr val="008000"/>
    <a:srgbClr val="80008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DD9C-8CF1-450F-B6C0-C9852DE84843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379-4A20-4489-A88B-F7E3491BD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DD9C-8CF1-450F-B6C0-C9852DE84843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379-4A20-4489-A88B-F7E3491BD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DD9C-8CF1-450F-B6C0-C9852DE84843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379-4A20-4489-A88B-F7E3491BD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DD9C-8CF1-450F-B6C0-C9852DE84843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379-4A20-4489-A88B-F7E3491BD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DD9C-8CF1-450F-B6C0-C9852DE84843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379-4A20-4489-A88B-F7E3491BD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DD9C-8CF1-450F-B6C0-C9852DE84843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379-4A20-4489-A88B-F7E3491BD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DD9C-8CF1-450F-B6C0-C9852DE84843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379-4A20-4489-A88B-F7E3491BD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DD9C-8CF1-450F-B6C0-C9852DE84843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379-4A20-4489-A88B-F7E3491BD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DD9C-8CF1-450F-B6C0-C9852DE84843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379-4A20-4489-A88B-F7E3491BD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DD9C-8CF1-450F-B6C0-C9852DE84843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379-4A20-4489-A88B-F7E3491BD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DD9C-8CF1-450F-B6C0-C9852DE84843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A0379-4A20-4489-A88B-F7E3491BD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4DDD9C-8CF1-450F-B6C0-C9852DE84843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A0379-4A20-4489-A88B-F7E3491BD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FFFF00"/>
                </a:solidFill>
              </a:rPr>
              <a:t>JAZYKOVĚDA</a:t>
            </a:r>
            <a:endParaRPr lang="cs-CZ" sz="8000" b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FF00"/>
                </a:solidFill>
                <a:latin typeface="Cracked Johnnie" pitchFamily="2" charset="0"/>
              </a:rPr>
              <a:t>lingvistika</a:t>
            </a:r>
            <a:endParaRPr lang="cs-CZ" sz="6600" b="1" dirty="0">
              <a:solidFill>
                <a:srgbClr val="FFFF00"/>
              </a:solidFill>
              <a:latin typeface="Cracked Johnnie" pitchFamily="2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796136" y="5805264"/>
            <a:ext cx="27928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ČÍSLO DUM: VY_32_INOVACE_CJL_1,4_87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pPr algn="ctr"/>
            <a:r>
              <a:rPr lang="cs-CZ" sz="1200" b="1" dirty="0" smtClean="0">
                <a:solidFill>
                  <a:schemeClr val="bg1"/>
                </a:solidFill>
              </a:rPr>
              <a:t>Číslo projektu: CZ.1.07./1.5.00/34.0938  Název projektu: Zlepšení podmínek pro vzdělávání na SUŠ, Ostrava</a:t>
            </a:r>
            <a:r>
              <a:rPr lang="cs-CZ" sz="12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 </a:t>
            </a:r>
            <a:endParaRPr lang="cs-CZ" sz="1200" dirty="0">
              <a:solidFill>
                <a:schemeClr val="bg1"/>
              </a:solidFill>
            </a:endParaRPr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Cracked Johnnie" pitchFamily="2" charset="0"/>
              </a:rPr>
              <a:t>z lat. </a:t>
            </a:r>
            <a:r>
              <a:rPr lang="cs-CZ" b="1" dirty="0" err="1" smtClean="0">
                <a:solidFill>
                  <a:schemeClr val="bg1"/>
                </a:solidFill>
                <a:latin typeface="Cracked Johnnie" pitchFamily="2" charset="0"/>
              </a:rPr>
              <a:t>lingua</a:t>
            </a:r>
            <a:r>
              <a:rPr lang="cs-CZ" b="1" dirty="0" smtClean="0">
                <a:solidFill>
                  <a:schemeClr val="bg1"/>
                </a:solidFill>
                <a:latin typeface="Cracked Johnnie" pitchFamily="2" charset="0"/>
              </a:rPr>
              <a:t> = </a:t>
            </a:r>
            <a:r>
              <a:rPr lang="cs-CZ" b="1" dirty="0" smtClean="0">
                <a:solidFill>
                  <a:schemeClr val="bg1"/>
                </a:solidFill>
              </a:rPr>
              <a:t>JAZYK</a:t>
            </a:r>
            <a:endParaRPr lang="cs-CZ" b="1" dirty="0">
              <a:solidFill>
                <a:schemeClr val="bg1"/>
              </a:solidFill>
              <a:latin typeface="Cracked Johnnie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JAZYKOVĚDA </a:t>
            </a:r>
            <a:r>
              <a:rPr lang="cs-CZ" sz="6600" b="1" dirty="0" smtClean="0">
                <a:solidFill>
                  <a:schemeClr val="bg1"/>
                </a:solidFill>
              </a:rPr>
              <a:t>= věda, která se zabývá jazykem a jeho užíváním</a:t>
            </a:r>
            <a:endParaRPr lang="cs-CZ" sz="6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0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hlásskosloví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910" y="928670"/>
            <a:ext cx="7803615" cy="4525963"/>
          </a:xfrm>
          <a:ln w="76200">
            <a:solidFill>
              <a:srgbClr val="FFFF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grafémika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472" y="1214422"/>
            <a:ext cx="8072494" cy="4525963"/>
          </a:xfrm>
          <a:ln w="762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nauka o slovu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8596" y="428604"/>
            <a:ext cx="8286808" cy="5857916"/>
          </a:xfrm>
          <a:ln w="76200">
            <a:solidFill>
              <a:srgbClr val="FF0066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skladba, stylistika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034" y="571480"/>
            <a:ext cx="8072494" cy="5554683"/>
          </a:xfrm>
          <a:ln w="76200">
            <a:solidFill>
              <a:srgbClr val="FF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ÚKOL - k uvedeným příkladům přiřaďte jazykovědnou disciplinu.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Podmět řadíme do základní skladebné dvojice.</a:t>
            </a:r>
          </a:p>
          <a:p>
            <a:pPr marL="514350" indent="-514350"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V češtině dáváme důraz na 1. slabiku.</a:t>
            </a:r>
          </a:p>
          <a:p>
            <a:pPr marL="514350" indent="-514350"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Komu se nelení, tomu se zelení.</a:t>
            </a:r>
          </a:p>
          <a:p>
            <a:pPr marL="514350" indent="-514350"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Slovo lingvistika pochází z latinského slova </a:t>
            </a:r>
            <a:r>
              <a:rPr lang="cs-CZ" b="1" i="1" dirty="0" err="1" smtClean="0">
                <a:solidFill>
                  <a:srgbClr val="FF0000"/>
                </a:solidFill>
              </a:rPr>
              <a:t>lingua</a:t>
            </a:r>
            <a:r>
              <a:rPr lang="cs-CZ" b="1" i="1" dirty="0" smtClean="0">
                <a:solidFill>
                  <a:srgbClr val="FF0000"/>
                </a:solidFill>
              </a:rPr>
              <a:t>.</a:t>
            </a:r>
          </a:p>
          <a:p>
            <a:pPr marL="514350" indent="-514350"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Mezi retoretné hlásky patří: p, b, m.</a:t>
            </a:r>
          </a:p>
          <a:p>
            <a:pPr marL="514350" indent="-514350"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Přišel k Bláži nebo k Bláže?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SOCHROVÁ, M. </a:t>
            </a:r>
            <a:r>
              <a:rPr lang="cs-CZ" b="1" i="1" dirty="0" smtClean="0"/>
              <a:t>Český jazyk v kostce.</a:t>
            </a:r>
            <a:r>
              <a:rPr lang="cs-CZ" b="1" dirty="0" smtClean="0"/>
              <a:t> Praha: Fragment, 2009.</a:t>
            </a:r>
          </a:p>
          <a:p>
            <a:pPr>
              <a:buNone/>
            </a:pPr>
            <a:r>
              <a:rPr lang="cs-CZ" b="1" dirty="0" smtClean="0"/>
              <a:t>Kresby</a:t>
            </a:r>
            <a:r>
              <a:rPr lang="cs-CZ" b="1" smtClean="0"/>
              <a:t>: vlastní archiv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13000">
              <a:srgbClr val="5F5F5F"/>
            </a:gs>
            <a:gs pos="21001">
              <a:srgbClr val="5F5F5F"/>
            </a:gs>
            <a:gs pos="63000">
              <a:srgbClr val="FFFFFF"/>
            </a:gs>
            <a:gs pos="67000">
              <a:srgbClr val="B2B2B2"/>
            </a:gs>
            <a:gs pos="69000">
              <a:srgbClr val="292929"/>
            </a:gs>
            <a:gs pos="82001">
              <a:srgbClr val="777777"/>
            </a:gs>
            <a:gs pos="100000">
              <a:srgbClr val="EAEAEA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Děkuji za pozornost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105</Words>
  <Application>Microsoft Office PowerPoint</Application>
  <PresentationFormat>Předvádění na obrazovce (4:3)</PresentationFormat>
  <Paragraphs>19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JAZYKOVĚDA</vt:lpstr>
      <vt:lpstr>z lat. lingua = JAZYK</vt:lpstr>
      <vt:lpstr>Snímek 3</vt:lpstr>
      <vt:lpstr>Snímek 4</vt:lpstr>
      <vt:lpstr>Snímek 5</vt:lpstr>
      <vt:lpstr>Snímek 6</vt:lpstr>
      <vt:lpstr>ÚKOL - k uvedeným příkladům přiřaďte jazykovědnou disciplinu.</vt:lpstr>
      <vt:lpstr>Zdroje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JAZYKOVĚDA</dc:title>
  <dc:creator>user</dc:creator>
  <cp:lastModifiedBy>spravce2</cp:lastModifiedBy>
  <cp:revision>9</cp:revision>
  <dcterms:created xsi:type="dcterms:W3CDTF">2013-07-24T20:57:32Z</dcterms:created>
  <dcterms:modified xsi:type="dcterms:W3CDTF">2014-05-30T21:55:12Z</dcterms:modified>
</cp:coreProperties>
</file>