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60" r:id="rId5"/>
    <p:sldId id="258" r:id="rId6"/>
    <p:sldId id="259" r:id="rId7"/>
    <p:sldId id="261" r:id="rId8"/>
    <p:sldId id="262" r:id="rId9"/>
    <p:sldId id="263" r:id="rId10"/>
    <p:sldId id="265" r:id="rId11"/>
    <p:sldId id="266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33CC"/>
    <a:srgbClr val="9900CC"/>
    <a:srgbClr val="D6009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B2A75-967D-4E5C-8B26-14956422EAE6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1F752-E730-45A4-9DC4-FAA3ADD34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B2A75-967D-4E5C-8B26-14956422EAE6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1F752-E730-45A4-9DC4-FAA3ADD34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B2A75-967D-4E5C-8B26-14956422EAE6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1F752-E730-45A4-9DC4-FAA3ADD34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B2A75-967D-4E5C-8B26-14956422EAE6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1F752-E730-45A4-9DC4-FAA3ADD34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B2A75-967D-4E5C-8B26-14956422EAE6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1F752-E730-45A4-9DC4-FAA3ADD34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B2A75-967D-4E5C-8B26-14956422EAE6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1F752-E730-45A4-9DC4-FAA3ADD34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B2A75-967D-4E5C-8B26-14956422EAE6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1F752-E730-45A4-9DC4-FAA3ADD34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B2A75-967D-4E5C-8B26-14956422EAE6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1F752-E730-45A4-9DC4-FAA3ADD34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B2A75-967D-4E5C-8B26-14956422EAE6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1F752-E730-45A4-9DC4-FAA3ADD34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B2A75-967D-4E5C-8B26-14956422EAE6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1F752-E730-45A4-9DC4-FAA3ADD34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B2A75-967D-4E5C-8B26-14956422EAE6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1F752-E730-45A4-9DC4-FAA3ADD34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B2A75-967D-4E5C-8B26-14956422EAE6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1F752-E730-45A4-9DC4-FAA3ADD34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600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Rectangle 1"/>
          <p:cNvSpPr/>
          <p:nvPr/>
        </p:nvSpPr>
        <p:spPr>
          <a:xfrm>
            <a:off x="5580112" y="6330574"/>
            <a:ext cx="279281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ČÍSLO DUM: </a:t>
            </a:r>
            <a:r>
              <a:rPr lang="cs-CZ" sz="1200" dirty="0" smtClean="0"/>
              <a:t>VY_32_INOVACE_CJL_1,4_85</a:t>
            </a:r>
            <a:endParaRPr lang="cs-CZ" sz="1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pPr algn="ctr"/>
            <a:r>
              <a:rPr lang="cs-CZ" sz="1200" b="1" dirty="0" smtClean="0">
                <a:solidFill>
                  <a:schemeClr val="bg1"/>
                </a:solidFill>
              </a:rPr>
              <a:t>Číslo projektu: CZ.1.07./1.5.00/34.0938  Název projektu: Zlepšení podmínek pro vzdělávání na SUŠ, Ostrava</a:t>
            </a:r>
            <a:r>
              <a:rPr lang="cs-CZ" sz="12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 </a:t>
            </a:r>
            <a:endParaRPr lang="cs-CZ" sz="1200" dirty="0">
              <a:solidFill>
                <a:schemeClr val="bg1"/>
              </a:solidFill>
            </a:endParaRPr>
          </a:p>
        </p:txBody>
      </p:sp>
      <p:pic>
        <p:nvPicPr>
          <p:cNvPr id="8" name="Obrázek 7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600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Zástupný symbol pro obsah 5" descr="výslovnost - titul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5786" y="714356"/>
            <a:ext cx="7500990" cy="5357850"/>
          </a:xfrm>
          <a:ln w="76200">
            <a:solidFill>
              <a:schemeClr val="tx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5580112" y="6330574"/>
            <a:ext cx="279281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ČÍSLO DUM: </a:t>
            </a:r>
            <a:r>
              <a:rPr lang="cs-CZ" sz="1200" dirty="0" smtClean="0"/>
              <a:t>VY_32_INOVACE_CJL_1,4_85</a:t>
            </a:r>
            <a:endParaRPr lang="cs-CZ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ortoepika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1472" y="500042"/>
            <a:ext cx="8001056" cy="571504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Rozdíly mezi psanou a mluvenou podobou: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 descr="rozdíly mezi mluv.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613632"/>
            <a:ext cx="8229600" cy="4499098"/>
          </a:xfrm>
          <a:solidFill>
            <a:schemeClr val="bg1"/>
          </a:solidFill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výslovnostní styl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7224" y="571480"/>
            <a:ext cx="7572427" cy="5643602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FF00"/>
                </a:solidFill>
              </a:rPr>
              <a:t>Výslovnost samohlásek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4400" b="1" dirty="0" smtClean="0"/>
              <a:t>kvalita</a:t>
            </a:r>
            <a:r>
              <a:rPr lang="cs-CZ" sz="4400" b="1" dirty="0" smtClean="0">
                <a:solidFill>
                  <a:schemeClr val="bg1"/>
                </a:solidFill>
              </a:rPr>
              <a:t> = </a:t>
            </a:r>
            <a:r>
              <a:rPr lang="cs-CZ" sz="4400" b="1" i="1" dirty="0" smtClean="0">
                <a:solidFill>
                  <a:schemeClr val="bg1"/>
                </a:solidFill>
              </a:rPr>
              <a:t>modr</a:t>
            </a:r>
            <a:r>
              <a:rPr lang="cs-CZ" sz="4400" b="1" i="1" u="sng" dirty="0" smtClean="0">
                <a:solidFill>
                  <a:schemeClr val="bg1"/>
                </a:solidFill>
              </a:rPr>
              <a:t>oo</a:t>
            </a:r>
            <a:r>
              <a:rPr lang="cs-CZ" sz="4400" b="1" i="1" dirty="0" smtClean="0">
                <a:solidFill>
                  <a:schemeClr val="bg1"/>
                </a:solidFill>
              </a:rPr>
              <a:t>ký</a:t>
            </a:r>
            <a:r>
              <a:rPr lang="cs-CZ" sz="4400" b="1" dirty="0" smtClean="0">
                <a:solidFill>
                  <a:schemeClr val="bg1"/>
                </a:solidFill>
              </a:rPr>
              <a:t> (vyslovujeme všechny)</a:t>
            </a:r>
          </a:p>
          <a:p>
            <a:pPr algn="ctr">
              <a:buNone/>
            </a:pPr>
            <a:r>
              <a:rPr lang="cs-CZ" sz="4400" b="1" dirty="0" smtClean="0"/>
              <a:t>kvantita </a:t>
            </a:r>
            <a:r>
              <a:rPr lang="cs-CZ" sz="4400" b="1" dirty="0" smtClean="0">
                <a:solidFill>
                  <a:schemeClr val="bg1"/>
                </a:solidFill>
              </a:rPr>
              <a:t>= </a:t>
            </a:r>
            <a:r>
              <a:rPr lang="cs-CZ" sz="4400" b="1" i="1" dirty="0" smtClean="0">
                <a:solidFill>
                  <a:schemeClr val="bg1"/>
                </a:solidFill>
              </a:rPr>
              <a:t>b</a:t>
            </a:r>
            <a:r>
              <a:rPr lang="cs-CZ" sz="4400" b="1" i="1" u="sng" dirty="0" smtClean="0">
                <a:solidFill>
                  <a:schemeClr val="bg1"/>
                </a:solidFill>
              </a:rPr>
              <a:t>í</a:t>
            </a:r>
            <a:r>
              <a:rPr lang="cs-CZ" sz="4400" b="1" i="1" dirty="0" smtClean="0">
                <a:solidFill>
                  <a:schemeClr val="bg1"/>
                </a:solidFill>
              </a:rPr>
              <a:t>l</a:t>
            </a:r>
            <a:r>
              <a:rPr lang="cs-CZ" sz="4400" b="1" i="1" u="sng" dirty="0" smtClean="0">
                <a:solidFill>
                  <a:schemeClr val="bg1"/>
                </a:solidFill>
              </a:rPr>
              <a:t>á</a:t>
            </a:r>
            <a:r>
              <a:rPr lang="cs-CZ" sz="4400" b="1" i="1" dirty="0" smtClean="0">
                <a:solidFill>
                  <a:schemeClr val="bg1"/>
                </a:solidFill>
              </a:rPr>
              <a:t> č</a:t>
            </a:r>
            <a:r>
              <a:rPr lang="cs-CZ" sz="4400" b="1" i="1" u="sng" dirty="0" smtClean="0">
                <a:solidFill>
                  <a:schemeClr val="bg1"/>
                </a:solidFill>
              </a:rPr>
              <a:t>á</a:t>
            </a:r>
            <a:r>
              <a:rPr lang="cs-CZ" sz="4400" b="1" i="1" dirty="0" smtClean="0">
                <a:solidFill>
                  <a:schemeClr val="bg1"/>
                </a:solidFill>
              </a:rPr>
              <a:t>ra </a:t>
            </a:r>
            <a:r>
              <a:rPr lang="cs-CZ" sz="4400" b="1" dirty="0" smtClean="0">
                <a:solidFill>
                  <a:schemeClr val="bg1"/>
                </a:solidFill>
              </a:rPr>
              <a:t>(nezkracujeme, ale ani neprodlužujeme)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bg1"/>
                </a:solidFill>
              </a:rPr>
              <a:t>             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Výslovnost souhlásek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Autofit/>
          </a:bodyPr>
          <a:lstStyle/>
          <a:p>
            <a:pPr marL="514350" indent="-514350">
              <a:buAutoNum type="alphaLcParenR"/>
            </a:pPr>
            <a:r>
              <a:rPr lang="cs-CZ" b="1" dirty="0" smtClean="0"/>
              <a:t>skupiny párových souhlásek = </a:t>
            </a:r>
            <a:r>
              <a:rPr lang="cs-CZ" b="1" u="sng" dirty="0" smtClean="0"/>
              <a:t>spodoba</a:t>
            </a:r>
            <a:r>
              <a:rPr lang="cs-CZ" b="1" dirty="0" smtClean="0"/>
              <a:t> </a:t>
            </a:r>
            <a:r>
              <a:rPr lang="cs-CZ" b="1" u="sng" dirty="0" smtClean="0"/>
              <a:t>(asimilace) znělosti </a:t>
            </a:r>
            <a:r>
              <a:rPr lang="cs-CZ" b="1" dirty="0" smtClean="0"/>
              <a:t>= </a:t>
            </a:r>
            <a:r>
              <a:rPr lang="cs-CZ" b="1" i="1" dirty="0" smtClean="0">
                <a:solidFill>
                  <a:srgbClr val="FF0000"/>
                </a:solidFill>
              </a:rPr>
              <a:t>sbírat /</a:t>
            </a:r>
            <a:r>
              <a:rPr lang="cs-CZ" b="1" i="1" dirty="0" err="1" smtClean="0">
                <a:solidFill>
                  <a:srgbClr val="FF0000"/>
                </a:solidFill>
              </a:rPr>
              <a:t>zb</a:t>
            </a:r>
            <a:r>
              <a:rPr lang="cs-CZ" b="1" i="1" dirty="0" smtClean="0">
                <a:solidFill>
                  <a:srgbClr val="FF0000"/>
                </a:solidFill>
              </a:rPr>
              <a:t>/, tužka /</a:t>
            </a:r>
            <a:r>
              <a:rPr lang="cs-CZ" b="1" i="1" dirty="0" err="1" smtClean="0">
                <a:solidFill>
                  <a:srgbClr val="FF0000"/>
                </a:solidFill>
              </a:rPr>
              <a:t>šk</a:t>
            </a:r>
            <a:r>
              <a:rPr lang="cs-CZ" b="1" i="1" dirty="0" smtClean="0">
                <a:solidFill>
                  <a:srgbClr val="FF0000"/>
                </a:solidFill>
              </a:rPr>
              <a:t>/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514350" indent="-514350">
              <a:buAutoNum type="alphaLcParenR"/>
            </a:pPr>
            <a:r>
              <a:rPr lang="cs-CZ" b="1" dirty="0" smtClean="0"/>
              <a:t>splývavá výslovnost = </a:t>
            </a:r>
            <a:r>
              <a:rPr lang="cs-CZ" b="1" i="1" dirty="0" smtClean="0">
                <a:solidFill>
                  <a:srgbClr val="FF0000"/>
                </a:solidFill>
              </a:rPr>
              <a:t>měkký /</a:t>
            </a:r>
            <a:r>
              <a:rPr lang="cs-CZ" b="1" i="1" dirty="0" err="1" smtClean="0">
                <a:solidFill>
                  <a:srgbClr val="FF0000"/>
                </a:solidFill>
              </a:rPr>
              <a:t>ký</a:t>
            </a:r>
            <a:r>
              <a:rPr lang="cs-CZ" b="1" i="1" dirty="0" smtClean="0">
                <a:solidFill>
                  <a:srgbClr val="FF0000"/>
                </a:solidFill>
              </a:rPr>
              <a:t>/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</a:t>
            </a:r>
            <a:r>
              <a:rPr lang="cs-CZ" b="1" dirty="0" smtClean="0"/>
              <a:t>ALE! </a:t>
            </a:r>
            <a:r>
              <a:rPr lang="cs-CZ" b="1" i="1" dirty="0" smtClean="0">
                <a:solidFill>
                  <a:srgbClr val="FF0000"/>
                </a:solidFill>
              </a:rPr>
              <a:t>raci - racci, nejjasnější - nejasnější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r>
              <a:rPr lang="cs-CZ" b="1" dirty="0" smtClean="0"/>
              <a:t>c)   sloveso být </a:t>
            </a:r>
            <a:r>
              <a:rPr lang="cs-CZ" b="1" smtClean="0"/>
              <a:t>=</a:t>
            </a:r>
            <a:r>
              <a:rPr lang="cs-CZ" b="1" i="1" smtClean="0"/>
              <a:t> </a:t>
            </a:r>
            <a:r>
              <a:rPr lang="cs-CZ" b="1" i="1" smtClean="0">
                <a:solidFill>
                  <a:srgbClr val="FF0000"/>
                </a:solidFill>
              </a:rPr>
              <a:t>jsou/sou </a:t>
            </a:r>
            <a:endParaRPr lang="cs-CZ" b="1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r>
              <a:rPr lang="cs-CZ" b="1" smtClean="0"/>
              <a:t>d)   pečlivá výslovnost = </a:t>
            </a:r>
            <a:r>
              <a:rPr lang="cs-CZ" b="1" i="1" smtClean="0">
                <a:solidFill>
                  <a:srgbClr val="FF0000"/>
                </a:solidFill>
              </a:rPr>
              <a:t>hřbitov, sedm, švestka, dcera, srdce</a:t>
            </a:r>
            <a:endParaRPr lang="cs-CZ" b="1" dirty="0" smtClean="0"/>
          </a:p>
          <a:p>
            <a:pPr marL="514350" indent="-51435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      </a:t>
            </a:r>
            <a:endParaRPr lang="cs-CZ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pPr algn="l"/>
            <a:r>
              <a:rPr lang="cs-CZ" b="1" dirty="0" smtClean="0"/>
              <a:t>Výslovnost cizích slov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400" b="1" dirty="0" smtClean="0">
                <a:solidFill>
                  <a:srgbClr val="FF0000"/>
                </a:solidFill>
              </a:rPr>
              <a:t>zdomácnělá </a:t>
            </a:r>
            <a:r>
              <a:rPr lang="cs-CZ" sz="4400" b="1" dirty="0" smtClean="0">
                <a:solidFill>
                  <a:schemeClr val="bg1"/>
                </a:solidFill>
              </a:rPr>
              <a:t>= tak, jak píšeme (</a:t>
            </a:r>
            <a:r>
              <a:rPr lang="cs-CZ" sz="4400" b="1" i="1" u="sng" dirty="0" smtClean="0">
                <a:solidFill>
                  <a:schemeClr val="bg1"/>
                </a:solidFill>
              </a:rPr>
              <a:t>hokej, fotbal)</a:t>
            </a:r>
          </a:p>
          <a:p>
            <a:pPr>
              <a:buFont typeface="Wingdings" pitchFamily="2" charset="2"/>
              <a:buChar char="q"/>
            </a:pP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cizí </a:t>
            </a:r>
            <a:r>
              <a:rPr lang="cs-CZ" sz="4400" b="1" dirty="0" smtClean="0">
                <a:solidFill>
                  <a:schemeClr val="bg1"/>
                </a:solidFill>
              </a:rPr>
              <a:t>= dle výslovnosti daného jazyka </a:t>
            </a:r>
            <a:r>
              <a:rPr lang="cs-CZ" sz="4400" b="1" i="1" u="sng" dirty="0" smtClean="0">
                <a:solidFill>
                  <a:schemeClr val="bg1"/>
                </a:solidFill>
              </a:rPr>
              <a:t>(foyer = </a:t>
            </a:r>
            <a:r>
              <a:rPr lang="cs-CZ" sz="4400" b="1" i="1" u="sng" dirty="0" err="1" smtClean="0">
                <a:solidFill>
                  <a:schemeClr val="bg1"/>
                </a:solidFill>
              </a:rPr>
              <a:t>foajé</a:t>
            </a:r>
            <a:r>
              <a:rPr lang="cs-CZ" sz="4400" b="1" i="1" u="sng" dirty="0" smtClean="0">
                <a:solidFill>
                  <a:schemeClr val="bg1"/>
                </a:solidFill>
              </a:rPr>
              <a:t>)</a:t>
            </a:r>
          </a:p>
          <a:p>
            <a:pPr>
              <a:buFont typeface="Wingdings" pitchFamily="2" charset="2"/>
              <a:buChar char="q"/>
            </a:pP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dvojí výslovnost </a:t>
            </a:r>
            <a:r>
              <a:rPr lang="cs-CZ" sz="4400" b="1" dirty="0" smtClean="0">
                <a:solidFill>
                  <a:schemeClr val="bg1"/>
                </a:solidFill>
              </a:rPr>
              <a:t>= </a:t>
            </a:r>
            <a:r>
              <a:rPr lang="cs-CZ" sz="4400" b="1" i="1" u="sng" dirty="0" smtClean="0">
                <a:solidFill>
                  <a:schemeClr val="bg1"/>
                </a:solidFill>
              </a:rPr>
              <a:t>diskuse </a:t>
            </a:r>
            <a:r>
              <a:rPr lang="cs-CZ" sz="4400" b="1" u="sng" dirty="0" smtClean="0">
                <a:solidFill>
                  <a:schemeClr val="bg1"/>
                </a:solidFill>
              </a:rPr>
              <a:t>i </a:t>
            </a:r>
            <a:r>
              <a:rPr lang="cs-CZ" sz="4400" b="1" i="1" u="sng" dirty="0" smtClean="0">
                <a:solidFill>
                  <a:schemeClr val="bg1"/>
                </a:solidFill>
              </a:rPr>
              <a:t>diskuze</a:t>
            </a:r>
            <a:endParaRPr lang="cs-CZ" sz="4400" b="1" i="1" u="sng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D60093"/>
                </a:solidFill>
              </a:rPr>
              <a:t>SLOVNÍ </a:t>
            </a:r>
            <a:r>
              <a:rPr lang="cs-CZ" sz="6600" b="1" u="sng" dirty="0" smtClean="0">
                <a:solidFill>
                  <a:srgbClr val="D60093"/>
                </a:solidFill>
              </a:rPr>
              <a:t>PŘÍZVUK</a:t>
            </a:r>
            <a:endParaRPr lang="cs-CZ" sz="6600" b="1" u="sng" dirty="0">
              <a:solidFill>
                <a:srgbClr val="D6009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2060"/>
                </a:solidFill>
              </a:rPr>
              <a:t> V </a:t>
            </a:r>
            <a:r>
              <a:rPr lang="cs-CZ" sz="6000" b="1" dirty="0" smtClean="0">
                <a:solidFill>
                  <a:srgbClr val="002060"/>
                </a:solidFill>
              </a:rPr>
              <a:t>češtině </a:t>
            </a:r>
            <a:r>
              <a:rPr lang="cs-CZ" b="1" dirty="0" smtClean="0">
                <a:solidFill>
                  <a:srgbClr val="002060"/>
                </a:solidFill>
              </a:rPr>
              <a:t>na </a:t>
            </a:r>
            <a:r>
              <a:rPr lang="cs-CZ" sz="6600" b="1" u="sng" dirty="0" smtClean="0">
                <a:solidFill>
                  <a:srgbClr val="002060"/>
                </a:solidFill>
              </a:rPr>
              <a:t>1. slabice</a:t>
            </a:r>
          </a:p>
          <a:p>
            <a:pPr>
              <a:buFont typeface="Wingdings" pitchFamily="2" charset="2"/>
              <a:buChar char="v"/>
            </a:pPr>
            <a:r>
              <a:rPr lang="cs-CZ" sz="5400" b="1" dirty="0" smtClean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ve spojení s předložkou přesun přízvuku </a:t>
            </a:r>
            <a:r>
              <a:rPr lang="cs-CZ" sz="4800" b="1" u="sng" dirty="0" smtClean="0">
                <a:solidFill>
                  <a:srgbClr val="002060"/>
                </a:solidFill>
              </a:rPr>
              <a:t>na předložku</a:t>
            </a:r>
          </a:p>
          <a:p>
            <a:pPr>
              <a:buFont typeface="Wingdings" pitchFamily="2" charset="2"/>
              <a:buChar char="v"/>
            </a:pPr>
            <a:r>
              <a:rPr lang="cs-CZ" sz="4000" b="1" i="1" dirty="0" smtClean="0">
                <a:solidFill>
                  <a:srgbClr val="002060"/>
                </a:solidFill>
              </a:rPr>
              <a:t>slabiky přízvučné a nepřízvučné využívá </a:t>
            </a:r>
            <a:r>
              <a:rPr lang="cs-CZ" sz="4000" b="1" u="sng" dirty="0" smtClean="0">
                <a:solidFill>
                  <a:srgbClr val="002060"/>
                </a:solidFill>
              </a:rPr>
              <a:t>poezie</a:t>
            </a:r>
            <a:endParaRPr lang="cs-CZ" sz="4000" b="1" u="sng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ÚKOL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b="1" dirty="0" smtClean="0"/>
              <a:t>Vyhledejte na internetu následující pojmy a vytvořte stručný, přehledný, ale zajímavý a kreativní zápis včetně ukázek. Myslete na to, že svým zápisem máte co nejvíce zaujmout své spolužáky.</a:t>
            </a:r>
          </a:p>
          <a:p>
            <a:pPr>
              <a:buNone/>
            </a:pPr>
            <a:r>
              <a:rPr lang="cs-CZ" sz="3600" b="1" u="sng" dirty="0" smtClean="0"/>
              <a:t>Hledané pojmy</a:t>
            </a:r>
            <a:r>
              <a:rPr lang="cs-CZ" sz="3600" b="1" dirty="0" smtClean="0"/>
              <a:t>: </a:t>
            </a:r>
            <a:r>
              <a:rPr lang="cs-CZ" sz="3600" b="1" i="1" dirty="0" smtClean="0"/>
              <a:t>frázování, větný přízvuk, melodie, pauza, tempo (v českých větách)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SOCHROVÁ, M. </a:t>
            </a:r>
            <a:r>
              <a:rPr lang="cs-CZ" b="1" i="1" dirty="0" smtClean="0"/>
              <a:t>Český jazyk v kostce. </a:t>
            </a:r>
            <a:r>
              <a:rPr lang="cs-CZ" b="1" dirty="0" smtClean="0"/>
              <a:t>Praha: Fragment, 2009.</a:t>
            </a:r>
          </a:p>
          <a:p>
            <a:pPr>
              <a:buNone/>
            </a:pPr>
            <a:r>
              <a:rPr lang="cs-CZ" smtClean="0"/>
              <a:t>Kresba: vlastní tvorba</a:t>
            </a:r>
            <a:endParaRPr lang="cs-CZ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r">
              <a:buNone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              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DĚKUJI ZA POZORNOST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225</Words>
  <Application>Microsoft Office PowerPoint</Application>
  <PresentationFormat>Předvádění na obrazovce (4:3)</PresentationFormat>
  <Paragraphs>35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Rozdíly mezi psanou a mluvenou podobou:</vt:lpstr>
      <vt:lpstr>Snímek 5</vt:lpstr>
      <vt:lpstr>Výslovnost samohlásek</vt:lpstr>
      <vt:lpstr>Výslovnost souhlásek</vt:lpstr>
      <vt:lpstr>Výslovnost cizích slov</vt:lpstr>
      <vt:lpstr>SLOVNÍ PŘÍZVUK</vt:lpstr>
      <vt:lpstr>ÚKOL</vt:lpstr>
      <vt:lpstr>Zdroje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spravce2</cp:lastModifiedBy>
  <cp:revision>23</cp:revision>
  <dcterms:created xsi:type="dcterms:W3CDTF">2013-07-25T17:42:17Z</dcterms:created>
  <dcterms:modified xsi:type="dcterms:W3CDTF">2014-05-30T21:58:20Z</dcterms:modified>
</cp:coreProperties>
</file>