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CCE8-AF1F-43ED-9B1B-401E11CD338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8F290-950E-49C6-8F20-8006FA727A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CCE8-AF1F-43ED-9B1B-401E11CD338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8F290-950E-49C6-8F20-8006FA727A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CCE8-AF1F-43ED-9B1B-401E11CD338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8F290-950E-49C6-8F20-8006FA727A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CCE8-AF1F-43ED-9B1B-401E11CD338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8F290-950E-49C6-8F20-8006FA727A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CCE8-AF1F-43ED-9B1B-401E11CD338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8F290-950E-49C6-8F20-8006FA727A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CCE8-AF1F-43ED-9B1B-401E11CD338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8F290-950E-49C6-8F20-8006FA727A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CCE8-AF1F-43ED-9B1B-401E11CD338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8F290-950E-49C6-8F20-8006FA727A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CCE8-AF1F-43ED-9B1B-401E11CD338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8F290-950E-49C6-8F20-8006FA727A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CCE8-AF1F-43ED-9B1B-401E11CD338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8F290-950E-49C6-8F20-8006FA727A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CCE8-AF1F-43ED-9B1B-401E11CD338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8F290-950E-49C6-8F20-8006FA727A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CCE8-AF1F-43ED-9B1B-401E11CD338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8F290-950E-49C6-8F20-8006FA727A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0CCE8-AF1F-43ED-9B1B-401E11CD338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F8F290-950E-49C6-8F20-8006FA727A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6000">
              <a:srgbClr val="92D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u="sng" dirty="0" smtClean="0"/>
              <a:t>ODVOZOVÁNÍ</a:t>
            </a:r>
            <a:endParaRPr lang="cs-CZ" sz="72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endParaRPr lang="cs-CZ" sz="1000" dirty="0" smtClean="0"/>
          </a:p>
          <a:p>
            <a:pPr algn="r"/>
            <a:endParaRPr lang="cs-CZ" sz="1000" dirty="0"/>
          </a:p>
          <a:p>
            <a:pPr algn="r"/>
            <a:endParaRPr lang="cs-CZ" sz="1000" dirty="0" smtClean="0"/>
          </a:p>
          <a:p>
            <a:pPr algn="r"/>
            <a:endParaRPr lang="cs-CZ" sz="1000"/>
          </a:p>
          <a:p>
            <a:pPr algn="r"/>
            <a:r>
              <a:rPr lang="cs-CZ" sz="1000" smtClean="0"/>
              <a:t>ČÍSLO </a:t>
            </a:r>
            <a:r>
              <a:rPr lang="cs-CZ" sz="1000" dirty="0"/>
              <a:t>DUM: VY_32_INOVACE_CJL_2,4_49</a:t>
            </a:r>
          </a:p>
          <a:p>
            <a:endParaRPr lang="cs-CZ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5" name="Obrázek 4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Odvozování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b="1" dirty="0" smtClean="0"/>
              <a:t>= tvoření slov s novým věcným významem pomocí  </a:t>
            </a:r>
            <a:r>
              <a:rPr lang="cs-CZ" sz="4400" b="1" i="1" dirty="0" smtClean="0"/>
              <a:t>předpon, přípon a koncovek.</a:t>
            </a:r>
          </a:p>
          <a:p>
            <a:pPr>
              <a:buNone/>
            </a:pPr>
            <a:endParaRPr lang="cs-CZ" sz="4400" b="1" dirty="0" smtClean="0"/>
          </a:p>
          <a:p>
            <a:pPr>
              <a:buNone/>
            </a:pPr>
            <a:r>
              <a:rPr lang="cs-CZ" sz="4400" b="1" dirty="0" smtClean="0"/>
              <a:t>V češtině jde o </a:t>
            </a:r>
            <a:r>
              <a:rPr lang="cs-CZ" sz="4400" b="1" i="1" dirty="0" smtClean="0"/>
              <a:t>nejčastější postup </a:t>
            </a:r>
            <a:r>
              <a:rPr lang="cs-CZ" sz="4400" b="1" dirty="0" smtClean="0"/>
              <a:t>při vzniku nových slov.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Stavba slova: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b="1" u="sng" dirty="0" smtClean="0"/>
              <a:t>slovotvorný základ </a:t>
            </a:r>
            <a:r>
              <a:rPr lang="cs-CZ" b="1" dirty="0" smtClean="0"/>
              <a:t>     +</a:t>
            </a:r>
          </a:p>
          <a:p>
            <a:pPr algn="ctr">
              <a:buNone/>
            </a:pPr>
            <a:r>
              <a:rPr lang="cs-CZ" b="1" dirty="0" smtClean="0"/>
              <a:t>(kmen, kořen)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---------------------------------</a:t>
            </a:r>
            <a:r>
              <a:rPr lang="cs-CZ" b="1" u="sng" dirty="0" smtClean="0"/>
              <a:t>kmen</a:t>
            </a:r>
            <a:r>
              <a:rPr lang="cs-CZ" b="1" dirty="0" smtClean="0"/>
              <a:t> = </a:t>
            </a:r>
            <a:r>
              <a:rPr lang="cs-CZ" b="1" i="1" dirty="0" smtClean="0"/>
              <a:t>část slova, která zbude po oddělení koncovky</a:t>
            </a:r>
          </a:p>
          <a:p>
            <a:pPr>
              <a:buNone/>
            </a:pPr>
            <a:r>
              <a:rPr lang="cs-CZ" b="1" dirty="0" smtClean="0"/>
              <a:t>     </a:t>
            </a:r>
            <a:r>
              <a:rPr lang="cs-CZ" b="1" u="sng" dirty="0" smtClean="0"/>
              <a:t>kořen</a:t>
            </a:r>
            <a:r>
              <a:rPr lang="cs-CZ" b="1" dirty="0" smtClean="0"/>
              <a:t> = </a:t>
            </a:r>
            <a:r>
              <a:rPr lang="cs-CZ" b="1" i="1" dirty="0" smtClean="0"/>
              <a:t>dále </a:t>
            </a:r>
            <a:r>
              <a:rPr lang="cs-CZ" b="1" i="1" dirty="0" err="1" smtClean="0"/>
              <a:t>nečlenitelná</a:t>
            </a:r>
            <a:r>
              <a:rPr lang="cs-CZ" b="1" i="1" dirty="0" smtClean="0"/>
              <a:t> část slova</a:t>
            </a:r>
            <a:r>
              <a:rPr lang="cs-CZ" b="1" dirty="0" smtClean="0">
                <a:solidFill>
                  <a:srgbClr val="C00000"/>
                </a:solidFill>
              </a:rPr>
              <a:t>               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slovotvorný prostředek</a:t>
            </a:r>
          </a:p>
          <a:p>
            <a:pPr>
              <a:buNone/>
            </a:pPr>
            <a:r>
              <a:rPr lang="cs-CZ" b="1" dirty="0" smtClean="0"/>
              <a:t>(předpona, přípona, koncovka)</a:t>
            </a:r>
          </a:p>
          <a:p>
            <a:pPr>
              <a:buNone/>
            </a:pPr>
            <a:r>
              <a:rPr lang="cs-CZ" b="1" dirty="0" smtClean="0"/>
              <a:t>-----------------------------------</a:t>
            </a:r>
          </a:p>
          <a:p>
            <a:pPr>
              <a:buNone/>
            </a:pPr>
            <a:r>
              <a:rPr lang="cs-CZ" sz="3600" b="1" u="sng" dirty="0" smtClean="0">
                <a:solidFill>
                  <a:srgbClr val="C00000"/>
                </a:solidFill>
              </a:rPr>
              <a:t>r y b á r n</a:t>
            </a:r>
            <a:r>
              <a:rPr lang="cs-CZ" sz="3600" b="1" dirty="0" smtClean="0">
                <a:solidFill>
                  <a:srgbClr val="C00000"/>
                </a:solidFill>
              </a:rPr>
              <a:t>  -  a</a:t>
            </a:r>
          </a:p>
          <a:p>
            <a:pPr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600" b="1" u="sng" dirty="0" smtClean="0">
                <a:solidFill>
                  <a:srgbClr val="C00000"/>
                </a:solidFill>
              </a:rPr>
              <a:t>r y b</a:t>
            </a:r>
            <a:r>
              <a:rPr lang="cs-CZ" sz="3600" b="1" dirty="0" smtClean="0">
                <a:solidFill>
                  <a:srgbClr val="C00000"/>
                </a:solidFill>
              </a:rPr>
              <a:t>  - á r n  -  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Příklad rozboru slova:</a:t>
            </a:r>
            <a:endParaRPr lang="cs-CZ" b="1" u="sng" dirty="0"/>
          </a:p>
        </p:txBody>
      </p:sp>
      <p:pic>
        <p:nvPicPr>
          <p:cNvPr id="7" name="Zástupný symbol pro obsah 6" descr="img05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03704" y="1600200"/>
            <a:ext cx="7136591" cy="4525963"/>
          </a:xfrm>
          <a:solidFill>
            <a:srgbClr val="C00000"/>
          </a:solidFill>
          <a:ln w="3810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i="1" u="sng" dirty="0" smtClean="0"/>
              <a:t>Základové slovo</a:t>
            </a:r>
            <a:r>
              <a:rPr lang="cs-CZ" sz="4000" b="1" i="1" dirty="0" smtClean="0"/>
              <a:t> </a:t>
            </a:r>
            <a:r>
              <a:rPr lang="cs-CZ" sz="3600" b="1" dirty="0" smtClean="0"/>
              <a:t>=</a:t>
            </a:r>
            <a:endParaRPr lang="cs-CZ" sz="36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b="1" i="1" dirty="0" smtClean="0"/>
              <a:t>slovo, od kterého je jiné slovo odvozené</a:t>
            </a:r>
            <a:endParaRPr lang="cs-CZ" sz="4000" b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4000" b="1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t r n i t ý = </a:t>
            </a:r>
            <a:r>
              <a:rPr lang="cs-CZ" sz="4000" b="1" i="1" u="sng" dirty="0" smtClean="0">
                <a:solidFill>
                  <a:srgbClr val="C00000"/>
                </a:solidFill>
              </a:rPr>
              <a:t>t r n í 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z a h r a d a = </a:t>
            </a:r>
            <a:r>
              <a:rPr lang="cs-CZ" sz="4000" b="1" i="1" u="sng" dirty="0" smtClean="0">
                <a:solidFill>
                  <a:srgbClr val="C00000"/>
                </a:solidFill>
              </a:rPr>
              <a:t>z a h r a d i t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s l u n í č k o = </a:t>
            </a:r>
            <a:r>
              <a:rPr lang="cs-CZ" sz="4000" b="1" i="1" u="sng" dirty="0" smtClean="0">
                <a:solidFill>
                  <a:srgbClr val="C00000"/>
                </a:solidFill>
              </a:rPr>
              <a:t>s l u n c e</a:t>
            </a:r>
            <a:endParaRPr lang="cs-CZ" sz="4000" b="1" i="1" u="sng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u="sng" dirty="0" smtClean="0"/>
              <a:t>Odvozování příponami</a:t>
            </a:r>
            <a:r>
              <a:rPr lang="cs-CZ" b="1" dirty="0" smtClean="0"/>
              <a:t> (vybrané příklady):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sloves </a:t>
            </a:r>
            <a:r>
              <a:rPr lang="cs-CZ" sz="3600" b="1" dirty="0" smtClean="0"/>
              <a:t>– </a:t>
            </a:r>
            <a:r>
              <a:rPr lang="cs-CZ" sz="3600" b="1" i="1" dirty="0" err="1" smtClean="0"/>
              <a:t>podnika</a:t>
            </a:r>
            <a:r>
              <a:rPr lang="cs-CZ" sz="3600" b="1" i="1" dirty="0" smtClean="0"/>
              <a:t> </a:t>
            </a:r>
            <a:r>
              <a:rPr lang="cs-CZ" sz="3600" b="1" i="1" dirty="0" smtClean="0">
                <a:solidFill>
                  <a:srgbClr val="C00000"/>
                </a:solidFill>
              </a:rPr>
              <a:t>- t e l</a:t>
            </a:r>
            <a:r>
              <a:rPr lang="cs-CZ" sz="3600" b="1" i="1" dirty="0" smtClean="0"/>
              <a:t>, služeb </a:t>
            </a:r>
            <a:r>
              <a:rPr lang="cs-CZ" sz="3600" b="1" i="1" dirty="0" smtClean="0">
                <a:solidFill>
                  <a:srgbClr val="C00000"/>
                </a:solidFill>
              </a:rPr>
              <a:t>- n í k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jmen </a:t>
            </a:r>
            <a:r>
              <a:rPr lang="cs-CZ" sz="3600" b="1" dirty="0" smtClean="0"/>
              <a:t>– </a:t>
            </a:r>
            <a:r>
              <a:rPr lang="cs-CZ" sz="3600" b="1" i="1" dirty="0" err="1" smtClean="0"/>
              <a:t>houb</a:t>
            </a:r>
            <a:r>
              <a:rPr lang="cs-CZ" sz="3600" b="1" i="1" dirty="0" smtClean="0"/>
              <a:t> </a:t>
            </a:r>
            <a:r>
              <a:rPr lang="cs-CZ" sz="3600" b="1" i="1" dirty="0" smtClean="0">
                <a:solidFill>
                  <a:srgbClr val="C00000"/>
                </a:solidFill>
              </a:rPr>
              <a:t>- a ř</a:t>
            </a:r>
            <a:r>
              <a:rPr lang="cs-CZ" sz="3600" b="1" i="1" dirty="0" smtClean="0"/>
              <a:t>, hokej </a:t>
            </a:r>
            <a:r>
              <a:rPr lang="cs-CZ" sz="3600" b="1" i="1" dirty="0" smtClean="0">
                <a:solidFill>
                  <a:srgbClr val="C00000"/>
                </a:solidFill>
              </a:rPr>
              <a:t>- i s t a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nástroje</a:t>
            </a:r>
            <a:r>
              <a:rPr lang="cs-CZ" sz="3600" b="1" dirty="0" smtClean="0"/>
              <a:t> – </a:t>
            </a:r>
            <a:r>
              <a:rPr lang="cs-CZ" sz="3600" b="1" i="1" dirty="0" smtClean="0"/>
              <a:t>šleha </a:t>
            </a:r>
            <a:r>
              <a:rPr lang="cs-CZ" sz="3600" b="1" i="1" dirty="0" smtClean="0">
                <a:solidFill>
                  <a:srgbClr val="C00000"/>
                </a:solidFill>
              </a:rPr>
              <a:t>- č</a:t>
            </a:r>
            <a:r>
              <a:rPr lang="cs-CZ" sz="3600" b="1" i="1" dirty="0" smtClean="0"/>
              <a:t>, </a:t>
            </a:r>
            <a:r>
              <a:rPr lang="cs-CZ" sz="3600" b="1" i="1" dirty="0" err="1" smtClean="0"/>
              <a:t>plati</a:t>
            </a:r>
            <a:r>
              <a:rPr lang="cs-CZ" sz="3600" b="1" i="1" dirty="0" smtClean="0"/>
              <a:t> </a:t>
            </a:r>
            <a:r>
              <a:rPr lang="cs-CZ" sz="3600" b="1" i="1" dirty="0" smtClean="0">
                <a:solidFill>
                  <a:srgbClr val="C00000"/>
                </a:solidFill>
              </a:rPr>
              <a:t>- d l o</a:t>
            </a:r>
            <a:endParaRPr lang="cs-CZ" sz="3600" b="1" i="1" dirty="0">
              <a:solidFill>
                <a:srgbClr val="C00000"/>
              </a:solidFill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místa</a:t>
            </a:r>
            <a:r>
              <a:rPr lang="cs-CZ" sz="3600" b="1" dirty="0" smtClean="0"/>
              <a:t> – </a:t>
            </a:r>
            <a:r>
              <a:rPr lang="cs-CZ" sz="3600" b="1" i="1" dirty="0" smtClean="0"/>
              <a:t>smet </a:t>
            </a:r>
            <a:r>
              <a:rPr lang="cs-CZ" sz="3600" b="1" i="1" dirty="0" smtClean="0">
                <a:solidFill>
                  <a:srgbClr val="C00000"/>
                </a:solidFill>
              </a:rPr>
              <a:t>- i š t ě</a:t>
            </a:r>
            <a:r>
              <a:rPr lang="cs-CZ" sz="3600" b="1" i="1" dirty="0" smtClean="0"/>
              <a:t>, střed </a:t>
            </a:r>
            <a:r>
              <a:rPr lang="cs-CZ" sz="3600" b="1" i="1" dirty="0" smtClean="0">
                <a:solidFill>
                  <a:srgbClr val="C00000"/>
                </a:solidFill>
              </a:rPr>
              <a:t>- i s k o</a:t>
            </a:r>
          </a:p>
          <a:p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ř e ch y l o v á n í </a:t>
            </a:r>
            <a:r>
              <a:rPr lang="cs-CZ" sz="3600" b="1" dirty="0" smtClean="0"/>
              <a:t>– </a:t>
            </a:r>
            <a:r>
              <a:rPr lang="cs-CZ" sz="3600" b="1" i="1" dirty="0" smtClean="0"/>
              <a:t>Novák </a:t>
            </a:r>
            <a:r>
              <a:rPr lang="cs-CZ" sz="3600" b="1" i="1" dirty="0" smtClean="0">
                <a:solidFill>
                  <a:srgbClr val="C00000"/>
                </a:solidFill>
              </a:rPr>
              <a:t>- o v á</a:t>
            </a:r>
            <a:r>
              <a:rPr lang="cs-CZ" sz="3600" b="1" i="1" dirty="0" smtClean="0"/>
              <a:t>, učitel </a:t>
            </a:r>
            <a:r>
              <a:rPr lang="cs-CZ" sz="3600" b="1" i="1" dirty="0" smtClean="0">
                <a:solidFill>
                  <a:srgbClr val="C00000"/>
                </a:solidFill>
              </a:rPr>
              <a:t>- k a</a:t>
            </a:r>
            <a:r>
              <a:rPr lang="cs-CZ" sz="3600" b="1" i="1" dirty="0" smtClean="0"/>
              <a:t>, žák</a:t>
            </a:r>
            <a:r>
              <a:rPr lang="cs-CZ" sz="3600" b="1" i="1" dirty="0" smtClean="0">
                <a:solidFill>
                  <a:srgbClr val="C00000"/>
                </a:solidFill>
              </a:rPr>
              <a:t> – y n ě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u="sng" dirty="0" smtClean="0"/>
              <a:t>Odvozování předponami</a:t>
            </a:r>
            <a:r>
              <a:rPr lang="cs-CZ" b="1" dirty="0" smtClean="0"/>
              <a:t> (vybrané příklady)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cs-CZ" sz="3500" b="1" dirty="0" smtClean="0"/>
          </a:p>
          <a:p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zesilující</a:t>
            </a:r>
            <a:r>
              <a:rPr lang="cs-CZ" sz="3500" b="1" dirty="0" smtClean="0"/>
              <a:t> - </a:t>
            </a:r>
            <a:r>
              <a:rPr lang="cs-CZ" sz="3500" b="1" i="1" dirty="0" smtClean="0">
                <a:solidFill>
                  <a:srgbClr val="C00000"/>
                </a:solidFill>
              </a:rPr>
              <a:t>v e l </a:t>
            </a:r>
            <a:r>
              <a:rPr lang="cs-CZ" sz="3500" b="1" i="1" dirty="0" smtClean="0"/>
              <a:t>- mistr, </a:t>
            </a:r>
            <a:r>
              <a:rPr lang="cs-CZ" sz="3500" b="1" i="1" dirty="0" smtClean="0">
                <a:solidFill>
                  <a:srgbClr val="C00000"/>
                </a:solidFill>
              </a:rPr>
              <a:t>p r a </a:t>
            </a:r>
            <a:r>
              <a:rPr lang="cs-CZ" sz="3500" b="1" i="1" dirty="0" smtClean="0"/>
              <a:t>- vnuk, </a:t>
            </a:r>
            <a:r>
              <a:rPr lang="cs-CZ" sz="3500" b="1" i="1" dirty="0" smtClean="0">
                <a:solidFill>
                  <a:srgbClr val="C00000"/>
                </a:solidFill>
              </a:rPr>
              <a:t>p ř e </a:t>
            </a:r>
            <a:r>
              <a:rPr lang="cs-CZ" sz="3500" b="1" i="1" dirty="0" smtClean="0"/>
              <a:t>- sila</a:t>
            </a:r>
          </a:p>
          <a:p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zeslabující</a:t>
            </a:r>
            <a:r>
              <a:rPr lang="cs-CZ" sz="3500" b="1" dirty="0" smtClean="0"/>
              <a:t> - </a:t>
            </a:r>
            <a:r>
              <a:rPr lang="cs-CZ" sz="3500" b="1" i="1" dirty="0" smtClean="0">
                <a:solidFill>
                  <a:srgbClr val="C00000"/>
                </a:solidFill>
              </a:rPr>
              <a:t>p a </a:t>
            </a:r>
            <a:r>
              <a:rPr lang="cs-CZ" sz="3500" b="1" i="1" dirty="0" smtClean="0"/>
              <a:t>- klíč, </a:t>
            </a:r>
            <a:r>
              <a:rPr lang="cs-CZ" sz="3500" b="1" i="1" dirty="0" smtClean="0">
                <a:solidFill>
                  <a:srgbClr val="C00000"/>
                </a:solidFill>
              </a:rPr>
              <a:t>n e </a:t>
            </a:r>
            <a:r>
              <a:rPr lang="cs-CZ" sz="3500" b="1" i="1" dirty="0" smtClean="0"/>
              <a:t>- hezký, </a:t>
            </a:r>
            <a:r>
              <a:rPr lang="cs-CZ" sz="3500" b="1" i="1" dirty="0" smtClean="0">
                <a:solidFill>
                  <a:srgbClr val="C00000"/>
                </a:solidFill>
              </a:rPr>
              <a:t>p ř í </a:t>
            </a:r>
            <a:r>
              <a:rPr lang="cs-CZ" sz="3500" b="1" i="1" dirty="0" smtClean="0"/>
              <a:t>- chuť</a:t>
            </a:r>
          </a:p>
          <a:p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rušící</a:t>
            </a:r>
            <a:r>
              <a:rPr lang="cs-CZ" sz="3500" b="1" dirty="0" smtClean="0"/>
              <a:t> - </a:t>
            </a:r>
            <a:r>
              <a:rPr lang="cs-CZ" sz="3500" b="1" i="1" dirty="0" smtClean="0">
                <a:solidFill>
                  <a:srgbClr val="C00000"/>
                </a:solidFill>
              </a:rPr>
              <a:t>n e </a:t>
            </a:r>
            <a:r>
              <a:rPr lang="cs-CZ" sz="3500" b="1" i="1" dirty="0" smtClean="0"/>
              <a:t>- přítel, </a:t>
            </a:r>
            <a:r>
              <a:rPr lang="cs-CZ" sz="3500" b="1" i="1" dirty="0" smtClean="0">
                <a:solidFill>
                  <a:srgbClr val="C00000"/>
                </a:solidFill>
              </a:rPr>
              <a:t>n i </a:t>
            </a:r>
            <a:r>
              <a:rPr lang="cs-CZ" sz="3500" b="1" i="1" dirty="0" smtClean="0"/>
              <a:t>- kdo, </a:t>
            </a:r>
            <a:r>
              <a:rPr lang="cs-CZ" sz="3500" b="1" i="1" dirty="0" smtClean="0">
                <a:solidFill>
                  <a:srgbClr val="C00000"/>
                </a:solidFill>
              </a:rPr>
              <a:t>i</a:t>
            </a:r>
            <a:r>
              <a:rPr lang="cs-CZ" sz="3500" b="1" i="1" dirty="0" smtClean="0"/>
              <a:t> - racionalita    </a:t>
            </a:r>
          </a:p>
          <a:p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společenství</a:t>
            </a:r>
            <a:r>
              <a:rPr lang="cs-CZ" sz="3500" b="1" dirty="0" smtClean="0"/>
              <a:t> - </a:t>
            </a:r>
            <a:r>
              <a:rPr lang="cs-CZ" sz="3500" b="1" i="1" dirty="0" smtClean="0">
                <a:solidFill>
                  <a:srgbClr val="C00000"/>
                </a:solidFill>
              </a:rPr>
              <a:t>s o u </a:t>
            </a:r>
            <a:r>
              <a:rPr lang="cs-CZ" sz="3500" b="1" i="1" dirty="0" smtClean="0"/>
              <a:t>- </a:t>
            </a:r>
            <a:r>
              <a:rPr lang="cs-CZ" sz="3500" b="1" i="1" dirty="0" err="1" smtClean="0"/>
              <a:t>rozenec</a:t>
            </a:r>
            <a:r>
              <a:rPr lang="cs-CZ" sz="3500" b="1" i="1" dirty="0" smtClean="0"/>
              <a:t>, </a:t>
            </a:r>
            <a:r>
              <a:rPr lang="cs-CZ" sz="3500" b="1" i="1" dirty="0" smtClean="0">
                <a:solidFill>
                  <a:srgbClr val="C00000"/>
                </a:solidFill>
              </a:rPr>
              <a:t>s p o l u </a:t>
            </a:r>
            <a:r>
              <a:rPr lang="cs-CZ" sz="3500" b="1" i="1" dirty="0" smtClean="0"/>
              <a:t>- vina</a:t>
            </a:r>
          </a:p>
          <a:p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předložkových pádů </a:t>
            </a:r>
            <a:r>
              <a:rPr lang="cs-CZ" sz="3500" b="1" dirty="0" smtClean="0"/>
              <a:t>- </a:t>
            </a:r>
            <a:r>
              <a:rPr lang="cs-CZ" sz="3500" b="1" i="1" dirty="0" smtClean="0">
                <a:solidFill>
                  <a:srgbClr val="C00000"/>
                </a:solidFill>
              </a:rPr>
              <a:t>p r o t i </a:t>
            </a:r>
            <a:r>
              <a:rPr lang="cs-CZ" sz="3500" b="1" i="1" dirty="0" smtClean="0"/>
              <a:t>- jed</a:t>
            </a:r>
          </a:p>
          <a:p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jiné</a:t>
            </a:r>
            <a:r>
              <a:rPr lang="cs-CZ" sz="3500" b="1" dirty="0" smtClean="0"/>
              <a:t> - </a:t>
            </a:r>
            <a:r>
              <a:rPr lang="cs-CZ" sz="3500" b="1" i="1" dirty="0" smtClean="0">
                <a:solidFill>
                  <a:srgbClr val="C00000"/>
                </a:solidFill>
              </a:rPr>
              <a:t>n a d </a:t>
            </a:r>
            <a:r>
              <a:rPr lang="cs-CZ" sz="3500" b="1" i="1" dirty="0" smtClean="0"/>
              <a:t>- výroba, </a:t>
            </a:r>
            <a:r>
              <a:rPr lang="cs-CZ" sz="3500" b="1" i="1" dirty="0" smtClean="0">
                <a:solidFill>
                  <a:srgbClr val="C00000"/>
                </a:solidFill>
              </a:rPr>
              <a:t>p ř e d </a:t>
            </a:r>
            <a:r>
              <a:rPr lang="cs-CZ" sz="3500" b="1" i="1" dirty="0" smtClean="0"/>
              <a:t>- prodej</a:t>
            </a:r>
            <a:endParaRPr lang="cs-CZ" sz="3500" b="1" dirty="0" smtClean="0"/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b="1" u="sng" dirty="0" smtClean="0"/>
              <a:t>Vysvětlete následující pojmy</a:t>
            </a:r>
            <a:r>
              <a:rPr lang="cs-CZ" b="1" dirty="0" smtClean="0"/>
              <a:t>: </a:t>
            </a:r>
            <a:r>
              <a:rPr lang="cs-CZ" b="1" i="1" dirty="0" smtClean="0"/>
              <a:t>kořen, kmen, příbuzná slova, základové slovo, předpona, přípona, koncovka</a:t>
            </a:r>
          </a:p>
          <a:p>
            <a:pPr marL="514350" indent="-514350">
              <a:buAutoNum type="arabicPeriod"/>
            </a:pPr>
            <a:r>
              <a:rPr lang="cs-CZ" b="1" u="sng" dirty="0" smtClean="0"/>
              <a:t>Proveďte rozbor stavby následujících slov</a:t>
            </a:r>
            <a:r>
              <a:rPr lang="cs-CZ" b="1" dirty="0" smtClean="0"/>
              <a:t>: </a:t>
            </a:r>
            <a:r>
              <a:rPr lang="cs-CZ" b="1" i="1" dirty="0" smtClean="0"/>
              <a:t>nástrojář, bezmocný, sestřička, ohrádka</a:t>
            </a:r>
          </a:p>
          <a:p>
            <a:pPr marL="514350" indent="-514350">
              <a:buAutoNum type="arabicPeriod"/>
            </a:pPr>
            <a:r>
              <a:rPr lang="cs-CZ" b="1" u="sng" dirty="0" smtClean="0"/>
              <a:t>Přiřaďte základová slova</a:t>
            </a:r>
            <a:r>
              <a:rPr lang="cs-CZ" b="1" dirty="0" smtClean="0"/>
              <a:t>:</a:t>
            </a:r>
          </a:p>
          <a:p>
            <a:pPr marL="514350" indent="-514350">
              <a:buNone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r>
              <a:rPr lang="cs-CZ" b="1" i="1" dirty="0" smtClean="0"/>
              <a:t>ledovec, činidlo, ohryzek, panelák, atletka, zákeřný, podplukovník, gympl, plíšek</a:t>
            </a:r>
            <a:endParaRPr lang="cs-CZ" b="1" dirty="0" smtClean="0"/>
          </a:p>
          <a:p>
            <a:pPr marL="514350" indent="-514350">
              <a:buNone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rgbClr val="92D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Použitá literatura: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SOCHROVÁ, M. </a:t>
            </a:r>
            <a:r>
              <a:rPr lang="cs-CZ" b="1" i="1" dirty="0" smtClean="0"/>
              <a:t>Český jazyk v kostce. </a:t>
            </a:r>
            <a:r>
              <a:rPr lang="cs-CZ" b="1" dirty="0" smtClean="0"/>
              <a:t>Havlíčkův Brod: FRAGMENT, 1996.</a:t>
            </a:r>
          </a:p>
          <a:p>
            <a:pPr>
              <a:buNone/>
            </a:pPr>
            <a:r>
              <a:rPr lang="cs-CZ" smtClean="0"/>
              <a:t>Kresba: vlastní tvorba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412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ODVOZOVÁNÍ</vt:lpstr>
      <vt:lpstr>Odvozování</vt:lpstr>
      <vt:lpstr>Stavba slova:</vt:lpstr>
      <vt:lpstr>Příklad rozboru slova:</vt:lpstr>
      <vt:lpstr>Základové slovo =</vt:lpstr>
      <vt:lpstr>Odvozování příponami (vybrané příklady):</vt:lpstr>
      <vt:lpstr>Odvozování předponami (vybrané příklady)</vt:lpstr>
      <vt:lpstr>Otázky a úkoly: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ODVOZOVÁNÍ</dc:title>
  <dc:creator>user</dc:creator>
  <cp:lastModifiedBy>spravce2</cp:lastModifiedBy>
  <cp:revision>15</cp:revision>
  <dcterms:created xsi:type="dcterms:W3CDTF">2012-12-28T19:18:44Z</dcterms:created>
  <dcterms:modified xsi:type="dcterms:W3CDTF">2014-05-30T22:03:26Z</dcterms:modified>
</cp:coreProperties>
</file>