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69ED45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>
        <p:scale>
          <a:sx n="76" d="100"/>
          <a:sy n="76" d="100"/>
        </p:scale>
        <p:origin x="-1206" y="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D461C9-058B-4027-9DD4-817E8D0695E5}" type="datetimeFigureOut">
              <a:rPr lang="cs-CZ" smtClean="0"/>
              <a:pPr/>
              <a:t>31.5.2014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08BB91-C351-4B6F-AE19-7913D4100FF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D461C9-058B-4027-9DD4-817E8D0695E5}" type="datetimeFigureOut">
              <a:rPr lang="cs-CZ" smtClean="0"/>
              <a:pPr/>
              <a:t>31.5.2014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08BB91-C351-4B6F-AE19-7913D4100FF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D461C9-058B-4027-9DD4-817E8D0695E5}" type="datetimeFigureOut">
              <a:rPr lang="cs-CZ" smtClean="0"/>
              <a:pPr/>
              <a:t>31.5.2014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08BB91-C351-4B6F-AE19-7913D4100FF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D461C9-058B-4027-9DD4-817E8D0695E5}" type="datetimeFigureOut">
              <a:rPr lang="cs-CZ" smtClean="0"/>
              <a:pPr/>
              <a:t>31.5.2014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08BB91-C351-4B6F-AE19-7913D4100FF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D461C9-058B-4027-9DD4-817E8D0695E5}" type="datetimeFigureOut">
              <a:rPr lang="cs-CZ" smtClean="0"/>
              <a:pPr/>
              <a:t>31.5.2014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08BB91-C351-4B6F-AE19-7913D4100FF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D461C9-058B-4027-9DD4-817E8D0695E5}" type="datetimeFigureOut">
              <a:rPr lang="cs-CZ" smtClean="0"/>
              <a:pPr/>
              <a:t>31.5.2014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08BB91-C351-4B6F-AE19-7913D4100FF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D461C9-058B-4027-9DD4-817E8D0695E5}" type="datetimeFigureOut">
              <a:rPr lang="cs-CZ" smtClean="0"/>
              <a:pPr/>
              <a:t>31.5.2014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08BB91-C351-4B6F-AE19-7913D4100FF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D461C9-058B-4027-9DD4-817E8D0695E5}" type="datetimeFigureOut">
              <a:rPr lang="cs-CZ" smtClean="0"/>
              <a:pPr/>
              <a:t>31.5.2014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08BB91-C351-4B6F-AE19-7913D4100FF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D461C9-058B-4027-9DD4-817E8D0695E5}" type="datetimeFigureOut">
              <a:rPr lang="cs-CZ" smtClean="0"/>
              <a:pPr/>
              <a:t>31.5.2014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08BB91-C351-4B6F-AE19-7913D4100FF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D461C9-058B-4027-9DD4-817E8D0695E5}" type="datetimeFigureOut">
              <a:rPr lang="cs-CZ" smtClean="0"/>
              <a:pPr/>
              <a:t>31.5.2014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08BB91-C351-4B6F-AE19-7913D4100FF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D461C9-058B-4027-9DD4-817E8D0695E5}" type="datetimeFigureOut">
              <a:rPr lang="cs-CZ" smtClean="0"/>
              <a:pPr/>
              <a:t>31.5.2014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08BB91-C351-4B6F-AE19-7913D4100FF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9ED4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5D461C9-058B-4027-9DD4-817E8D0695E5}" type="datetimeFigureOut">
              <a:rPr lang="cs-CZ" smtClean="0"/>
              <a:pPr/>
              <a:t>31.5.2014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108BB91-C351-4B6F-AE19-7913D4100FFD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571472" y="3071810"/>
            <a:ext cx="7772400" cy="1470025"/>
          </a:xfrm>
        </p:spPr>
        <p:txBody>
          <a:bodyPr>
            <a:noAutofit/>
          </a:bodyPr>
          <a:lstStyle/>
          <a:p>
            <a:pPr algn="l"/>
            <a:r>
              <a:rPr lang="cs-CZ" sz="6600" b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ROZVRSTVENÍ SLOVNÍ ZÁSOBY</a:t>
            </a:r>
            <a:endParaRPr lang="cs-CZ" sz="6600" b="1" u="sng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algn="r"/>
            <a:endParaRPr lang="cs-CZ" sz="1000" dirty="0" smtClean="0"/>
          </a:p>
          <a:p>
            <a:pPr algn="r"/>
            <a:endParaRPr lang="cs-CZ" sz="1000" dirty="0"/>
          </a:p>
          <a:p>
            <a:pPr algn="r"/>
            <a:endParaRPr lang="cs-CZ" sz="1000" dirty="0" smtClean="0"/>
          </a:p>
          <a:p>
            <a:pPr algn="r"/>
            <a:endParaRPr lang="cs-CZ" sz="1000" dirty="0"/>
          </a:p>
          <a:p>
            <a:pPr algn="r"/>
            <a:endParaRPr lang="cs-CZ" sz="1000" dirty="0" smtClean="0"/>
          </a:p>
          <a:p>
            <a:pPr algn="r"/>
            <a:endParaRPr lang="cs-CZ" sz="1000" dirty="0"/>
          </a:p>
          <a:p>
            <a:pPr algn="r"/>
            <a:endParaRPr lang="cs-CZ" sz="1000" dirty="0" smtClean="0"/>
          </a:p>
          <a:p>
            <a:pPr algn="r"/>
            <a:endParaRPr lang="cs-CZ" sz="1000"/>
          </a:p>
          <a:p>
            <a:pPr algn="r"/>
            <a:r>
              <a:rPr lang="cs-CZ" sz="1000" smtClean="0"/>
              <a:t>ČÍSLO </a:t>
            </a:r>
            <a:r>
              <a:rPr lang="cs-CZ" sz="1000" dirty="0"/>
              <a:t>DUM: VY_32_INOVACE_CJL_2,4_46</a:t>
            </a:r>
          </a:p>
          <a:p>
            <a:endParaRPr lang="cs-CZ" dirty="0"/>
          </a:p>
        </p:txBody>
      </p:sp>
      <p:sp>
        <p:nvSpPr>
          <p:cNvPr id="4" name="Rectangle 1"/>
          <p:cNvSpPr>
            <a:spLocks noChangeArrowheads="1"/>
          </p:cNvSpPr>
          <p:nvPr/>
        </p:nvSpPr>
        <p:spPr bwMode="auto">
          <a:xfrm>
            <a:off x="928662" y="0"/>
            <a:ext cx="7057445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r>
              <a:rPr lang="cs-CZ" sz="1200" dirty="0" smtClean="0"/>
              <a:t> </a:t>
            </a:r>
          </a:p>
          <a:p>
            <a:pPr algn="ctr"/>
            <a:r>
              <a:rPr lang="cs-CZ" sz="1200" b="1" dirty="0" smtClean="0"/>
              <a:t>Číslo projektu: CZ.1.07./1.5.00/34.0938  Název projektu: Zlepšení podmínek pro vzdělávání na SUŠ, Ostrava</a:t>
            </a:r>
            <a:r>
              <a:rPr lang="cs-CZ" sz="1200" dirty="0" smtClean="0"/>
              <a:t> </a:t>
            </a:r>
          </a:p>
          <a:p>
            <a:r>
              <a:rPr lang="cs-CZ" sz="1200" dirty="0" smtClean="0"/>
              <a:t> </a:t>
            </a:r>
            <a:endParaRPr lang="cs-CZ" sz="1200" dirty="0"/>
          </a:p>
        </p:txBody>
      </p:sp>
      <p:pic>
        <p:nvPicPr>
          <p:cNvPr id="5" name="Obrázek 4" descr="OPVK_hor_zakladni_logolink_RGB_cz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14480" y="714356"/>
            <a:ext cx="5760720" cy="1255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9ED45">
            <a:alpha val="89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b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Rozdělení slovní zásoby:</a:t>
            </a:r>
            <a:endParaRPr lang="cs-CZ" b="1" u="sng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b="1" dirty="0" smtClean="0"/>
              <a:t>1. </a:t>
            </a:r>
            <a:r>
              <a:rPr lang="cs-CZ" sz="4000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Neutrální spisovná vrstva </a:t>
            </a:r>
            <a:r>
              <a:rPr lang="cs-CZ" sz="4000" b="1" dirty="0" smtClean="0"/>
              <a:t>(bezpříznaková)</a:t>
            </a:r>
          </a:p>
          <a:p>
            <a:pPr>
              <a:buNone/>
            </a:pPr>
            <a:r>
              <a:rPr lang="cs-CZ" sz="4000" b="1" dirty="0" smtClean="0"/>
              <a:t>2. </a:t>
            </a:r>
            <a:r>
              <a:rPr lang="cs-CZ" sz="4000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Slova zabarvená </a:t>
            </a:r>
            <a:r>
              <a:rPr lang="cs-CZ" sz="4000" b="1" dirty="0" smtClean="0"/>
              <a:t>(příznaková)</a:t>
            </a:r>
          </a:p>
          <a:p>
            <a:pPr marL="514350" indent="-514350">
              <a:buAutoNum type="alphaLcParenR"/>
            </a:pPr>
            <a:r>
              <a:rPr lang="cs-CZ" sz="4000" b="1" dirty="0" smtClean="0"/>
              <a:t>podle spisovnosti</a:t>
            </a:r>
          </a:p>
          <a:p>
            <a:pPr marL="514350" indent="-514350">
              <a:buAutoNum type="alphaLcParenR"/>
            </a:pPr>
            <a:r>
              <a:rPr lang="cs-CZ" sz="4000" b="1" dirty="0" smtClean="0"/>
              <a:t>podle dobového zabarvení</a:t>
            </a:r>
          </a:p>
          <a:p>
            <a:pPr marL="514350" indent="-514350">
              <a:buAutoNum type="alphaLcParenR"/>
            </a:pPr>
            <a:r>
              <a:rPr lang="cs-CZ" sz="4000" b="1" dirty="0" smtClean="0"/>
              <a:t>podle citového zabarvení</a:t>
            </a:r>
            <a:endParaRPr lang="cs-CZ" sz="4000" b="1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cs-CZ" sz="5400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1. Slova bezpříznaková</a:t>
            </a:r>
            <a:endParaRPr lang="cs-CZ" sz="5400" b="1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cs-CZ" sz="5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většina</a:t>
            </a:r>
          </a:p>
          <a:p>
            <a:r>
              <a:rPr lang="cs-CZ" sz="5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použitelná v jakékoliv situaci</a:t>
            </a:r>
          </a:p>
          <a:p>
            <a:r>
              <a:rPr lang="cs-CZ" sz="54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já, stůl, dva, pod, ruka, slunce, mýt</a:t>
            </a:r>
            <a:endParaRPr lang="cs-CZ" sz="5400" b="1" i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cs-CZ" sz="5400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2. Slova příznaková</a:t>
            </a:r>
            <a:endParaRPr lang="cs-CZ" sz="5400" b="1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6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použitelná jen v některém nebo některých funkčních stylech jazyka</a:t>
            </a:r>
            <a:endParaRPr lang="cs-CZ" sz="66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cs-CZ" sz="5400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a) podle spisovnosti</a:t>
            </a:r>
            <a:endParaRPr lang="cs-CZ" sz="5400" b="1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>
              <a:buNone/>
            </a:pPr>
            <a:r>
              <a:rPr lang="cs-CZ" sz="4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 </a:t>
            </a:r>
            <a:r>
              <a:rPr lang="cs-CZ" sz="4400" b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nespisovná</a:t>
            </a:r>
          </a:p>
          <a:p>
            <a:pPr>
              <a:buFontTx/>
              <a:buChar char="-"/>
            </a:pPr>
            <a:r>
              <a:rPr lang="cs-CZ" sz="44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obecná čeština</a:t>
            </a:r>
          </a:p>
          <a:p>
            <a:pPr>
              <a:buFontTx/>
              <a:buChar char="-"/>
            </a:pPr>
            <a:r>
              <a:rPr lang="cs-CZ" sz="44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nářečí</a:t>
            </a:r>
            <a:r>
              <a:rPr lang="cs-CZ" sz="4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(dialekt)</a:t>
            </a:r>
          </a:p>
          <a:p>
            <a:pPr>
              <a:buFontTx/>
              <a:buChar char="-"/>
            </a:pPr>
            <a:r>
              <a:rPr lang="cs-CZ" sz="44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slang </a:t>
            </a:r>
            <a:r>
              <a:rPr lang="cs-CZ" sz="4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(mluva určité zájmové skupiny)</a:t>
            </a:r>
          </a:p>
          <a:p>
            <a:pPr>
              <a:buFontTx/>
              <a:buChar char="-"/>
            </a:pPr>
            <a:r>
              <a:rPr lang="cs-CZ" sz="44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profesní mluva</a:t>
            </a:r>
          </a:p>
          <a:p>
            <a:pPr>
              <a:buFontTx/>
              <a:buChar char="-"/>
            </a:pPr>
            <a:r>
              <a:rPr lang="cs-CZ" sz="44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argot</a:t>
            </a:r>
            <a:r>
              <a:rPr lang="cs-CZ" sz="4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(mluva lidí z okraje </a:t>
            </a:r>
            <a:r>
              <a:rPr lang="cs-CZ" sz="44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společ</a:t>
            </a:r>
            <a:r>
              <a:rPr lang="cs-CZ" sz="4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.)</a:t>
            </a:r>
            <a:endParaRPr lang="cs-CZ" sz="44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cs-CZ" sz="4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 </a:t>
            </a:r>
            <a:r>
              <a:rPr lang="cs-CZ" sz="4000" b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spisovná </a:t>
            </a:r>
            <a:r>
              <a:rPr lang="cs-CZ" sz="4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(slohově zabarvená)</a:t>
            </a:r>
            <a:endParaRPr lang="cs-CZ" sz="40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Tx/>
              <a:buChar char="-"/>
            </a:pPr>
            <a:r>
              <a:rPr lang="cs-CZ" sz="48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hovorová </a:t>
            </a:r>
            <a:r>
              <a:rPr lang="cs-CZ" sz="4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(v mluveném projevu)</a:t>
            </a:r>
          </a:p>
          <a:p>
            <a:pPr>
              <a:buFontTx/>
              <a:buChar char="-"/>
            </a:pPr>
            <a:r>
              <a:rPr lang="cs-CZ" sz="48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knižní</a:t>
            </a:r>
          </a:p>
          <a:p>
            <a:pPr>
              <a:buFontTx/>
              <a:buChar char="-"/>
            </a:pPr>
            <a:r>
              <a:rPr lang="cs-CZ" sz="48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básnická</a:t>
            </a:r>
          </a:p>
          <a:p>
            <a:pPr>
              <a:buFontTx/>
              <a:buChar char="-"/>
            </a:pPr>
            <a:r>
              <a:rPr lang="cs-CZ" sz="48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odborná</a:t>
            </a:r>
            <a:endParaRPr lang="cs-CZ" sz="4800" b="1" i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b) podle dobového zabarvení</a:t>
            </a:r>
            <a:endParaRPr lang="cs-CZ" b="1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Tx/>
              <a:buChar char="-"/>
            </a:pPr>
            <a:r>
              <a:rPr lang="cs-CZ" sz="44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historismy </a:t>
            </a:r>
            <a:r>
              <a:rPr lang="cs-CZ" sz="4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(vyjadřují zaniklou skutečnost)</a:t>
            </a:r>
          </a:p>
          <a:p>
            <a:pPr>
              <a:buFontTx/>
              <a:buChar char="-"/>
            </a:pPr>
            <a:r>
              <a:rPr lang="cs-CZ" sz="44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zastaralá slova </a:t>
            </a:r>
            <a:r>
              <a:rPr lang="cs-CZ" sz="4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(nahrazena novými slovy)</a:t>
            </a:r>
          </a:p>
          <a:p>
            <a:pPr>
              <a:buFontTx/>
              <a:buChar char="-"/>
            </a:pPr>
            <a:r>
              <a:rPr lang="cs-CZ" sz="44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neologismy </a:t>
            </a:r>
            <a:r>
              <a:rPr lang="cs-CZ" sz="4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(slova nově utvořena)</a:t>
            </a:r>
            <a:endParaRPr lang="cs-CZ" sz="4400" b="1" i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c) podle citového zabarvení </a:t>
            </a:r>
            <a:endParaRPr lang="cs-CZ" b="1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3600" b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slova lichotivá </a:t>
            </a:r>
            <a:r>
              <a:rPr lang="cs-CZ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(kladný citový vztah)</a:t>
            </a:r>
          </a:p>
          <a:p>
            <a:pPr>
              <a:buFontTx/>
              <a:buChar char="-"/>
            </a:pPr>
            <a:r>
              <a:rPr lang="cs-CZ" sz="36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familiární </a:t>
            </a:r>
            <a:r>
              <a:rPr lang="cs-CZ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(v důvěrném styku blízkých osob – často zdrobněliny)</a:t>
            </a:r>
          </a:p>
          <a:p>
            <a:pPr>
              <a:buFontTx/>
              <a:buChar char="-"/>
            </a:pPr>
            <a:r>
              <a:rPr lang="cs-CZ" sz="36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dětská</a:t>
            </a:r>
          </a:p>
          <a:p>
            <a:pPr>
              <a:buFontTx/>
              <a:buChar char="-"/>
            </a:pPr>
            <a:r>
              <a:rPr lang="cs-CZ" sz="36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hypokoristika </a:t>
            </a:r>
            <a:r>
              <a:rPr lang="cs-CZ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(zdomácnělé obměny </a:t>
            </a:r>
            <a:r>
              <a:rPr lang="cs-CZ" sz="36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příbuz</a:t>
            </a:r>
            <a:r>
              <a:rPr lang="cs-CZ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vztahů a jmen)</a:t>
            </a:r>
          </a:p>
          <a:p>
            <a:pPr>
              <a:buFontTx/>
              <a:buChar char="-"/>
            </a:pPr>
            <a:r>
              <a:rPr lang="cs-CZ" sz="36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eufemismy </a:t>
            </a:r>
            <a:r>
              <a:rPr lang="cs-CZ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(slova zjemnělá)</a:t>
            </a:r>
            <a:endParaRPr lang="cs-CZ" sz="3600" b="1" i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 </a:t>
            </a:r>
            <a:r>
              <a:rPr lang="cs-CZ" b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slova hanlivá</a:t>
            </a:r>
            <a:endParaRPr lang="cs-CZ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Tx/>
              <a:buChar char="-"/>
            </a:pPr>
            <a:r>
              <a:rPr lang="cs-CZ" sz="48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zveličelá</a:t>
            </a:r>
          </a:p>
          <a:p>
            <a:pPr>
              <a:buFontTx/>
              <a:buChar char="-"/>
            </a:pPr>
            <a:r>
              <a:rPr lang="cs-CZ" sz="48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zhrubělá </a:t>
            </a:r>
          </a:p>
          <a:p>
            <a:pPr>
              <a:buFontTx/>
              <a:buChar char="-"/>
            </a:pPr>
            <a:r>
              <a:rPr lang="cs-CZ" sz="48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vulgarismy</a:t>
            </a:r>
          </a:p>
          <a:p>
            <a:pPr>
              <a:buFontTx/>
              <a:buChar char="-"/>
            </a:pPr>
            <a:r>
              <a:rPr lang="cs-CZ" sz="48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dysfemismy </a:t>
            </a:r>
            <a:r>
              <a:rPr lang="cs-CZ" sz="4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(opak </a:t>
            </a:r>
            <a:r>
              <a:rPr lang="cs-CZ" sz="4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eufemismu)</a:t>
            </a:r>
            <a:endParaRPr lang="cs-CZ" sz="44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b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ÚKOL</a:t>
            </a:r>
            <a:endParaRPr lang="cs-CZ" b="1" u="sng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b="1" dirty="0" smtClean="0"/>
              <a:t>Následující slova roztřiďte do správných jazykových vrstev:</a:t>
            </a:r>
          </a:p>
          <a:p>
            <a:pPr>
              <a:buNone/>
            </a:pPr>
            <a:r>
              <a:rPr lang="cs-CZ" sz="4000" b="1" i="1" dirty="0" smtClean="0"/>
              <a:t>hvozd, basový klíč, léno, vesna, odvětit, </a:t>
            </a:r>
            <a:r>
              <a:rPr lang="cs-CZ" sz="4000" b="1" i="1" dirty="0" err="1" smtClean="0"/>
              <a:t>štrample</a:t>
            </a:r>
            <a:r>
              <a:rPr lang="cs-CZ" sz="4000" b="1" i="1" dirty="0" smtClean="0"/>
              <a:t>, posilovna, jícha, </a:t>
            </a:r>
            <a:r>
              <a:rPr lang="cs-CZ" sz="4000" b="1" i="1" dirty="0" err="1" smtClean="0"/>
              <a:t>papu</a:t>
            </a:r>
            <a:r>
              <a:rPr lang="cs-CZ" sz="4000" b="1" i="1" dirty="0" smtClean="0"/>
              <a:t>, </a:t>
            </a:r>
            <a:r>
              <a:rPr lang="cs-CZ" sz="4000" b="1" i="1" dirty="0" err="1" smtClean="0"/>
              <a:t>Otánek</a:t>
            </a:r>
            <a:r>
              <a:rPr lang="cs-CZ" sz="4000" b="1" i="1" dirty="0" smtClean="0"/>
              <a:t>, rek, barabizna, </a:t>
            </a:r>
            <a:r>
              <a:rPr lang="cs-CZ" sz="4000" b="1" i="1" dirty="0" err="1" smtClean="0"/>
              <a:t>chlastat</a:t>
            </a:r>
            <a:r>
              <a:rPr lang="cs-CZ" sz="4000" b="1" i="1" dirty="0" smtClean="0"/>
              <a:t>, hajzl, chcípnout, ekologie, </a:t>
            </a:r>
            <a:r>
              <a:rPr lang="cs-CZ" sz="4000" b="1" i="1" dirty="0" err="1" smtClean="0"/>
              <a:t>vomejvat</a:t>
            </a:r>
            <a:r>
              <a:rPr lang="cs-CZ" sz="4000" b="1" i="1" dirty="0" smtClean="0"/>
              <a:t>, brčko (joint)</a:t>
            </a:r>
            <a:endParaRPr lang="cs-CZ" sz="4000" b="1" i="1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b="1" dirty="0" smtClean="0"/>
              <a:t>Použitá literatura: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dirty="0" smtClean="0"/>
              <a:t>SOCHROVÁ, M. </a:t>
            </a:r>
            <a:r>
              <a:rPr lang="cs-CZ" i="1" dirty="0" smtClean="0"/>
              <a:t>Český jazyka v kostce.</a:t>
            </a:r>
            <a:r>
              <a:rPr lang="cs-CZ" dirty="0" smtClean="0"/>
              <a:t> 1. </a:t>
            </a:r>
            <a:r>
              <a:rPr lang="cs-CZ" dirty="0" err="1" smtClean="0"/>
              <a:t>vyd</a:t>
            </a:r>
            <a:r>
              <a:rPr lang="cs-CZ" dirty="0" smtClean="0"/>
              <a:t>. Havlíčkův Brod: FRAGMENT, 1996.</a:t>
            </a:r>
            <a:endParaRPr lang="cs-CZ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55</TotalTime>
  <Words>258</Words>
  <Application>Microsoft Office PowerPoint</Application>
  <PresentationFormat>Předvádění na obrazovce (4:3)</PresentationFormat>
  <Paragraphs>57</Paragraphs>
  <Slides>11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Motiv sady Office</vt:lpstr>
      <vt:lpstr>ROZVRSTVENÍ SLOVNÍ ZÁSOBY</vt:lpstr>
      <vt:lpstr>Rozdělení slovní zásoby:</vt:lpstr>
      <vt:lpstr>1. Slova bezpříznaková</vt:lpstr>
      <vt:lpstr>2. Slova příznaková</vt:lpstr>
      <vt:lpstr>a) podle spisovnosti</vt:lpstr>
      <vt:lpstr>- spisovná (slohově zabarvená)</vt:lpstr>
      <vt:lpstr>b) podle dobového zabarvení</vt:lpstr>
      <vt:lpstr>c) podle citového zabarvení </vt:lpstr>
      <vt:lpstr>- slova hanlivá</vt:lpstr>
      <vt:lpstr>ÚKOL</vt:lpstr>
      <vt:lpstr>Použitá literatura: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ROZVRSTVENÍ SLOVNÍ ZÁSOBY</dc:title>
  <dc:creator>user</dc:creator>
  <cp:lastModifiedBy>spravce2</cp:lastModifiedBy>
  <cp:revision>9</cp:revision>
  <dcterms:created xsi:type="dcterms:W3CDTF">2012-12-09T11:08:02Z</dcterms:created>
  <dcterms:modified xsi:type="dcterms:W3CDTF">2014-05-30T22:04:01Z</dcterms:modified>
</cp:coreProperties>
</file>