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D85E8-FE1B-4536-A1F1-0630410F8703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4AD1E-5EA7-44F9-9C9D-150444F9E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D85E8-FE1B-4536-A1F1-0630410F8703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4AD1E-5EA7-44F9-9C9D-150444F9E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D85E8-FE1B-4536-A1F1-0630410F8703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4AD1E-5EA7-44F9-9C9D-150444F9E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D85E8-FE1B-4536-A1F1-0630410F8703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4AD1E-5EA7-44F9-9C9D-150444F9E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D85E8-FE1B-4536-A1F1-0630410F8703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4AD1E-5EA7-44F9-9C9D-150444F9E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D85E8-FE1B-4536-A1F1-0630410F8703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4AD1E-5EA7-44F9-9C9D-150444F9E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D85E8-FE1B-4536-A1F1-0630410F8703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4AD1E-5EA7-44F9-9C9D-150444F9E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D85E8-FE1B-4536-A1F1-0630410F8703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4AD1E-5EA7-44F9-9C9D-150444F9E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D85E8-FE1B-4536-A1F1-0630410F8703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4AD1E-5EA7-44F9-9C9D-150444F9E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D85E8-FE1B-4536-A1F1-0630410F8703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4AD1E-5EA7-44F9-9C9D-150444F9E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D85E8-FE1B-4536-A1F1-0630410F8703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4AD1E-5EA7-44F9-9C9D-150444F9E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4D85E8-FE1B-4536-A1F1-0630410F8703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B4AD1E-5EA7-44F9-9C9D-150444F9E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katalog.kmo.cz:8080/Carmen/main/application.faces?library=main&amp;view=search&amp;action=advanced&amp;specialField=TF_nakl&amp;specialValue=O.K.-%20Soft&amp;page=1" TargetMode="External"/><Relationship Id="rId2" Type="http://schemas.openxmlformats.org/officeDocument/2006/relationships/hyperlink" Target="http://www.nekultura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aleriechrudim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MODERNÍ SVĚTOVÁ PRÓZA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4071942"/>
            <a:ext cx="6400800" cy="1752600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JAMES JOYCE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VIRGINIA WOOLFOVÁ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MARCEL PROUST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FRANZ KAFKA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bg1">
                    <a:lumMod val="75000"/>
                  </a:schemeClr>
                </a:solidFill>
              </a:rPr>
              <a:t>Číslo DUM: VY_32_INOVACE_CJL_3_41</a:t>
            </a:r>
            <a:endParaRPr lang="cs-CZ" sz="20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7" name="Obrázek 6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Klasická realistická próza: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/>
              <a:t>DĚJ</a:t>
            </a:r>
          </a:p>
          <a:p>
            <a:pPr algn="ctr">
              <a:buNone/>
            </a:pPr>
            <a:r>
              <a:rPr lang="cs-CZ" b="1" dirty="0" smtClean="0"/>
              <a:t>OBJEKTIVITA VYPRAVĚČE</a:t>
            </a:r>
          </a:p>
          <a:p>
            <a:pPr algn="ctr">
              <a:buNone/>
            </a:pPr>
            <a:r>
              <a:rPr lang="cs-CZ" b="1" dirty="0" smtClean="0"/>
              <a:t>CHRONOLOGICKÁ KOMPOZICE (v menší míře RETROSPEKTIVNÍ)</a:t>
            </a:r>
          </a:p>
          <a:p>
            <a:pPr algn="ctr">
              <a:buNone/>
            </a:pPr>
            <a:r>
              <a:rPr lang="cs-CZ" b="1" dirty="0" smtClean="0"/>
              <a:t>STANDARTNÍ JAZYKOVÉ PROSTŘEDKY</a:t>
            </a:r>
          </a:p>
          <a:p>
            <a:pPr algn="ctr">
              <a:buNone/>
            </a:pPr>
            <a:r>
              <a:rPr lang="cs-CZ" b="1" dirty="0" smtClean="0"/>
              <a:t>REÁLNÉ PROBLÉMY SPOLEČNOSTI – snaha o jejich ŘEŠENÍ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MODERNÍ PRÓZA: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/>
              <a:t>MÉNĚ DĚJE – VÍCE POCITŮ, POPISŮ, MYŠLENEK</a:t>
            </a:r>
          </a:p>
          <a:p>
            <a:pPr algn="ctr">
              <a:buNone/>
            </a:pPr>
            <a:r>
              <a:rPr lang="cs-CZ" b="1" dirty="0" smtClean="0"/>
              <a:t>SUBJEKTIVIZACE TEXTU</a:t>
            </a:r>
          </a:p>
          <a:p>
            <a:pPr algn="ctr">
              <a:buNone/>
            </a:pPr>
            <a:r>
              <a:rPr lang="cs-CZ" b="1" dirty="0" smtClean="0"/>
              <a:t>PROLÍNÁNÍ ČASOVÝCH A TEMATICKÝCH ROVIN</a:t>
            </a:r>
          </a:p>
          <a:p>
            <a:pPr algn="ctr">
              <a:buNone/>
            </a:pPr>
            <a:r>
              <a:rPr lang="cs-CZ" b="1" dirty="0" smtClean="0"/>
              <a:t>JAZYKOVÉ EXPERIMENTY (interpunkce, skladba)</a:t>
            </a:r>
          </a:p>
          <a:p>
            <a:pPr algn="ctr">
              <a:buNone/>
            </a:pPr>
            <a:r>
              <a:rPr lang="cs-CZ" b="1" dirty="0" smtClean="0"/>
              <a:t>HLAVNÍM CÍLEM ŠOKOVAT, PROVOKOVAT, ZNEPOKOJOVAT (čtenář musí o problému sám přemýšlet, zaujímat vlastní stanovisko)</a:t>
            </a:r>
          </a:p>
          <a:p>
            <a:pPr algn="ctr">
              <a:buNone/>
            </a:pPr>
            <a:r>
              <a:rPr lang="cs-CZ" b="1" dirty="0" smtClean="0"/>
              <a:t>METODA PROUDU VĚDOMÍ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JAMES JOYCE</a:t>
            </a:r>
            <a:endParaRPr lang="cs-CZ" sz="4000" b="1" i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b="1" i="1" dirty="0" smtClean="0"/>
              <a:t>(1882 – 1941)</a:t>
            </a:r>
          </a:p>
          <a:p>
            <a:endParaRPr lang="cs-CZ" sz="3200" b="1" i="1" dirty="0" smtClean="0"/>
          </a:p>
          <a:p>
            <a:endParaRPr lang="cs-CZ" sz="3200" b="1" i="1" dirty="0" smtClean="0"/>
          </a:p>
          <a:p>
            <a:endParaRPr lang="cs-CZ" sz="3200" b="1" i="1" dirty="0" smtClean="0"/>
          </a:p>
          <a:p>
            <a:endParaRPr lang="cs-CZ" sz="3200" b="1" i="1" dirty="0" smtClean="0"/>
          </a:p>
          <a:p>
            <a:r>
              <a:rPr lang="cs-CZ" sz="1800" dirty="0" smtClean="0"/>
              <a:t>Vyhledejte portrét</a:t>
            </a:r>
            <a:endParaRPr lang="cs-CZ" sz="1600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VIRGINIA WOOLFOVÁ </a:t>
            </a: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b="1" i="1" dirty="0" smtClean="0"/>
              <a:t>(1882 – 1941)</a:t>
            </a:r>
            <a:endParaRPr lang="cs-CZ" b="1" i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Nicole</a:t>
            </a:r>
            <a:r>
              <a:rPr lang="cs-CZ" dirty="0" smtClean="0"/>
              <a:t> </a:t>
            </a:r>
            <a:r>
              <a:rPr lang="cs-CZ" dirty="0" err="1" smtClean="0"/>
              <a:t>Kidman</a:t>
            </a:r>
            <a:r>
              <a:rPr lang="cs-CZ" dirty="0" smtClean="0"/>
              <a:t> ve filmu Hodiny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Vyhledejte fotografii z filmu</a:t>
            </a:r>
            <a:endParaRPr lang="cs-CZ" sz="2000" dirty="0" smtClean="0"/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FRANZ KAFKA</a:t>
            </a:r>
            <a:br>
              <a:rPr lang="cs-CZ" b="1" i="1" dirty="0" smtClean="0"/>
            </a:br>
            <a:r>
              <a:rPr lang="cs-CZ" b="1" i="1" dirty="0" smtClean="0"/>
              <a:t>(1883 – 1924)</a:t>
            </a:r>
            <a:endParaRPr lang="cs-CZ" b="1" i="1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Vyhledejte portrét</a:t>
            </a:r>
            <a:endParaRPr lang="cs-CZ" sz="1400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MARCEL PROUST </a:t>
            </a:r>
            <a:br>
              <a:rPr lang="cs-CZ" b="1" i="1" dirty="0" smtClean="0"/>
            </a:br>
            <a:r>
              <a:rPr lang="cs-CZ" b="1" i="1" dirty="0" smtClean="0"/>
              <a:t>(1871 – 1922)</a:t>
            </a:r>
            <a:endParaRPr lang="cs-CZ" b="1" i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Vyhledejte portrét</a:t>
            </a:r>
            <a:endParaRPr lang="cs-CZ" sz="1600" dirty="0" smtClean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ÚKOL: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600" b="1" dirty="0" smtClean="0"/>
              <a:t>K následujícím dílům přiřaďte správná jména:</a:t>
            </a:r>
          </a:p>
          <a:p>
            <a:pPr algn="ctr">
              <a:buNone/>
            </a:pPr>
            <a:r>
              <a:rPr lang="cs-CZ" sz="4000" b="1" dirty="0" smtClean="0"/>
              <a:t>K majáku, Paní </a:t>
            </a:r>
            <a:r>
              <a:rPr lang="cs-CZ" sz="4000" b="1" dirty="0" err="1" smtClean="0"/>
              <a:t>Dallowayová</a:t>
            </a:r>
            <a:r>
              <a:rPr lang="cs-CZ" sz="4000" b="1" dirty="0" smtClean="0"/>
              <a:t>,</a:t>
            </a:r>
          </a:p>
          <a:p>
            <a:pPr algn="ctr">
              <a:buNone/>
            </a:pPr>
            <a:r>
              <a:rPr lang="cs-CZ" sz="4000" b="1" dirty="0" smtClean="0"/>
              <a:t> Hledání ztraceného času,</a:t>
            </a:r>
          </a:p>
          <a:p>
            <a:pPr algn="ctr">
              <a:buNone/>
            </a:pPr>
            <a:r>
              <a:rPr lang="cs-CZ" sz="4000" b="1" dirty="0" smtClean="0"/>
              <a:t> </a:t>
            </a:r>
            <a:r>
              <a:rPr lang="cs-CZ" sz="4000" b="1" dirty="0" err="1" smtClean="0"/>
              <a:t>Odysseus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Dubliňané</a:t>
            </a:r>
            <a:r>
              <a:rPr lang="cs-CZ" sz="4000" b="1" dirty="0" smtClean="0"/>
              <a:t>,</a:t>
            </a:r>
          </a:p>
          <a:p>
            <a:pPr algn="ctr">
              <a:buNone/>
            </a:pPr>
            <a:r>
              <a:rPr lang="cs-CZ" sz="4000" b="1" dirty="0" smtClean="0"/>
              <a:t>Proces, Zámek, Proměna</a:t>
            </a:r>
          </a:p>
          <a:p>
            <a:pPr>
              <a:buNone/>
            </a:pP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ODKAZY</a:t>
            </a:r>
            <a:r>
              <a:rPr lang="cs-CZ" b="1" dirty="0" smtClean="0"/>
              <a:t>:</a:t>
            </a:r>
            <a:br>
              <a:rPr lang="cs-CZ" b="1" dirty="0" smtClean="0"/>
            </a:br>
            <a:endParaRPr lang="cs-CZ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1500174"/>
          <a:ext cx="8229600" cy="85344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pPr fontAlgn="auto">
                        <a:spcAft>
                          <a:spcPts val="0"/>
                        </a:spcAft>
                      </a:pPr>
                      <a:r>
                        <a:rPr lang="cs-CZ" sz="1000" i="1" u="none" strike="noStrike" kern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Arial"/>
                          <a:hlinkClick r:id="rId2"/>
                        </a:rPr>
                        <a:t>www.</a:t>
                      </a:r>
                      <a:r>
                        <a:rPr lang="cs-CZ" sz="1000" i="1" u="none" strike="noStrike" kern="1200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Arial"/>
                          <a:hlinkClick r:id="rId2"/>
                        </a:rPr>
                        <a:t>nekultura.cz</a:t>
                      </a:r>
                      <a:endParaRPr lang="cs-CZ" sz="1200" kern="150" dirty="0">
                        <a:latin typeface="Times New Roman"/>
                        <a:ea typeface="Arial Unicode MS"/>
                        <a:cs typeface="Tahoma"/>
                      </a:endParaRPr>
                    </a:p>
                    <a:p>
                      <a:pPr fontAlgn="auto">
                        <a:spcAft>
                          <a:spcPts val="0"/>
                        </a:spcAft>
                      </a:pPr>
                      <a:r>
                        <a:rPr lang="cs-CZ" sz="1000" i="1" kern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Arial"/>
                        </a:rPr>
                        <a:t>www.</a:t>
                      </a:r>
                      <a:r>
                        <a:rPr lang="cs-CZ" sz="1000" i="1" kern="1200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Arial"/>
                        </a:rPr>
                        <a:t>filmopolis.czechian.net</a:t>
                      </a:r>
                      <a:endParaRPr lang="cs-CZ" sz="1200" kern="150" dirty="0">
                        <a:latin typeface="Times New Roman"/>
                        <a:ea typeface="Arial Unicode MS"/>
                        <a:cs typeface="Tahoma"/>
                      </a:endParaRPr>
                    </a:p>
                    <a:p>
                      <a:pPr fontAlgn="auto">
                        <a:spcAft>
                          <a:spcPts val="0"/>
                        </a:spcAft>
                      </a:pPr>
                      <a:r>
                        <a:rPr lang="cs-CZ" sz="1000" i="1" kern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Arial"/>
                        </a:rPr>
                        <a:t>www.</a:t>
                      </a:r>
                      <a:r>
                        <a:rPr lang="cs-CZ" sz="1000" i="1" kern="1200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Arial"/>
                        </a:rPr>
                        <a:t>maguiregallery.com</a:t>
                      </a:r>
                      <a:r>
                        <a:rPr lang="cs-CZ" sz="1000" i="1" kern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Arial"/>
                        </a:rPr>
                        <a:t>/bar</a:t>
                      </a:r>
                      <a:endParaRPr lang="cs-CZ" sz="1200" kern="150" dirty="0">
                        <a:latin typeface="Times New Roman"/>
                        <a:ea typeface="Arial Unicode MS"/>
                        <a:cs typeface="Tahoma"/>
                      </a:endParaRPr>
                    </a:p>
                    <a:p>
                      <a:pPr fontAlgn="auto">
                        <a:spcAft>
                          <a:spcPts val="0"/>
                        </a:spcAft>
                      </a:pPr>
                      <a:r>
                        <a:rPr lang="cs-CZ" sz="1000" i="1" kern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Arial"/>
                        </a:rPr>
                        <a:t>www.</a:t>
                      </a:r>
                      <a:r>
                        <a:rPr lang="cs-CZ" sz="1000" i="1" kern="1200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Arial"/>
                        </a:rPr>
                        <a:t>diegomanuel.com.ar</a:t>
                      </a:r>
                      <a:endParaRPr lang="cs-CZ" sz="1200" kern="150" dirty="0">
                        <a:latin typeface="Times New Roman"/>
                        <a:ea typeface="Arial Unicode MS"/>
                        <a:cs typeface="Tahoma"/>
                      </a:endParaRPr>
                    </a:p>
                    <a:p>
                      <a:pPr fontAlgn="auto">
                        <a:spcAft>
                          <a:spcPts val="0"/>
                        </a:spcAft>
                      </a:pPr>
                      <a:r>
                        <a:rPr lang="cs-CZ" sz="1000" i="1" kern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Arial"/>
                        </a:rPr>
                        <a:t>www.</a:t>
                      </a:r>
                      <a:r>
                        <a:rPr lang="cs-CZ" sz="1000" i="1" kern="1200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Arial"/>
                        </a:rPr>
                        <a:t>czech.tv</a:t>
                      </a:r>
                      <a:endParaRPr lang="cs-CZ" sz="1200" kern="150" dirty="0">
                        <a:latin typeface="Times New Roman"/>
                        <a:ea typeface="Arial Unicode MS"/>
                        <a:cs typeface="Tahoma"/>
                      </a:endParaRPr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00034" y="285749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Arial Unicode MS" pitchFamily="34" charset="-128"/>
                <a:cs typeface="Times New Roman" pitchFamily="18" charset="0"/>
              </a:rPr>
              <a:t>Literatura a zdroje: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Arial Unicode MS" pitchFamily="34" charset="-128"/>
                <a:cs typeface="Times New Roman" pitchFamily="18" charset="0"/>
              </a:rPr>
              <a:t>PROKOP, V. 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Arial Unicode MS" pitchFamily="34" charset="-128"/>
                <a:cs typeface="Times New Roman" pitchFamily="18" charset="0"/>
              </a:rPr>
              <a:t>Přehled světové literatury 20. století.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Arial Unicode MS" pitchFamily="34" charset="-128"/>
                <a:cs typeface="Times New Roman" pitchFamily="18" charset="0"/>
              </a:rPr>
              <a:t>Sokolov: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Arial Unicode MS" pitchFamily="34" charset="-128"/>
                <a:cs typeface="Times New Roman" pitchFamily="18" charset="0"/>
                <a:hlinkClick r:id="rId3"/>
              </a:rPr>
              <a:t>O.K.- Soft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Arial Unicode MS" pitchFamily="34" charset="-128"/>
                <a:cs typeface="Times New Roman" pitchFamily="18" charset="0"/>
              </a:rPr>
              <a:t>, 2004.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  <a:hlinkClick r:id="rId4"/>
              </a:rPr>
              <a:t>www.</a:t>
            </a:r>
            <a:r>
              <a:rPr kumimoji="0" lang="cs-CZ" sz="1000" b="0" i="1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  <a:hlinkClick r:id="rId4"/>
              </a:rPr>
              <a:t>galeriechrudim.cz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www.</a:t>
            </a:r>
            <a:r>
              <a:rPr kumimoji="0" lang="cs-CZ" sz="1000" b="0" i="1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noveporte.it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179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MODERNÍ SVĚTOVÁ PRÓZA</vt:lpstr>
      <vt:lpstr>Klasická realistická próza:</vt:lpstr>
      <vt:lpstr>MODERNÍ PRÓZA:</vt:lpstr>
      <vt:lpstr>JAMES JOYCE</vt:lpstr>
      <vt:lpstr>VIRGINIA WOOLFOVÁ  (1882 – 1941)</vt:lpstr>
      <vt:lpstr>FRANZ KAFKA (1883 – 1924)</vt:lpstr>
      <vt:lpstr>MARCEL PROUST  (1871 – 1922)</vt:lpstr>
      <vt:lpstr>ÚKOL:</vt:lpstr>
      <vt:lpstr>ODKAZY: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MODERNÍ SVĚTOVÁ PRÓZA</dc:title>
  <dc:creator>user</dc:creator>
  <cp:lastModifiedBy>spravce2</cp:lastModifiedBy>
  <cp:revision>28</cp:revision>
  <dcterms:created xsi:type="dcterms:W3CDTF">2012-11-24T22:16:45Z</dcterms:created>
  <dcterms:modified xsi:type="dcterms:W3CDTF">2014-05-31T11:45:25Z</dcterms:modified>
</cp:coreProperties>
</file>