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2" r:id="rId3"/>
    <p:sldId id="259" r:id="rId4"/>
    <p:sldId id="260" r:id="rId5"/>
    <p:sldId id="261" r:id="rId6"/>
    <p:sldId id="263" r:id="rId7"/>
    <p:sldId id="264" r:id="rId8"/>
    <p:sldId id="257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286E74-F920-4453-8345-F7B5DE0F897B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DD7C50-F6A1-45E1-805A-F1BC36053B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286E74-F920-4453-8345-F7B5DE0F897B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DD7C50-F6A1-45E1-805A-F1BC36053B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286E74-F920-4453-8345-F7B5DE0F897B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DD7C50-F6A1-45E1-805A-F1BC36053B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286E74-F920-4453-8345-F7B5DE0F897B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DD7C50-F6A1-45E1-805A-F1BC36053B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286E74-F920-4453-8345-F7B5DE0F897B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DD7C50-F6A1-45E1-805A-F1BC36053B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286E74-F920-4453-8345-F7B5DE0F897B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DD7C50-F6A1-45E1-805A-F1BC36053B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286E74-F920-4453-8345-F7B5DE0F897B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DD7C50-F6A1-45E1-805A-F1BC36053B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286E74-F920-4453-8345-F7B5DE0F897B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DD7C50-F6A1-45E1-805A-F1BC36053B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286E74-F920-4453-8345-F7B5DE0F897B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E4DD7C50-F6A1-45E1-805A-F1BC36053BF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286E74-F920-4453-8345-F7B5DE0F897B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DD7C50-F6A1-45E1-805A-F1BC36053B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286E74-F920-4453-8345-F7B5DE0F897B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DD7C50-F6A1-45E1-805A-F1BC36053B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3286E74-F920-4453-8345-F7B5DE0F897B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E4DD7C50-F6A1-45E1-805A-F1BC36053BF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ogle.cz/search?hl=cs&amp;site=imghp&amp;tbm=isch&amp;source=hp&amp;biw=1301&amp;bih=546&amp;q=burroughs&amp;oq=burroughs&amp;gs_l=img.3..0.1276.2900.0.3621.9.4.0.5.5.0.178.358.2j2.4.0....0...1ac.1.25.img..1.8.196.Y-o-5ryxVMo" TargetMode="Externa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3400" y="2285992"/>
            <a:ext cx="7851648" cy="1828800"/>
          </a:xfrm>
        </p:spPr>
        <p:txBody>
          <a:bodyPr/>
          <a:lstStyle/>
          <a:p>
            <a:r>
              <a:rPr lang="cs-CZ" dirty="0" smtClean="0"/>
              <a:t>DĚJINY LITERATURY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5400" dirty="0" smtClean="0">
                <a:solidFill>
                  <a:srgbClr val="FFFF00"/>
                </a:solidFill>
              </a:rPr>
              <a:t>WILLIAM S. BURROUGHS</a:t>
            </a:r>
            <a:endParaRPr lang="cs-CZ" sz="5400" dirty="0">
              <a:solidFill>
                <a:srgbClr val="FFFF00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5868144" y="6303803"/>
            <a:ext cx="2978829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dirty="0"/>
              <a:t>ČÍSLO DUM: VY_32_INOVACE_CJL_4_115</a:t>
            </a:r>
          </a:p>
        </p:txBody>
      </p:sp>
      <p:sp>
        <p:nvSpPr>
          <p:cNvPr id="6" name="Rectangle 1"/>
          <p:cNvSpPr>
            <a:spLocks noChangeArrowheads="1"/>
          </p:cNvSpPr>
          <p:nvPr/>
        </p:nvSpPr>
        <p:spPr bwMode="auto">
          <a:xfrm>
            <a:off x="928662" y="0"/>
            <a:ext cx="7057445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cs-CZ" sz="1200" dirty="0" smtClean="0"/>
              <a:t> </a:t>
            </a:r>
          </a:p>
          <a:p>
            <a:pPr algn="ctr"/>
            <a:r>
              <a:rPr lang="cs-CZ" sz="1200" b="1" dirty="0" smtClean="0"/>
              <a:t>Číslo projektu: CZ.1.07./1.5.00/34.0938  Název projektu: Zlepšení podmínek pro vzdělávání na SUŠ, Ostrava</a:t>
            </a:r>
            <a:r>
              <a:rPr lang="cs-CZ" sz="1200" dirty="0" smtClean="0"/>
              <a:t> </a:t>
            </a:r>
          </a:p>
          <a:p>
            <a:r>
              <a:rPr lang="cs-CZ" sz="1200" dirty="0" smtClean="0"/>
              <a:t> </a:t>
            </a:r>
            <a:endParaRPr lang="cs-CZ" sz="1200" dirty="0"/>
          </a:p>
        </p:txBody>
      </p:sp>
      <p:pic>
        <p:nvPicPr>
          <p:cNvPr id="7" name="Obrázek 6" descr="OPVK_hor_zakladni_logolink_RGB_cz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4480" y="714356"/>
            <a:ext cx="5760720" cy="1255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22636860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100" dirty="0" smtClean="0"/>
              <a:t>William Seward Burroughs II. (1914-1997), </a:t>
            </a:r>
            <a:r>
              <a:rPr lang="cs-CZ" sz="1000" dirty="0" smtClean="0"/>
              <a:t>zdroj</a:t>
            </a:r>
            <a:r>
              <a:rPr lang="cs-CZ" sz="1000" dirty="0"/>
              <a:t>: </a:t>
            </a:r>
            <a:r>
              <a:rPr lang="cs-CZ" sz="1000" dirty="0">
                <a:hlinkClick r:id="rId2"/>
              </a:rPr>
              <a:t>https://www.google.cz/search?hl=cs&amp;site=imghp&amp;tbm=isch&amp;source=hp&amp;biw=1301&amp;bih=546&amp;q=burroughs&amp;oq=burroughs&amp;gs_l=img.3..0.1276.2900.0.3621.9.4.0.5.5.0.178.358.2j2.4.0....0...1ac.1.25.img..</a:t>
            </a:r>
            <a:r>
              <a:rPr lang="cs-CZ" sz="1000" dirty="0" smtClean="0">
                <a:hlinkClick r:id="rId2"/>
              </a:rPr>
              <a:t>1.8.196.Y-o-5ryxVMo</a:t>
            </a:r>
            <a:r>
              <a:rPr lang="cs-CZ" sz="1000" dirty="0" smtClean="0"/>
              <a:t>  </a:t>
            </a:r>
            <a:endParaRPr lang="cs-CZ" sz="1000" dirty="0"/>
          </a:p>
        </p:txBody>
      </p:sp>
    </p:spTree>
    <p:extLst>
      <p:ext uri="{BB962C8B-B14F-4D97-AF65-F5344CB8AC3E}">
        <p14:creationId xmlns="" xmlns:p14="http://schemas.microsoft.com/office/powerpoint/2010/main" val="5247576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charakteristika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Příslušník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 BEAT generation</a:t>
            </a:r>
          </a:p>
          <a:p>
            <a:r>
              <a:rPr lang="cs-CZ" dirty="0" smtClean="0"/>
              <a:t>skandální osobnost</a:t>
            </a:r>
          </a:p>
          <a:p>
            <a:r>
              <a:rPr lang="cs-CZ" dirty="0" smtClean="0"/>
              <a:t>Poslední Američan, jehož dílo čelilo cenzuře i zákazu publikování</a:t>
            </a:r>
          </a:p>
          <a:p>
            <a:r>
              <a:rPr lang="cs-CZ" dirty="0" smtClean="0"/>
              <a:t>Většinu života se potýkal se 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závislostí</a:t>
            </a:r>
            <a:r>
              <a:rPr lang="cs-CZ" dirty="0" smtClean="0"/>
              <a:t> na opiátech, kupodivu se dožil vysokého věku</a:t>
            </a:r>
          </a:p>
          <a:p>
            <a:r>
              <a:rPr lang="cs-CZ" dirty="0" smtClean="0"/>
              <a:t>Vnáší do literatury dříve tabuizovaná témata: 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drogy</a:t>
            </a:r>
            <a:r>
              <a:rPr lang="cs-CZ" dirty="0" smtClean="0"/>
              <a:t>, halucinační delirium, 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homosexualita</a:t>
            </a:r>
            <a:r>
              <a:rPr lang="cs-CZ" dirty="0" smtClean="0"/>
              <a:t>, erotické orgie</a:t>
            </a:r>
          </a:p>
          <a:p>
            <a:r>
              <a:rPr lang="cs-CZ" dirty="0" smtClean="0"/>
              <a:t>Část života strávil hledáním zvláštní drogy s magickými účinky (také mezi Indiány)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9365328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Životní data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Narodil se do bohaté rodiny, celoživotní rentiér</a:t>
            </a:r>
          </a:p>
          <a:p>
            <a:r>
              <a:rPr lang="cs-CZ" dirty="0" smtClean="0"/>
              <a:t>Vystudoval  anglistiku na Harvardu (obdivovatel Shakespeara), spřátelil se s dalšími beatníky</a:t>
            </a:r>
          </a:p>
          <a:p>
            <a:r>
              <a:rPr lang="cs-CZ" dirty="0" smtClean="0"/>
              <a:t>Po studiích se potácel mezi drogovými závislostmi, psaním prózy, hledačstvím a úprky před zákonem ze státu do státu</a:t>
            </a:r>
          </a:p>
          <a:p>
            <a:r>
              <a:rPr lang="cs-CZ" dirty="0" smtClean="0"/>
              <a:t>Vždy při sobě nosil zbraň, čímž si mnohdy nadělal spoustu problémů</a:t>
            </a:r>
          </a:p>
          <a:p>
            <a:r>
              <a:rPr lang="cs-CZ" dirty="0" smtClean="0"/>
              <a:t>Svou druhou manželku nechtě zastřelil, když si hrál na Wiléma Tella (nehodě přihlížel jejich tehdy třináctiletý syn)</a:t>
            </a:r>
          </a:p>
          <a:p>
            <a:r>
              <a:rPr lang="cs-CZ" dirty="0" smtClean="0"/>
              <a:t>Byl 3x ženatý, žil pestrým bisexuálním životem</a:t>
            </a:r>
          </a:p>
          <a:p>
            <a:r>
              <a:rPr lang="cs-CZ" dirty="0" smtClean="0"/>
              <a:t>Jeho životní partnerky bývaly rovněž závislé na drogách, syn, nadaný spisovatel, zemřel na následky drog ve věku 34 let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20106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dílo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Prozaik, 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autobiografický přístup</a:t>
            </a:r>
          </a:p>
          <a:p>
            <a:r>
              <a:rPr lang="cs-CZ" dirty="0" smtClean="0"/>
              <a:t>Literární 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experimenty</a:t>
            </a:r>
          </a:p>
          <a:p>
            <a:r>
              <a:rPr lang="cs-CZ" dirty="0" smtClean="0"/>
              <a:t>Metoda 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„faktualismu“ </a:t>
            </a:r>
            <a:r>
              <a:rPr lang="cs-CZ" dirty="0" smtClean="0"/>
              <a:t>– jeho psaní je proud autentických zážitků, faktů (proud omezených, holých sdělení)</a:t>
            </a:r>
          </a:p>
          <a:p>
            <a:r>
              <a:rPr lang="cs-CZ" dirty="0" smtClean="0"/>
              <a:t>Později obrazné psaní, zvláštní metafory</a:t>
            </a:r>
          </a:p>
          <a:p>
            <a:r>
              <a:rPr lang="cs-CZ" dirty="0" smtClean="0"/>
              <a:t>Nesporný epický talent, pozoruhodné charakteristiky</a:t>
            </a:r>
          </a:p>
          <a:p>
            <a:r>
              <a:rPr lang="cs-CZ" dirty="0" smtClean="0"/>
              <a:t>Zakladatel </a:t>
            </a:r>
            <a:r>
              <a:rPr lang="cs-CZ" i="1" dirty="0" smtClean="0"/>
              <a:t>kyberpunku</a:t>
            </a:r>
            <a:r>
              <a:rPr lang="cs-CZ" dirty="0" smtClean="0"/>
              <a:t>, vynálezce termínu </a:t>
            </a:r>
            <a:r>
              <a:rPr lang="cs-CZ" i="1" dirty="0" smtClean="0"/>
              <a:t>heavy metal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0304203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Drogy jako inspirace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4805888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/>
              <a:t>Burroughs patřil do 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první generace heroinistů </a:t>
            </a:r>
            <a:r>
              <a:rPr lang="cs-CZ" sz="2100" dirty="0" smtClean="0"/>
              <a:t>(50. léta 20. století)</a:t>
            </a:r>
          </a:p>
          <a:p>
            <a:r>
              <a:rPr lang="cs-CZ" sz="2300" dirty="0" smtClean="0"/>
              <a:t>Beatníci a hippies měli k drogám jiný vztah, než dnešní feťáci, věřili, že drogy </a:t>
            </a:r>
            <a:r>
              <a:rPr lang="cs-CZ" sz="2300" dirty="0" smtClean="0">
                <a:solidFill>
                  <a:schemeClr val="accent3">
                    <a:lumMod val="75000"/>
                  </a:schemeClr>
                </a:solidFill>
              </a:rPr>
              <a:t>otevírají osobnost</a:t>
            </a:r>
            <a:r>
              <a:rPr lang="cs-CZ" sz="2300" dirty="0" smtClean="0"/>
              <a:t>, budí inspiraci</a:t>
            </a:r>
          </a:p>
          <a:p>
            <a:r>
              <a:rPr lang="cs-CZ" dirty="0" smtClean="0"/>
              <a:t>Nebyla dostatečně známá všechna rizika, neexistovala prevence</a:t>
            </a:r>
          </a:p>
          <a:p>
            <a:r>
              <a:rPr lang="cs-CZ" sz="2300" dirty="0" smtClean="0"/>
              <a:t>Nejpopulárnější byly </a:t>
            </a:r>
            <a:r>
              <a:rPr lang="cs-CZ" sz="2300" dirty="0" smtClean="0">
                <a:solidFill>
                  <a:schemeClr val="accent3">
                    <a:lumMod val="75000"/>
                  </a:schemeClr>
                </a:solidFill>
              </a:rPr>
              <a:t>halucinogeny</a:t>
            </a:r>
            <a:r>
              <a:rPr lang="cs-CZ" sz="2300" dirty="0" smtClean="0"/>
              <a:t>, jimž se v 60. letech nevyhnul takřka žádný západní tvůrce, Burroughs však podléhal </a:t>
            </a:r>
            <a:r>
              <a:rPr lang="cs-CZ" sz="2300" dirty="0" smtClean="0">
                <a:solidFill>
                  <a:schemeClr val="accent3">
                    <a:lumMod val="75000"/>
                  </a:schemeClr>
                </a:solidFill>
              </a:rPr>
              <a:t>opiátům</a:t>
            </a:r>
          </a:p>
          <a:p>
            <a:r>
              <a:rPr lang="cs-CZ" dirty="0" smtClean="0"/>
              <a:t>V 50. letech se v USA rodí první vážný drogový problém v plné šíři </a:t>
            </a:r>
            <a:r>
              <a:rPr lang="cs-CZ" sz="2300" dirty="0" smtClean="0"/>
              <a:t>(dealeři, drogová mafie, závislosti, drogová kriminalita…), americký kongres si s ním nevěděl rady. Nakonec prosadil přísnou prohibici – každý uživatel je zločinec, stopy po vpichu jsou důkazy a dotyčný putuje do kriminálu</a:t>
            </a:r>
          </a:p>
          <a:p>
            <a:r>
              <a:rPr lang="cs-CZ" dirty="0" smtClean="0"/>
              <a:t>Burroughs má k drogám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 ambivalentní vztah </a:t>
            </a:r>
            <a:r>
              <a:rPr lang="cs-CZ" dirty="0" smtClean="0"/>
              <a:t>– tváří tvář tomu, jak ho ničí, si na ně 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nikdy nestěžuje</a:t>
            </a:r>
            <a:r>
              <a:rPr lang="cs-CZ" dirty="0" smtClean="0"/>
              <a:t>, bere je jako 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součást</a:t>
            </a:r>
            <a:r>
              <a:rPr lang="cs-CZ" dirty="0" smtClean="0"/>
              <a:t> své životní cesty, jako osud, jemuž se nelze vyhnout, často je 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vychvaluje</a:t>
            </a:r>
            <a:r>
              <a:rPr lang="cs-CZ" dirty="0" smtClean="0"/>
              <a:t>. Jeho knihy 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nejsou varováním </a:t>
            </a:r>
            <a:r>
              <a:rPr lang="cs-CZ" dirty="0" smtClean="0"/>
              <a:t>před heroinem.</a:t>
            </a:r>
          </a:p>
        </p:txBody>
      </p:sp>
    </p:spTree>
    <p:extLst>
      <p:ext uri="{BB962C8B-B14F-4D97-AF65-F5344CB8AC3E}">
        <p14:creationId xmlns="" xmlns:p14="http://schemas.microsoft.com/office/powerpoint/2010/main" val="1202591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Nejznámější tituly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FEŤÁK</a:t>
            </a:r>
            <a:r>
              <a:rPr lang="cs-CZ" dirty="0" smtClean="0"/>
              <a:t> </a:t>
            </a:r>
            <a:r>
              <a:rPr lang="cs-CZ" sz="1800" dirty="0" smtClean="0"/>
              <a:t>(vyd. 1953 pod pseudonymem LEE, I. </a:t>
            </a:r>
            <a:r>
              <a:rPr lang="cs-CZ" sz="1800" dirty="0"/>
              <a:t>n</a:t>
            </a:r>
            <a:r>
              <a:rPr lang="cs-CZ" sz="1800" dirty="0" smtClean="0"/>
              <a:t>ecenzurované vydání až 1977), </a:t>
            </a:r>
            <a:r>
              <a:rPr lang="cs-CZ" dirty="0" smtClean="0"/>
              <a:t>novela, autobiografie mapující autorovu závislost, </a:t>
            </a:r>
            <a:r>
              <a:rPr lang="cs-CZ" sz="2000" dirty="0" smtClean="0"/>
              <a:t>život feťáka je nekonečný kolotoč raušů a shánění drogy na další rauš, permanentní stěhování, útěky před policií, střetávání s desítkami, stovkami lidí z drogového světa, kteří se v díle míhají jako ohromné množství zanedbatelných postaviček</a:t>
            </a:r>
          </a:p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NAHÝ OBĚD </a:t>
            </a:r>
            <a:r>
              <a:rPr lang="cs-CZ" sz="1900" dirty="0" smtClean="0"/>
              <a:t>(vyd. 1959 v Paříži, v USA zakázáno pro obscénnost, zákaz zrušen až 1966), </a:t>
            </a:r>
            <a:r>
              <a:rPr lang="cs-CZ" dirty="0" smtClean="0"/>
              <a:t>výběr zápisků, které si Burroughs pořizoval během své těžké závislosti, </a:t>
            </a:r>
            <a:r>
              <a:rPr lang="cs-CZ" sz="2000" dirty="0" smtClean="0"/>
              <a:t>nemá příběh, série vizí totalitárního státu, krajin, deliriálních halucinací, výběr provedli Kerouac a Ginsberg</a:t>
            </a:r>
          </a:p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TEPLOUŠ</a:t>
            </a:r>
            <a:r>
              <a:rPr lang="cs-CZ" b="1" dirty="0" smtClean="0"/>
              <a:t> </a:t>
            </a:r>
            <a:r>
              <a:rPr lang="cs-CZ" sz="1900" dirty="0" smtClean="0"/>
              <a:t>(vyd. až r. 1985), </a:t>
            </a:r>
            <a:r>
              <a:rPr lang="cs-CZ" dirty="0" smtClean="0"/>
              <a:t>autobiografická novela, mapuje zkušenosti z gay subkultury, </a:t>
            </a:r>
            <a:r>
              <a:rPr lang="cs-CZ" sz="1900" dirty="0" smtClean="0"/>
              <a:t>s níž byl v kontaktu od svých VŠ studií</a:t>
            </a:r>
            <a:endParaRPr lang="cs-CZ" sz="1900" dirty="0"/>
          </a:p>
        </p:txBody>
      </p:sp>
    </p:spTree>
    <p:extLst>
      <p:ext uri="{BB962C8B-B14F-4D97-AF65-F5344CB8AC3E}">
        <p14:creationId xmlns="" xmlns:p14="http://schemas.microsoft.com/office/powerpoint/2010/main" val="16141680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a úkoly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Zařaďte osobnost W. S. Burroughse do kontextu světové literatury po r. 1945</a:t>
            </a:r>
          </a:p>
          <a:p>
            <a:r>
              <a:rPr lang="cs-CZ" dirty="0" smtClean="0"/>
              <a:t>Čím je jeho dílo obohacující? Může oslovit ještě dnešní čtenáře?</a:t>
            </a:r>
          </a:p>
          <a:p>
            <a:r>
              <a:rPr lang="cs-CZ" dirty="0" smtClean="0"/>
              <a:t>Zopakujte, co je typické pro beatníky. Které jejich znaky se objevují u Burroughse?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9235014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Literatura a zdroje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BURROUGHS, W. S., </a:t>
            </a:r>
            <a:r>
              <a:rPr lang="cs-CZ" i="1" dirty="0"/>
              <a:t>Feťák</a:t>
            </a:r>
            <a:r>
              <a:rPr lang="cs-CZ" dirty="0"/>
              <a:t>. Praha: Maťa, 2002.</a:t>
            </a:r>
          </a:p>
          <a:p>
            <a:r>
              <a:rPr lang="cs-CZ" dirty="0"/>
              <a:t>BURROUGHS, W. S., </a:t>
            </a:r>
            <a:r>
              <a:rPr lang="cs-CZ" i="1" dirty="0"/>
              <a:t>Nahý oběd</a:t>
            </a:r>
            <a:r>
              <a:rPr lang="cs-CZ" dirty="0"/>
              <a:t>. Praha: Maťa, 2003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06689066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93</TotalTime>
  <Words>632</Words>
  <Application>Microsoft Office PowerPoint</Application>
  <PresentationFormat>Předvádění na obrazovce (4:3)</PresentationFormat>
  <Paragraphs>47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Flow</vt:lpstr>
      <vt:lpstr>DĚJINY LITERATURY </vt:lpstr>
      <vt:lpstr>William Seward Burroughs II. (1914-1997), zdroj: https://www.google.cz/search?hl=cs&amp;site=imghp&amp;tbm=isch&amp;source=hp&amp;biw=1301&amp;bih=546&amp;q=burroughs&amp;oq=burroughs&amp;gs_l=img.3..0.1276.2900.0.3621.9.4.0.5.5.0.178.358.2j2.4.0....0...1ac.1.25.img..1.8.196.Y-o-5ryxVMo  </vt:lpstr>
      <vt:lpstr>Základní charakteristika</vt:lpstr>
      <vt:lpstr>Životní data</vt:lpstr>
      <vt:lpstr>dílo</vt:lpstr>
      <vt:lpstr>Drogy jako inspirace</vt:lpstr>
      <vt:lpstr>Nejznámější tituly</vt:lpstr>
      <vt:lpstr>Otázky a úkoly</vt:lpstr>
      <vt:lpstr>Literatura a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DĚJINY LITERATURY </dc:title>
  <dc:creator>LLL</dc:creator>
  <cp:lastModifiedBy>spravce2</cp:lastModifiedBy>
  <cp:revision>31</cp:revision>
  <dcterms:created xsi:type="dcterms:W3CDTF">2013-08-25T17:51:14Z</dcterms:created>
  <dcterms:modified xsi:type="dcterms:W3CDTF">2014-05-31T11:47:14Z</dcterms:modified>
</cp:coreProperties>
</file>