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F6FA7-0C5C-45F7-B406-3991E2B596E1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3B2BF-15AB-4E82-A251-6A816443F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F6FA7-0C5C-45F7-B406-3991E2B596E1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3B2BF-15AB-4E82-A251-6A816443F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F6FA7-0C5C-45F7-B406-3991E2B596E1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3B2BF-15AB-4E82-A251-6A816443F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F6FA7-0C5C-45F7-B406-3991E2B596E1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3B2BF-15AB-4E82-A251-6A816443F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F6FA7-0C5C-45F7-B406-3991E2B596E1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3B2BF-15AB-4E82-A251-6A816443F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F6FA7-0C5C-45F7-B406-3991E2B596E1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3B2BF-15AB-4E82-A251-6A816443F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F6FA7-0C5C-45F7-B406-3991E2B596E1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3B2BF-15AB-4E82-A251-6A816443F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F6FA7-0C5C-45F7-B406-3991E2B596E1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3B2BF-15AB-4E82-A251-6A816443F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F6FA7-0C5C-45F7-B406-3991E2B596E1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3B2BF-15AB-4E82-A251-6A816443F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F6FA7-0C5C-45F7-B406-3991E2B596E1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3B2BF-15AB-4E82-A251-6A816443F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F6FA7-0C5C-45F7-B406-3991E2B596E1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3B2BF-15AB-4E82-A251-6A816443F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3F6FA7-0C5C-45F7-B406-3991E2B596E1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13B2BF-15AB-4E82-A251-6A816443F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Česká  </a:t>
            </a:r>
            <a:r>
              <a:rPr lang="cs-CZ" sz="7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 o d e r n a</a:t>
            </a:r>
            <a:endParaRPr lang="cs-CZ" sz="7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Opakování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940152" y="5943763"/>
            <a:ext cx="287136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ČÍSLO DUM: VY_32_INOVACE_CJL_3,4_114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 </a:t>
            </a:r>
          </a:p>
          <a:p>
            <a:pPr algn="ctr"/>
            <a:r>
              <a:rPr lang="cs-CZ" sz="1200" b="1" dirty="0" smtClean="0">
                <a:solidFill>
                  <a:schemeClr val="bg1">
                    <a:lumMod val="95000"/>
                  </a:schemeClr>
                </a:solidFill>
              </a:rPr>
              <a:t>Číslo projektu: CZ.1.07./1.5.00/34.0938  Název projektu: Zlepšení podmínek pro vzdělávání na SUŠ, Ostrava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  <a:p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 </a:t>
            </a:r>
            <a:endParaRPr lang="cs-CZ" sz="12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Doplňte další charakteristické rysy a pojmy</a:t>
            </a:r>
            <a:endParaRPr lang="cs-CZ" b="1" dirty="0"/>
          </a:p>
        </p:txBody>
      </p:sp>
      <p:pic>
        <p:nvPicPr>
          <p:cNvPr id="4" name="Zástupný symbol pro obsah 3" descr="literární impresionismu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1532" y="1600200"/>
            <a:ext cx="6420935" cy="4525963"/>
          </a:xfrm>
          <a:ln w="762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Doplňte další charakteristické rysy a pojmy</a:t>
            </a:r>
            <a:endParaRPr lang="cs-CZ" b="1" dirty="0"/>
          </a:p>
        </p:txBody>
      </p:sp>
      <p:pic>
        <p:nvPicPr>
          <p:cNvPr id="4" name="Zástupný symbol pro obsah 3" descr="literární syymbolismu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5111" y="1600200"/>
            <a:ext cx="6393777" cy="4525963"/>
          </a:xfrm>
          <a:ln w="762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Opravte chybná tvrzení: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b="1" dirty="0" smtClean="0"/>
              <a:t>Manifest České moderny byl zveřejněn roku 1859.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Do České moderny řadíme J. S. </a:t>
            </a:r>
            <a:r>
              <a:rPr lang="cs-CZ" b="1" dirty="0" err="1" smtClean="0"/>
              <a:t>Machara</a:t>
            </a:r>
            <a:r>
              <a:rPr lang="cs-CZ" b="1" dirty="0" smtClean="0"/>
              <a:t>, F. X. Šaldu, K. H. Borovského, A. Sovu a K. Hlaváčka.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Realisté se sdružovali kolem časopisu Moderní revue.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Manifest České moderny obsahoval ryze literární požadavky.</a:t>
            </a:r>
          </a:p>
          <a:p>
            <a:pPr marL="514350" indent="-514350">
              <a:buAutoNum type="arabicPeriod"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 autorům přiřaďte um. směry: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J. S. </a:t>
            </a:r>
            <a:r>
              <a:rPr lang="cs-CZ" sz="4400" b="1" dirty="0" err="1" smtClean="0">
                <a:solidFill>
                  <a:srgbClr val="FFFF00"/>
                </a:solidFill>
              </a:rPr>
              <a:t>Machar</a:t>
            </a:r>
            <a:endParaRPr lang="cs-CZ" sz="4400" b="1" dirty="0" smtClean="0">
              <a:solidFill>
                <a:srgbClr val="FFFF00"/>
              </a:solidFill>
            </a:endParaRPr>
          </a:p>
          <a:p>
            <a:pPr marL="514350" indent="-514350">
              <a:buAutoNum type="alphaUcPeriod"/>
            </a:pPr>
            <a:r>
              <a:rPr lang="cs-CZ" sz="4400" b="1" dirty="0" smtClean="0">
                <a:solidFill>
                  <a:srgbClr val="FFFF00"/>
                </a:solidFill>
              </a:rPr>
              <a:t> Sova</a:t>
            </a:r>
          </a:p>
          <a:p>
            <a:pPr marL="514350" indent="-514350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O. Březina</a:t>
            </a:r>
          </a:p>
          <a:p>
            <a:pPr marL="514350" indent="-514350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K. Hlaváček</a:t>
            </a:r>
          </a:p>
          <a:p>
            <a:pPr marL="514350" indent="-514350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J. Karásek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b="1" i="1" dirty="0" smtClean="0"/>
              <a:t>symbolismus</a:t>
            </a:r>
          </a:p>
          <a:p>
            <a:pPr algn="ctr">
              <a:buNone/>
            </a:pPr>
            <a:r>
              <a:rPr lang="cs-CZ" sz="4400" b="1" i="1" dirty="0" smtClean="0"/>
              <a:t>impresionismus</a:t>
            </a:r>
          </a:p>
          <a:p>
            <a:pPr algn="ctr">
              <a:buNone/>
            </a:pPr>
            <a:r>
              <a:rPr lang="cs-CZ" sz="4400" b="1" i="1" dirty="0" smtClean="0"/>
              <a:t>realismus</a:t>
            </a:r>
          </a:p>
          <a:p>
            <a:pPr algn="ctr">
              <a:buNone/>
            </a:pPr>
            <a:r>
              <a:rPr lang="cs-CZ" sz="4400" b="1" i="1" dirty="0" smtClean="0"/>
              <a:t>dekadence</a:t>
            </a:r>
            <a:endParaRPr lang="cs-CZ" sz="44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5429264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b="1" i="1" dirty="0" smtClean="0"/>
              <a:t>Literatura a zdroje: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i="1" dirty="0" smtClean="0"/>
              <a:t>Čeští </a:t>
            </a:r>
            <a:r>
              <a:rPr lang="cs-CZ" sz="2000" i="1" dirty="0" smtClean="0"/>
              <a:t>spisovatelé 19. a počátku 20. století. </a:t>
            </a:r>
            <a:r>
              <a:rPr lang="cs-CZ" sz="2000" dirty="0" smtClean="0"/>
              <a:t>Praha: Československý spisovatel, 1982.</a:t>
            </a:r>
            <a:br>
              <a:rPr lang="cs-CZ" sz="2000" dirty="0" smtClean="0"/>
            </a:br>
            <a:r>
              <a:rPr lang="cs-CZ" sz="2000" b="1" dirty="0" smtClean="0"/>
              <a:t>Kresba</a:t>
            </a:r>
            <a:r>
              <a:rPr lang="cs-CZ" sz="2000" b="1" dirty="0" smtClean="0"/>
              <a:t>: vlastní tvorba</a:t>
            </a:r>
            <a:br>
              <a:rPr lang="cs-CZ" sz="2000" b="1" dirty="0" smtClean="0"/>
            </a:b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29064"/>
          </a:xfrm>
        </p:spPr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</a:t>
            </a:r>
            <a:r>
              <a:rPr lang="cs-CZ" sz="4000" b="1" dirty="0" smtClean="0"/>
              <a:t>Děkuji za pozornost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118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Česká  m o d e r n a</vt:lpstr>
      <vt:lpstr>Doplňte další charakteristické rysy a pojmy</vt:lpstr>
      <vt:lpstr>Doplňte další charakteristické rysy a pojmy</vt:lpstr>
      <vt:lpstr>Opravte chybná tvrzení:</vt:lpstr>
      <vt:lpstr>K autorům přiřaďte um. směry:</vt:lpstr>
      <vt:lpstr>Literatura a zdroje: Čeští spisovatelé 19. a počátku 20. století. Praha: Československý spisovatel, 1982. Kresba: vlastní tvorba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 m o d e r n a</dc:title>
  <dc:creator>user</dc:creator>
  <cp:lastModifiedBy>spravce2</cp:lastModifiedBy>
  <cp:revision>12</cp:revision>
  <dcterms:created xsi:type="dcterms:W3CDTF">2013-08-25T10:03:38Z</dcterms:created>
  <dcterms:modified xsi:type="dcterms:W3CDTF">2014-05-31T11:48:20Z</dcterms:modified>
</cp:coreProperties>
</file>