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0" r:id="rId3"/>
    <p:sldId id="261" r:id="rId4"/>
    <p:sldId id="262" r:id="rId5"/>
    <p:sldId id="263" r:id="rId6"/>
    <p:sldId id="257" r:id="rId7"/>
    <p:sldId id="258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E1D8C-75E3-4E04-9F44-40115BF6519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75B7B-80FF-4C18-8492-85194BC8EB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Rectangle 31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0" name="Rectangle 39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1" name="Rectangle 40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42" name="Rectangle 41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914400" y="4343400"/>
            <a:ext cx="7772400" cy="1975104"/>
          </a:xfrm>
        </p:spPr>
        <p:txBody>
          <a:bodyPr/>
          <a:lstStyle>
            <a:lvl1pPr marR="9144" algn="l">
              <a:defRPr sz="4000" b="1" cap="all" spc="0" baseline="0">
                <a:effectLst>
                  <a:reflection blurRad="12700" stA="34000" endA="740" endPos="53000" dir="5400000" sy="-100000" algn="bl" rotWithShape="0"/>
                </a:effectLst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914400" y="2834640"/>
            <a:ext cx="7772400" cy="1508760"/>
          </a:xfrm>
        </p:spPr>
        <p:txBody>
          <a:bodyPr lIns="100584" tIns="45720" anchor="b"/>
          <a:lstStyle>
            <a:lvl1pPr marL="0" indent="0" algn="l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56" name="Rectangle 55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5" name="Rectangle 64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6" name="Rectangle 65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7" name="Rectangle 66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E1D8C-75E3-4E04-9F44-40115BF6519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75B7B-80FF-4C18-8492-85194BC8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Freeform 13"/>
          <p:cNvSpPr>
            <a:spLocks/>
          </p:cNvSpPr>
          <p:nvPr/>
        </p:nvSpPr>
        <p:spPr bwMode="auto">
          <a:xfrm>
            <a:off x="4828952" y="1073888"/>
            <a:ext cx="4322136" cy="5791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3648"/>
              </a:cxn>
              <a:cxn ang="0">
                <a:pos x="720" y="2016"/>
              </a:cxn>
              <a:cxn ang="0">
                <a:pos x="2736" y="0"/>
              </a:cxn>
              <a:cxn ang="0">
                <a:pos x="2736" y="96"/>
              </a:cxn>
              <a:cxn ang="0">
                <a:pos x="744" y="2038"/>
              </a:cxn>
              <a:cxn ang="0">
                <a:pos x="48" y="3648"/>
              </a:cxn>
              <a:cxn ang="0">
                <a:pos x="0" y="3648"/>
              </a:cxn>
            </a:cxnLst>
            <a:rect l="0" t="0" r="0" b="0"/>
            <a:pathLst>
              <a:path w="2736" h="3648">
                <a:moveTo>
                  <a:pt x="0" y="3648"/>
                </a:moveTo>
                <a:lnTo>
                  <a:pt x="720" y="2016"/>
                </a:lnTo>
                <a:lnTo>
                  <a:pt x="2736" y="672"/>
                </a:lnTo>
                <a:lnTo>
                  <a:pt x="2736" y="720"/>
                </a:lnTo>
                <a:lnTo>
                  <a:pt x="744" y="2038"/>
                </a:lnTo>
                <a:lnTo>
                  <a:pt x="48" y="3648"/>
                </a:lnTo>
                <a:lnTo>
                  <a:pt x="48" y="3648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5" name="Freeform 14"/>
          <p:cNvSpPr>
            <a:spLocks/>
          </p:cNvSpPr>
          <p:nvPr/>
        </p:nvSpPr>
        <p:spPr bwMode="auto">
          <a:xfrm>
            <a:off x="373966" y="0"/>
            <a:ext cx="5514536" cy="661533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4080"/>
              </a:cxn>
              <a:cxn ang="0">
                <a:pos x="0" y="4128"/>
              </a:cxn>
              <a:cxn ang="0">
                <a:pos x="3504" y="2640"/>
              </a:cxn>
              <a:cxn ang="0">
                <a:pos x="2880" y="0"/>
              </a:cxn>
              <a:cxn ang="0">
                <a:pos x="2832" y="0"/>
              </a:cxn>
              <a:cxn ang="0">
                <a:pos x="3465" y="2619"/>
              </a:cxn>
              <a:cxn ang="0">
                <a:pos x="0" y="4080"/>
              </a:cxn>
            </a:cxnLst>
            <a:rect l="0" t="0" r="0" b="0"/>
            <a:pathLst>
              <a:path w="3504" h="4128">
                <a:moveTo>
                  <a:pt x="0" y="4080"/>
                </a:moveTo>
                <a:lnTo>
                  <a:pt x="0" y="4128"/>
                </a:lnTo>
                <a:lnTo>
                  <a:pt x="3504" y="2640"/>
                </a:lnTo>
                <a:lnTo>
                  <a:pt x="2880" y="0"/>
                </a:lnTo>
                <a:lnTo>
                  <a:pt x="2832" y="0"/>
                </a:lnTo>
                <a:lnTo>
                  <a:pt x="3465" y="2619"/>
                </a:lnTo>
                <a:lnTo>
                  <a:pt x="0" y="4080"/>
                </a:lnTo>
                <a:close/>
              </a:path>
            </a:pathLst>
          </a:custGeom>
          <a:noFill/>
          <a:ln w="3175" cap="flat" cmpd="sng" algn="ctr">
            <a:solidFill>
              <a:schemeClr val="accent2">
                <a:alpha val="5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3" name="Freeform 12"/>
          <p:cNvSpPr>
            <a:spLocks/>
          </p:cNvSpPr>
          <p:nvPr/>
        </p:nvSpPr>
        <p:spPr bwMode="auto">
          <a:xfrm rot="5236414">
            <a:off x="4462128" y="1483600"/>
            <a:ext cx="4114800" cy="118872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5943600" y="0"/>
            <a:ext cx="27432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104" y="0"/>
              </a:cxn>
              <a:cxn ang="0">
                <a:pos x="1728" y="0"/>
              </a:cxn>
              <a:cxn ang="0">
                <a:pos x="0" y="2688"/>
              </a:cxn>
              <a:cxn ang="0">
                <a:pos x="1104" y="0"/>
              </a:cxn>
            </a:cxnLst>
            <a:rect l="0" t="0" r="0" b="0"/>
            <a:pathLst>
              <a:path w="1728" h="2688">
                <a:moveTo>
                  <a:pt x="1104" y="0"/>
                </a:moveTo>
                <a:lnTo>
                  <a:pt x="1728" y="0"/>
                </a:lnTo>
                <a:lnTo>
                  <a:pt x="0" y="2688"/>
                </a:lnTo>
                <a:lnTo>
                  <a:pt x="110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7" name="Freeform 16"/>
          <p:cNvSpPr>
            <a:spLocks/>
          </p:cNvSpPr>
          <p:nvPr/>
        </p:nvSpPr>
        <p:spPr bwMode="auto">
          <a:xfrm>
            <a:off x="5943600" y="4267200"/>
            <a:ext cx="3200400" cy="11430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2016" y="240"/>
              </a:cxn>
              <a:cxn ang="0">
                <a:pos x="2016" y="720"/>
              </a:cxn>
              <a:cxn ang="0">
                <a:pos x="0" y="0"/>
              </a:cxn>
            </a:cxnLst>
            <a:rect l="0" t="0" r="0" b="0"/>
            <a:pathLst>
              <a:path w="2016" h="720">
                <a:moveTo>
                  <a:pt x="0" y="0"/>
                </a:moveTo>
                <a:lnTo>
                  <a:pt x="2016" y="240"/>
                </a:lnTo>
                <a:lnTo>
                  <a:pt x="2016" y="720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8" name="Freeform 17"/>
          <p:cNvSpPr>
            <a:spLocks/>
          </p:cNvSpPr>
          <p:nvPr/>
        </p:nvSpPr>
        <p:spPr bwMode="auto">
          <a:xfrm>
            <a:off x="5943600" y="0"/>
            <a:ext cx="1371600" cy="4267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864" y="0"/>
              </a:cxn>
              <a:cxn ang="0">
                <a:pos x="0" y="2688"/>
              </a:cxn>
              <a:cxn ang="0">
                <a:pos x="768" y="0"/>
              </a:cxn>
              <a:cxn ang="0">
                <a:pos x="864" y="0"/>
              </a:cxn>
            </a:cxnLst>
            <a:rect l="0" t="0" r="0" b="0"/>
            <a:pathLst>
              <a:path w="864" h="2688">
                <a:moveTo>
                  <a:pt x="864" y="0"/>
                </a:moveTo>
                <a:lnTo>
                  <a:pt x="0" y="2688"/>
                </a:lnTo>
                <a:lnTo>
                  <a:pt x="768" y="0"/>
                </a:lnTo>
                <a:lnTo>
                  <a:pt x="864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9" name="Freeform 18"/>
          <p:cNvSpPr>
            <a:spLocks/>
          </p:cNvSpPr>
          <p:nvPr/>
        </p:nvSpPr>
        <p:spPr bwMode="auto">
          <a:xfrm>
            <a:off x="5948363" y="4246563"/>
            <a:ext cx="2090737" cy="26114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71" y="1645"/>
              </a:cxn>
              <a:cxn ang="0">
                <a:pos x="1317" y="1645"/>
              </a:cxn>
              <a:cxn ang="0">
                <a:pos x="0" y="0"/>
              </a:cxn>
              <a:cxn ang="0">
                <a:pos x="1071" y="1645"/>
              </a:cxn>
            </a:cxnLst>
            <a:rect l="0" t="0" r="0" b="0"/>
            <a:pathLst>
              <a:path w="1317" h="1645">
                <a:moveTo>
                  <a:pt x="1071" y="1645"/>
                </a:moveTo>
                <a:lnTo>
                  <a:pt x="1317" y="1645"/>
                </a:lnTo>
                <a:lnTo>
                  <a:pt x="0" y="0"/>
                </a:lnTo>
                <a:lnTo>
                  <a:pt x="1071" y="1645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0" name="Freeform 19"/>
          <p:cNvSpPr>
            <a:spLocks/>
          </p:cNvSpPr>
          <p:nvPr/>
        </p:nvSpPr>
        <p:spPr bwMode="auto">
          <a:xfrm>
            <a:off x="5943600" y="4267200"/>
            <a:ext cx="16002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1008" y="1632"/>
              </a:cxn>
              <a:cxn ang="0">
                <a:pos x="0" y="0"/>
              </a:cxn>
              <a:cxn ang="0">
                <a:pos x="960" y="1632"/>
              </a:cxn>
              <a:cxn ang="0">
                <a:pos x="1008" y="1632"/>
              </a:cxn>
            </a:cxnLst>
            <a:rect l="0" t="0" r="0" b="0"/>
            <a:pathLst>
              <a:path w="1008" h="1632">
                <a:moveTo>
                  <a:pt x="1008" y="1632"/>
                </a:moveTo>
                <a:lnTo>
                  <a:pt x="0" y="0"/>
                </a:lnTo>
                <a:lnTo>
                  <a:pt x="960" y="1632"/>
                </a:lnTo>
                <a:lnTo>
                  <a:pt x="1008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1" name="Freeform 20"/>
          <p:cNvSpPr>
            <a:spLocks/>
          </p:cNvSpPr>
          <p:nvPr/>
        </p:nvSpPr>
        <p:spPr bwMode="auto">
          <a:xfrm>
            <a:off x="5943600" y="1371600"/>
            <a:ext cx="3200400" cy="2895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2016" y="144"/>
              </a:cxn>
              <a:cxn ang="0">
                <a:pos x="0" y="1824"/>
              </a:cxn>
              <a:cxn ang="0">
                <a:pos x="2016" y="0"/>
              </a:cxn>
            </a:cxnLst>
            <a:rect l="0" t="0" r="0" b="0"/>
            <a:pathLst>
              <a:path w="2016" h="1824">
                <a:moveTo>
                  <a:pt x="2016" y="0"/>
                </a:moveTo>
                <a:lnTo>
                  <a:pt x="2016" y="144"/>
                </a:lnTo>
                <a:lnTo>
                  <a:pt x="0" y="1824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2" name="Freeform 21"/>
          <p:cNvSpPr>
            <a:spLocks/>
          </p:cNvSpPr>
          <p:nvPr/>
        </p:nvSpPr>
        <p:spPr bwMode="auto">
          <a:xfrm>
            <a:off x="5943600" y="1752600"/>
            <a:ext cx="3200400" cy="2514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2016" y="0"/>
              </a:cxn>
              <a:cxn ang="0">
                <a:pos x="0" y="1584"/>
              </a:cxn>
              <a:cxn ang="0">
                <a:pos x="2016" y="48"/>
              </a:cxn>
              <a:cxn ang="0">
                <a:pos x="2016" y="0"/>
              </a:cxn>
            </a:cxnLst>
            <a:rect l="0" t="0" r="0" b="0"/>
            <a:pathLst>
              <a:path w="2016" h="1584">
                <a:moveTo>
                  <a:pt x="2016" y="0"/>
                </a:moveTo>
                <a:lnTo>
                  <a:pt x="0" y="1584"/>
                </a:lnTo>
                <a:lnTo>
                  <a:pt x="2016" y="48"/>
                </a:lnTo>
                <a:lnTo>
                  <a:pt x="2016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3" name="Freeform 22"/>
          <p:cNvSpPr>
            <a:spLocks/>
          </p:cNvSpPr>
          <p:nvPr/>
        </p:nvSpPr>
        <p:spPr bwMode="auto">
          <a:xfrm>
            <a:off x="990600" y="4267200"/>
            <a:ext cx="4953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120" y="0"/>
              </a:cxn>
              <a:cxn ang="0">
                <a:pos x="1056" y="1632"/>
              </a:cxn>
              <a:cxn ang="0">
                <a:pos x="0" y="1632"/>
              </a:cxn>
            </a:cxnLst>
            <a:rect l="0" t="0" r="0" b="0"/>
            <a:pathLst>
              <a:path w="3120" h="1632">
                <a:moveTo>
                  <a:pt x="0" y="1632"/>
                </a:moveTo>
                <a:lnTo>
                  <a:pt x="3120" y="0"/>
                </a:lnTo>
                <a:lnTo>
                  <a:pt x="1056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4" name="Freeform 23"/>
          <p:cNvSpPr>
            <a:spLocks/>
          </p:cNvSpPr>
          <p:nvPr/>
        </p:nvSpPr>
        <p:spPr bwMode="auto">
          <a:xfrm>
            <a:off x="533400" y="4267200"/>
            <a:ext cx="53340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3360" y="0"/>
              </a:cxn>
              <a:cxn ang="0">
                <a:pos x="144" y="1632"/>
              </a:cxn>
              <a:cxn ang="0">
                <a:pos x="0" y="1632"/>
              </a:cxn>
            </a:cxnLst>
            <a:rect l="0" t="0" r="0" b="0"/>
            <a:pathLst>
              <a:path w="3360" h="1632">
                <a:moveTo>
                  <a:pt x="0" y="1632"/>
                </a:moveTo>
                <a:lnTo>
                  <a:pt x="3360" y="0"/>
                </a:lnTo>
                <a:lnTo>
                  <a:pt x="144" y="1632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5" name="Freeform 24"/>
          <p:cNvSpPr>
            <a:spLocks/>
          </p:cNvSpPr>
          <p:nvPr/>
        </p:nvSpPr>
        <p:spPr bwMode="auto">
          <a:xfrm>
            <a:off x="366824" y="2438400"/>
            <a:ext cx="5638800" cy="1828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152"/>
              </a:cxn>
              <a:cxn ang="0">
                <a:pos x="0" y="384"/>
              </a:cxn>
              <a:cxn ang="0">
                <a:pos x="0" y="0"/>
              </a:cxn>
            </a:cxnLst>
            <a:rect l="0" t="0" r="0" b="0"/>
            <a:pathLst>
              <a:path w="3552" h="1152">
                <a:moveTo>
                  <a:pt x="0" y="0"/>
                </a:moveTo>
                <a:lnTo>
                  <a:pt x="3504" y="1152"/>
                </a:lnTo>
                <a:lnTo>
                  <a:pt x="0" y="384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6" name="Freeform 25"/>
          <p:cNvSpPr>
            <a:spLocks/>
          </p:cNvSpPr>
          <p:nvPr/>
        </p:nvSpPr>
        <p:spPr bwMode="auto">
          <a:xfrm>
            <a:off x="366824" y="2133600"/>
            <a:ext cx="5638800" cy="21336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3552" y="1344"/>
              </a:cxn>
              <a:cxn ang="0">
                <a:pos x="0" y="48"/>
              </a:cxn>
              <a:cxn ang="0">
                <a:pos x="0" y="0"/>
              </a:cxn>
            </a:cxnLst>
            <a:rect l="0" t="0" r="0" b="0"/>
            <a:pathLst>
              <a:path w="3552" h="1344">
                <a:moveTo>
                  <a:pt x="0" y="0"/>
                </a:moveTo>
                <a:lnTo>
                  <a:pt x="3552" y="1344"/>
                </a:lnTo>
                <a:lnTo>
                  <a:pt x="0" y="48"/>
                </a:lnTo>
                <a:lnTo>
                  <a:pt x="0" y="0"/>
                </a:lnTo>
                <a:close/>
              </a:path>
            </a:pathLst>
          </a:custGeom>
          <a:solidFill>
            <a:schemeClr val="bg2">
              <a:tint val="95000"/>
              <a:satMod val="20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27" name="Freeform 26"/>
          <p:cNvSpPr>
            <a:spLocks/>
          </p:cNvSpPr>
          <p:nvPr/>
        </p:nvSpPr>
        <p:spPr bwMode="auto">
          <a:xfrm>
            <a:off x="4572000" y="4267200"/>
            <a:ext cx="1371600" cy="25908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632"/>
              </a:cxn>
              <a:cxn ang="0">
                <a:pos x="96" y="1632"/>
              </a:cxn>
              <a:cxn ang="0">
                <a:pos x="864" y="0"/>
              </a:cxn>
              <a:cxn ang="0">
                <a:pos x="0" y="1632"/>
              </a:cxn>
            </a:cxnLst>
            <a:rect l="0" t="0" r="0" b="0"/>
            <a:pathLst>
              <a:path w="864" h="1632">
                <a:moveTo>
                  <a:pt x="0" y="1632"/>
                </a:moveTo>
                <a:lnTo>
                  <a:pt x="96" y="1632"/>
                </a:lnTo>
                <a:lnTo>
                  <a:pt x="864" y="0"/>
                </a:lnTo>
                <a:lnTo>
                  <a:pt x="0" y="1632"/>
                </a:lnTo>
                <a:close/>
              </a:path>
            </a:pathLst>
          </a:custGeom>
          <a:solidFill>
            <a:schemeClr val="bg2">
              <a:tint val="95000"/>
              <a:satMod val="180000"/>
              <a:alpha val="3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06902" y="1351672"/>
            <a:ext cx="5718048" cy="977486"/>
          </a:xfrm>
        </p:spPr>
        <p:txBody>
          <a:bodyPr lIns="82296" tIns="45720" bIns="0" anchor="t"/>
          <a:lstStyle>
            <a:lvl1pPr marL="54864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E1D8C-75E3-4E04-9F44-40115BF6519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75B7B-80FF-4C18-8492-85194BC8EB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363160" y="402264"/>
            <a:ext cx="850392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6902" y="512064"/>
            <a:ext cx="8156448" cy="777240"/>
          </a:xfrm>
        </p:spPr>
        <p:txBody>
          <a:bodyPr tIns="64008"/>
          <a:lstStyle>
            <a:lvl1pPr algn="l">
              <a:buNone/>
              <a:defRPr sz="3800" b="0" cap="none" spc="-150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 flipH="1">
            <a:off x="371538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Rectangle 8"/>
          <p:cNvSpPr/>
          <p:nvPr/>
        </p:nvSpPr>
        <p:spPr>
          <a:xfrm flipH="1">
            <a:off x="411109" y="680477"/>
            <a:ext cx="27432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0" name="Rectangle 9"/>
          <p:cNvSpPr/>
          <p:nvPr/>
        </p:nvSpPr>
        <p:spPr>
          <a:xfrm flipH="1">
            <a:off x="448450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H="1">
            <a:off x="476702" y="680477"/>
            <a:ext cx="9144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500478" y="680477"/>
            <a:ext cx="36576" cy="365760"/>
          </a:xfrm>
          <a:prstGeom prst="rect">
            <a:avLst/>
          </a:prstGeom>
          <a:solidFill>
            <a:srgbClr val="000000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2064"/>
            <a:ext cx="8229600" cy="9144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4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55344" y="17705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E1D8C-75E3-4E04-9F44-40115BF6519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75B7B-80FF-4C18-8492-85194BC8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0" y="402265"/>
            <a:ext cx="8867080" cy="886265"/>
          </a:xfrm>
          <a:prstGeom prst="rect">
            <a:avLst/>
          </a:prstGeom>
          <a:solidFill>
            <a:schemeClr val="bg2">
              <a:tint val="95000"/>
              <a:satMod val="180000"/>
              <a:alpha val="4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824" y="512064"/>
            <a:ext cx="7772400" cy="914400"/>
          </a:xfrm>
        </p:spPr>
        <p:txBody>
          <a:bodyPr anchor="t"/>
          <a:lstStyle>
            <a:lvl1pPr>
              <a:defRPr sz="400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09750"/>
            <a:ext cx="4040188" cy="639762"/>
          </a:xfrm>
        </p:spPr>
        <p:txBody>
          <a:bodyPr anchor="ctr"/>
          <a:lstStyle>
            <a:lvl1pPr marL="73152" indent="0" algn="l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09750"/>
            <a:ext cx="4041775" cy="639762"/>
          </a:xfrm>
        </p:spPr>
        <p:txBody>
          <a:bodyPr anchor="ctr"/>
          <a:lstStyle>
            <a:lvl1pPr marL="73152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459037"/>
            <a:ext cx="4040188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59037"/>
            <a:ext cx="4041775" cy="395935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E1D8C-75E3-4E04-9F44-40115BF6519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75B7B-80FF-4C18-8492-85194BC8EBA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Rectangle 15"/>
          <p:cNvSpPr/>
          <p:nvPr/>
        </p:nvSpPr>
        <p:spPr>
          <a:xfrm>
            <a:off x="87790" y="680477"/>
            <a:ext cx="45720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7" name="Rectangle 16"/>
          <p:cNvSpPr/>
          <p:nvPr/>
        </p:nvSpPr>
        <p:spPr>
          <a:xfrm>
            <a:off x="47305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8" name="Rectangle 17"/>
          <p:cNvSpPr/>
          <p:nvPr/>
        </p:nvSpPr>
        <p:spPr>
          <a:xfrm>
            <a:off x="2825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0" name="Rectangle 19"/>
          <p:cNvSpPr/>
          <p:nvPr/>
        </p:nvSpPr>
        <p:spPr>
          <a:xfrm flipH="1">
            <a:off x="149770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1" name="Rectangle 20"/>
          <p:cNvSpPr/>
          <p:nvPr/>
        </p:nvSpPr>
        <p:spPr>
          <a:xfrm flipH="1">
            <a:off x="189341" y="680477"/>
            <a:ext cx="27432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Rectangle 21"/>
          <p:cNvSpPr/>
          <p:nvPr/>
        </p:nvSpPr>
        <p:spPr>
          <a:xfrm flipH="1">
            <a:off x="226682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 flipH="1">
            <a:off x="254934" y="680477"/>
            <a:ext cx="9144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30" name="Rectangle 29"/>
          <p:cNvSpPr/>
          <p:nvPr/>
        </p:nvSpPr>
        <p:spPr>
          <a:xfrm>
            <a:off x="278710" y="680477"/>
            <a:ext cx="36576" cy="365760"/>
          </a:xfrm>
          <a:prstGeom prst="rect">
            <a:avLst/>
          </a:prstGeom>
          <a:solidFill>
            <a:schemeClr val="bg2"/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</p:spPr>
        <p:txBody>
          <a:bodyPr/>
          <a:lstStyle>
            <a:lvl1pPr>
              <a:defRPr sz="4000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E1D8C-75E3-4E04-9F44-40115BF6519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75B7B-80FF-4C18-8492-85194BC8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E1D8C-75E3-4E04-9F44-40115BF6519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75B7B-80FF-4C18-8492-85194BC8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73050"/>
            <a:ext cx="8229600" cy="1162050"/>
          </a:xfrm>
        </p:spPr>
        <p:txBody>
          <a:bodyPr anchor="ctr"/>
          <a:lstStyle>
            <a:lvl1pPr algn="l">
              <a:buNone/>
              <a:defRPr sz="36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435100"/>
            <a:ext cx="2514600" cy="4572000"/>
          </a:xfrm>
        </p:spPr>
        <p:txBody>
          <a:bodyPr/>
          <a:lstStyle>
            <a:lvl1pPr marL="54864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429000" y="1435100"/>
            <a:ext cx="54864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E1D8C-75E3-4E04-9F44-40115BF6519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75B7B-80FF-4C18-8492-85194BC8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368032" y="0"/>
            <a:ext cx="8778240" cy="1878037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9" name="Straight Connector 8"/>
          <p:cNvCxnSpPr/>
          <p:nvPr/>
        </p:nvCxnSpPr>
        <p:spPr>
          <a:xfrm flipV="1">
            <a:off x="363195" y="1885028"/>
            <a:ext cx="8782622" cy="0"/>
          </a:xfrm>
          <a:prstGeom prst="line">
            <a:avLst/>
          </a:prstGeom>
          <a:noFill/>
          <a:ln w="19050" cap="flat" cmpd="sng" algn="ctr">
            <a:solidFill>
              <a:srgbClr val="FFFFFF">
                <a:alpha val="100000"/>
              </a:srgbClr>
            </a:soli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10" name="Group 9"/>
          <p:cNvGrpSpPr/>
          <p:nvPr/>
        </p:nvGrpSpPr>
        <p:grpSpPr>
          <a:xfrm rot="5400000">
            <a:off x="8514581" y="1219200"/>
            <a:ext cx="132763" cy="128466"/>
            <a:chOff x="6668087" y="1297746"/>
            <a:chExt cx="161840" cy="156602"/>
          </a:xfrm>
        </p:grpSpPr>
        <p:cxnSp>
          <p:nvCxnSpPr>
            <p:cNvPr id="15" name="Straight Connector 14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 bwMode="grayWhite">
          <a:xfrm>
            <a:off x="914400" y="441251"/>
            <a:ext cx="6858000" cy="701749"/>
          </a:xfrm>
        </p:spPr>
        <p:txBody>
          <a:bodyPr anchor="b"/>
          <a:lstStyle>
            <a:lvl1pPr algn="l">
              <a:buNone/>
              <a:defRPr sz="21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68032" y="1893781"/>
            <a:ext cx="8778240" cy="4960144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White">
          <a:xfrm>
            <a:off x="914400" y="1150144"/>
            <a:ext cx="6858000" cy="685800"/>
          </a:xfrm>
        </p:spPr>
        <p:txBody>
          <a:bodyPr/>
          <a:lstStyle>
            <a:lvl1pPr marL="27432" indent="0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grpSp>
        <p:nvGrpSpPr>
          <p:cNvPr id="14" name="Group 13"/>
          <p:cNvGrpSpPr/>
          <p:nvPr/>
        </p:nvGrpSpPr>
        <p:grpSpPr>
          <a:xfrm rot="5400000">
            <a:off x="8666981" y="1371600"/>
            <a:ext cx="132763" cy="128466"/>
            <a:chOff x="6668087" y="1297746"/>
            <a:chExt cx="161840" cy="156602"/>
          </a:xfrm>
        </p:grpSpPr>
        <p:cxnSp>
          <p:nvCxnSpPr>
            <p:cNvPr id="11" name="Straight Connector 10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8" name="Group 17"/>
          <p:cNvGrpSpPr/>
          <p:nvPr/>
        </p:nvGrpSpPr>
        <p:grpSpPr>
          <a:xfrm rot="5400000">
            <a:off x="8320088" y="1474763"/>
            <a:ext cx="132763" cy="128466"/>
            <a:chOff x="6668087" y="1297746"/>
            <a:chExt cx="161840" cy="156602"/>
          </a:xfrm>
        </p:grpSpPr>
        <p:cxnSp>
          <p:nvCxnSpPr>
            <p:cNvPr id="19" name="Straight Connector 18"/>
            <p:cNvCxnSpPr/>
            <p:nvPr/>
          </p:nvCxnSpPr>
          <p:spPr>
            <a:xfrm rot="16200000">
              <a:off x="6664064" y="1301769"/>
              <a:ext cx="88509" cy="80463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V="1">
              <a:off x="6685888" y="1391257"/>
              <a:ext cx="125755" cy="427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 flipH="1">
              <a:off x="6744524" y="1300853"/>
              <a:ext cx="88509" cy="82296"/>
            </a:xfrm>
            <a:prstGeom prst="line">
              <a:avLst/>
            </a:prstGeom>
            <a:noFill/>
            <a:ln w="25400" cap="rnd" cmpd="sng" algn="ctr">
              <a:solidFill>
                <a:srgbClr val="FFFFFF">
                  <a:alpha val="100000"/>
                </a:srgbClr>
              </a:solidFill>
              <a:prstDash val="solid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77000" y="55499"/>
            <a:ext cx="2133600" cy="365125"/>
          </a:xfrm>
        </p:spPr>
        <p:txBody>
          <a:bodyPr/>
          <a:lstStyle>
            <a:extLst/>
          </a:lstStyle>
          <a:p>
            <a:fld id="{88BE1D8C-75E3-4E04-9F44-40115BF6519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55499"/>
            <a:ext cx="5562600" cy="365125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610600" y="55499"/>
            <a:ext cx="457200" cy="365125"/>
          </a:xfrm>
        </p:spPr>
        <p:txBody>
          <a:bodyPr/>
          <a:lstStyle>
            <a:extLst/>
          </a:lstStyle>
          <a:p>
            <a:fld id="{32475B7B-80FF-4C18-8492-85194BC8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E1D8C-75E3-4E04-9F44-40115BF6519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75B7B-80FF-4C18-8492-85194BC8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981200" cy="5851525"/>
          </a:xfrm>
        </p:spPr>
        <p:txBody>
          <a:bodyPr vert="eaVert"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58674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8BE1D8C-75E3-4E04-9F44-40115BF6519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32475B7B-80FF-4C18-8492-85194BC8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-1"/>
            <a:ext cx="365760" cy="6854456"/>
          </a:xfrm>
          <a:prstGeom prst="rect">
            <a:avLst/>
          </a:prstGeom>
          <a:solidFill>
            <a:srgbClr val="FFFFFF">
              <a:alpha val="100000"/>
            </a:srgb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255291" y="5047394"/>
            <a:ext cx="73152" cy="169164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255291" y="4796819"/>
            <a:ext cx="73152" cy="228600"/>
          </a:xfrm>
          <a:prstGeom prst="rect">
            <a:avLst/>
          </a:prstGeom>
          <a:solidFill>
            <a:schemeClr val="accent3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255291" y="4637685"/>
            <a:ext cx="73152" cy="137160"/>
          </a:xfrm>
          <a:prstGeom prst="rect">
            <a:avLst/>
          </a:prstGeom>
          <a:solidFill>
            <a:schemeClr val="bg2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55291" y="4542559"/>
            <a:ext cx="73152" cy="7315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2" name="Rectangle 11"/>
          <p:cNvSpPr/>
          <p:nvPr/>
        </p:nvSpPr>
        <p:spPr>
          <a:xfrm>
            <a:off x="309558" y="680477"/>
            <a:ext cx="45720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5" name="Rectangle 14"/>
          <p:cNvSpPr/>
          <p:nvPr/>
        </p:nvSpPr>
        <p:spPr>
          <a:xfrm>
            <a:off x="269073" y="680477"/>
            <a:ext cx="27432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16" name="Rectangle 15"/>
          <p:cNvSpPr/>
          <p:nvPr/>
        </p:nvSpPr>
        <p:spPr>
          <a:xfrm>
            <a:off x="250020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7" name="Rectangle 16"/>
          <p:cNvSpPr/>
          <p:nvPr/>
        </p:nvSpPr>
        <p:spPr>
          <a:xfrm>
            <a:off x="221768" y="680477"/>
            <a:ext cx="9144" cy="365760"/>
          </a:xfrm>
          <a:prstGeom prst="rect">
            <a:avLst/>
          </a:prstGeom>
          <a:solidFill>
            <a:srgbClr val="000000">
              <a:alpha val="10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512064"/>
            <a:ext cx="7772400" cy="914400"/>
          </a:xfrm>
          <a:prstGeom prst="rect">
            <a:avLst/>
          </a:prstGeom>
        </p:spPr>
        <p:txBody>
          <a:bodyPr vert="horz" anchor="t">
            <a:no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783560"/>
            <a:ext cx="7772400" cy="457200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770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88BE1D8C-75E3-4E04-9F44-40115BF6519C}" type="datetimeFigureOut">
              <a:rPr lang="cs-CZ" smtClean="0"/>
              <a:pPr/>
              <a:t>31.5.2014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416675"/>
            <a:ext cx="55626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610600" y="64166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  <a:extLst/>
          </a:lstStyle>
          <a:p>
            <a:fld id="{32475B7B-80FF-4C18-8492-85194BC8EBA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 spc="-100" baseline="0">
          <a:solidFill>
            <a:schemeClr val="tx2">
              <a:satMod val="200000"/>
            </a:schemeClr>
          </a:solidFill>
          <a:latin typeface="+mj-lt"/>
          <a:ea typeface="+mj-ea"/>
          <a:cs typeface="+mj-cs"/>
        </a:defRPr>
      </a:lvl1pPr>
      <a:extLst/>
    </p:titleStyle>
    <p:bodyStyle>
      <a:lvl1pPr marL="411480" indent="-342900" algn="l" rtl="0" eaLnBrk="1" latinLnBrk="0" hangingPunct="1">
        <a:spcBef>
          <a:spcPts val="700"/>
        </a:spcBef>
        <a:buClr>
          <a:schemeClr val="tx2"/>
        </a:buClr>
        <a:buSzPct val="95000"/>
        <a:buFont typeface="Wingdings"/>
        <a:buChar char="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40664" indent="-28575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2"/>
        </a:buClr>
        <a:buFont typeface="Wingdings 2"/>
        <a:buChar char="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61872" indent="-228600" algn="l" rtl="0" eaLnBrk="1" latinLnBrk="0" hangingPunct="1">
        <a:spcBef>
          <a:spcPct val="20000"/>
        </a:spcBef>
        <a:buClr>
          <a:schemeClr val="accent3"/>
        </a:buClr>
        <a:buFont typeface="Wingdings 3"/>
        <a:buChar char="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14813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9928" indent="-210312" algn="l" rtl="0" eaLnBrk="1" latinLnBrk="0" hangingPunct="1">
        <a:spcBef>
          <a:spcPct val="20000"/>
        </a:spcBef>
        <a:buClr>
          <a:schemeClr val="accent3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01952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93976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rtl="0" eaLnBrk="1" latinLnBrk="0" hangingPunct="1">
        <a:spcBef>
          <a:spcPct val="20000"/>
        </a:spcBef>
        <a:buClr>
          <a:schemeClr val="accent4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google.cz/search?hl=cs&amp;site=imghp&amp;tbm=isch&amp;source=hp&amp;biw=1301&amp;bih=546&amp;q=jh+krchovsk%C3%BD&amp;oq=jh+krchovsk%C3%BD&amp;gs_l=img.3..0i24l2.4309.8686.0.9768.14.6.1.7.7.0.211.782.3j2j1.6.0....0...1ac.1.25.img..1.13.606.Bfkr9-zN0Bs" TargetMode="Externa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DĚJINY LITERATURY</a:t>
            </a: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7200" dirty="0" smtClean="0"/>
              <a:t>J. H. KRCHOVSKÝ</a:t>
            </a:r>
            <a:endParaRPr lang="cs-CZ" sz="7200" dirty="0"/>
          </a:p>
        </p:txBody>
      </p:sp>
      <p:sp>
        <p:nvSpPr>
          <p:cNvPr id="4" name="Rectangle 3"/>
          <p:cNvSpPr/>
          <p:nvPr/>
        </p:nvSpPr>
        <p:spPr>
          <a:xfrm>
            <a:off x="6144997" y="6425612"/>
            <a:ext cx="285796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ČÍSLO DUM: VY_32_INOVACE_CJL_4_112</a:t>
            </a:r>
          </a:p>
        </p:txBody>
      </p:sp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928662" y="0"/>
            <a:ext cx="7057445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cs-CZ" sz="1200" dirty="0" smtClean="0"/>
              <a:t> </a:t>
            </a:r>
          </a:p>
          <a:p>
            <a:pPr algn="ctr"/>
            <a:r>
              <a:rPr lang="cs-CZ" sz="1200" b="1" dirty="0" smtClean="0"/>
              <a:t>Číslo projektu: CZ.1.07./1.5.00/34.0938  Název projektu: Zlepšení podmínek pro vzdělávání na SUŠ, Ostrava</a:t>
            </a:r>
            <a:r>
              <a:rPr lang="cs-CZ" sz="1200" dirty="0" smtClean="0"/>
              <a:t> </a:t>
            </a:r>
          </a:p>
          <a:p>
            <a:r>
              <a:rPr lang="cs-CZ" sz="1200" dirty="0" smtClean="0"/>
              <a:t> </a:t>
            </a:r>
            <a:endParaRPr lang="cs-CZ" sz="1200" dirty="0"/>
          </a:p>
        </p:txBody>
      </p:sp>
      <p:pic>
        <p:nvPicPr>
          <p:cNvPr id="6" name="Obrázek 5" descr="OPVK_hor_zakladni_logolink_RGB_cz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14480" y="714356"/>
            <a:ext cx="5760720" cy="1255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2255727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800" dirty="0" smtClean="0"/>
              <a:t>J. H. Krchovský, </a:t>
            </a:r>
            <a:r>
              <a:rPr lang="cs-CZ" sz="1200" dirty="0" smtClean="0"/>
              <a:t>zdroj</a:t>
            </a:r>
            <a:r>
              <a:rPr lang="cs-CZ" sz="1200" dirty="0"/>
              <a:t>: </a:t>
            </a:r>
            <a:r>
              <a:rPr lang="cs-CZ" sz="1000" dirty="0">
                <a:hlinkClick r:id="rId2"/>
              </a:rPr>
              <a:t>https://www.google.cz/search?hl=cs&amp;site=imghp&amp;tbm=isch&amp;source=hp&amp;biw=1301&amp;bih=546&amp;q=jh+krchovsk%C3%BD&amp;oq=jh+krchovsk%C3%BD&amp;gs_l=img.3..0i24l2.4309.8686.0.9768.14.6.1.7.7.0.211.782.3j2j1.6.0....0...1ac.1.25.img..</a:t>
            </a:r>
            <a:r>
              <a:rPr lang="cs-CZ" sz="1000" dirty="0" smtClean="0">
                <a:hlinkClick r:id="rId2"/>
              </a:rPr>
              <a:t>1.13.606.Bfkr9-zN0Bs</a:t>
            </a:r>
            <a:r>
              <a:rPr lang="cs-CZ" sz="1000" dirty="0" smtClean="0"/>
              <a:t> </a:t>
            </a:r>
            <a:endParaRPr lang="cs-CZ" sz="1000" dirty="0"/>
          </a:p>
        </p:txBody>
      </p:sp>
    </p:spTree>
    <p:extLst>
      <p:ext uri="{BB962C8B-B14F-4D97-AF65-F5344CB8AC3E}">
        <p14:creationId xmlns="" xmlns:p14="http://schemas.microsoft.com/office/powerpoint/2010/main" val="14433544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l. jm. JIŘÍ HÁSEK (1960)</a:t>
            </a:r>
            <a:endParaRPr lang="cs-CZ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Brněnský autor </a:t>
            </a:r>
            <a:r>
              <a:rPr lang="cs-CZ" sz="2600" dirty="0" smtClean="0"/>
              <a:t>(bydlí pod pohřebištěm asi stovky vojáků Rudé armády – odtud pseudonym), </a:t>
            </a:r>
            <a:r>
              <a:rPr lang="cs-CZ" dirty="0" smtClean="0"/>
              <a:t>narozen v Praze</a:t>
            </a:r>
          </a:p>
          <a:p>
            <a:r>
              <a:rPr lang="cs-CZ" dirty="0" smtClean="0"/>
              <a:t>Za normalizace </a:t>
            </a:r>
            <a:r>
              <a:rPr lang="cs-CZ" dirty="0" smtClean="0">
                <a:solidFill>
                  <a:schemeClr val="accent3"/>
                </a:solidFill>
              </a:rPr>
              <a:t>samizdatový autor </a:t>
            </a:r>
            <a:r>
              <a:rPr lang="cs-CZ" dirty="0" smtClean="0"/>
              <a:t>(člen </a:t>
            </a:r>
            <a:r>
              <a:rPr lang="cs-CZ" dirty="0" smtClean="0">
                <a:solidFill>
                  <a:schemeClr val="accent3"/>
                </a:solidFill>
              </a:rPr>
              <a:t>undergroundu</a:t>
            </a:r>
            <a:r>
              <a:rPr lang="cs-CZ" dirty="0" smtClean="0"/>
              <a:t>), tvoří a publikuje od r. 1980</a:t>
            </a:r>
          </a:p>
          <a:p>
            <a:r>
              <a:rPr lang="cs-CZ" dirty="0" smtClean="0"/>
              <a:t>Některé jeho básně zhudebněny (má také vlastní kapelu)</a:t>
            </a:r>
          </a:p>
          <a:p>
            <a:r>
              <a:rPr lang="cs-CZ" dirty="0" smtClean="0"/>
              <a:t>Jednu ze sbírek si sám ilustroval</a:t>
            </a:r>
          </a:p>
          <a:p>
            <a:r>
              <a:rPr lang="cs-CZ" dirty="0" smtClean="0"/>
              <a:t>V zahraničí vyšlo jen málo jeho básní, v ČR však patří mezi známé a čtenářsky oblíbené básníky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9891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poezie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556792"/>
            <a:ext cx="7772400" cy="479876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accent3"/>
                </a:solidFill>
              </a:rPr>
              <a:t>Dekadence</a:t>
            </a:r>
          </a:p>
          <a:p>
            <a:r>
              <a:rPr lang="cs-CZ" dirty="0" smtClean="0"/>
              <a:t>Záliba v zobrazování </a:t>
            </a:r>
            <a:r>
              <a:rPr lang="cs-CZ" dirty="0" smtClean="0">
                <a:solidFill>
                  <a:schemeClr val="accent3"/>
                </a:solidFill>
              </a:rPr>
              <a:t>smrti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3"/>
                </a:solidFill>
              </a:rPr>
              <a:t>děsu</a:t>
            </a:r>
            <a:r>
              <a:rPr lang="cs-CZ" dirty="0" smtClean="0"/>
              <a:t>, </a:t>
            </a:r>
            <a:r>
              <a:rPr lang="cs-CZ" dirty="0" smtClean="0">
                <a:solidFill>
                  <a:schemeClr val="accent3"/>
                </a:solidFill>
              </a:rPr>
              <a:t>erotiky</a:t>
            </a:r>
          </a:p>
          <a:p>
            <a:r>
              <a:rPr lang="cs-CZ" dirty="0" smtClean="0"/>
              <a:t>Lyrika, v řadě básní jsou epická jádra </a:t>
            </a:r>
            <a:r>
              <a:rPr lang="cs-CZ" sz="2400" dirty="0" smtClean="0"/>
              <a:t>(zárodky příběhů)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Formálně precizní </a:t>
            </a:r>
            <a:r>
              <a:rPr lang="cs-CZ" dirty="0" smtClean="0"/>
              <a:t>básně, vázaný verš </a:t>
            </a:r>
            <a:r>
              <a:rPr lang="cs-CZ" sz="2000" dirty="0" smtClean="0"/>
              <a:t>(převažuje čtyřstopý daktylský rytmus)</a:t>
            </a:r>
            <a:r>
              <a:rPr lang="cs-CZ" dirty="0" smtClean="0"/>
              <a:t>, plné rýmy</a:t>
            </a:r>
          </a:p>
          <a:p>
            <a:r>
              <a:rPr lang="cs-CZ" dirty="0" smtClean="0"/>
              <a:t>Častá </a:t>
            </a:r>
            <a:r>
              <a:rPr lang="cs-CZ" dirty="0" smtClean="0">
                <a:solidFill>
                  <a:schemeClr val="accent3"/>
                </a:solidFill>
              </a:rPr>
              <a:t>pointa</a:t>
            </a:r>
            <a:r>
              <a:rPr lang="cs-CZ" dirty="0" smtClean="0"/>
              <a:t>, černý </a:t>
            </a:r>
            <a:r>
              <a:rPr lang="cs-CZ" sz="2600" dirty="0" smtClean="0"/>
              <a:t>(šibeniční) </a:t>
            </a:r>
            <a:r>
              <a:rPr lang="cs-CZ" dirty="0" smtClean="0">
                <a:solidFill>
                  <a:schemeClr val="accent3"/>
                </a:solidFill>
              </a:rPr>
              <a:t>humor</a:t>
            </a:r>
          </a:p>
          <a:p>
            <a:r>
              <a:rPr lang="cs-CZ" dirty="0" smtClean="0"/>
              <a:t>Krátké, srozumitelné, zábavné, oslovující básně, </a:t>
            </a:r>
            <a:r>
              <a:rPr lang="cs-CZ" sz="2600" dirty="0" smtClean="0"/>
              <a:t>oblíbené zvláště v mladé generaci</a:t>
            </a:r>
          </a:p>
          <a:p>
            <a:r>
              <a:rPr lang="cs-CZ" sz="2600" dirty="0" smtClean="0"/>
              <a:t>V autorově tvorbě nepozorujeme vývoj, přes 30 let si jeho poezie drží stejný styl </a:t>
            </a:r>
            <a:endParaRPr lang="cs-CZ" sz="2600" dirty="0"/>
          </a:p>
        </p:txBody>
      </p:sp>
    </p:spTree>
    <p:extLst>
      <p:ext uri="{BB962C8B-B14F-4D97-AF65-F5344CB8AC3E}">
        <p14:creationId xmlns="" xmlns:p14="http://schemas.microsoft.com/office/powerpoint/2010/main" val="380865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Sbírky </a:t>
            </a:r>
            <a:r>
              <a:rPr lang="cs-CZ" sz="2000" dirty="0" smtClean="0"/>
              <a:t>(vydává hlavně výbory)</a:t>
            </a:r>
            <a:endParaRPr lang="cs-CZ" sz="2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Procházka urnovým hájem</a:t>
            </a:r>
          </a:p>
          <a:p>
            <a:r>
              <a:rPr lang="cs-CZ" dirty="0" smtClean="0"/>
              <a:t>Valčík s mým stínem</a:t>
            </a:r>
          </a:p>
          <a:p>
            <a:r>
              <a:rPr lang="cs-CZ" dirty="0" smtClean="0"/>
              <a:t>Mé lebky stín</a:t>
            </a:r>
          </a:p>
          <a:p>
            <a:r>
              <a:rPr lang="cs-CZ" dirty="0" smtClean="0">
                <a:solidFill>
                  <a:schemeClr val="accent3"/>
                </a:solidFill>
              </a:rPr>
              <a:t>Noci, po nichž nepřichází ráno </a:t>
            </a:r>
            <a:r>
              <a:rPr lang="cs-CZ" dirty="0" smtClean="0"/>
              <a:t>(výbor)</a:t>
            </a:r>
          </a:p>
          <a:p>
            <a:r>
              <a:rPr lang="cs-CZ" dirty="0" smtClean="0"/>
              <a:t>Dvojité dno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381956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548680"/>
            <a:ext cx="7772400" cy="5806880"/>
          </a:xfrm>
        </p:spPr>
        <p:txBody>
          <a:bodyPr/>
          <a:lstStyle/>
          <a:p>
            <a:pPr marL="68580" indent="0">
              <a:buNone/>
            </a:pPr>
            <a:r>
              <a:rPr lang="cs-CZ" sz="3200" dirty="0" smtClean="0">
                <a:solidFill>
                  <a:schemeClr val="accent3"/>
                </a:solidFill>
              </a:rPr>
              <a:t>ZDI MÉHO DOMU – CHRÁM GENIA LOCI</a:t>
            </a:r>
          </a:p>
          <a:p>
            <a:pPr marL="68580" indent="0">
              <a:buNone/>
            </a:pPr>
            <a:r>
              <a:rPr lang="cs-CZ" sz="3200" dirty="0">
                <a:solidFill>
                  <a:schemeClr val="accent3"/>
                </a:solidFill>
              </a:rPr>
              <a:t>v</a:t>
            </a:r>
            <a:r>
              <a:rPr lang="cs-CZ" sz="3200" dirty="0" smtClean="0">
                <a:solidFill>
                  <a:schemeClr val="accent3"/>
                </a:solidFill>
              </a:rPr>
              <a:t>šech prohýřených dnů a děsných nocí</a:t>
            </a:r>
          </a:p>
          <a:p>
            <a:pPr marL="68580" indent="0">
              <a:buNone/>
            </a:pPr>
            <a:r>
              <a:rPr lang="cs-CZ" sz="3200" dirty="0" smtClean="0">
                <a:solidFill>
                  <a:schemeClr val="accent3"/>
                </a:solidFill>
              </a:rPr>
              <a:t>- dny nepočítám, ale noci ano</a:t>
            </a:r>
          </a:p>
          <a:p>
            <a:pPr marL="68580" indent="0">
              <a:buNone/>
            </a:pPr>
            <a:r>
              <a:rPr lang="cs-CZ" sz="3200" dirty="0">
                <a:solidFill>
                  <a:schemeClr val="accent3"/>
                </a:solidFill>
              </a:rPr>
              <a:t>t</a:t>
            </a:r>
            <a:r>
              <a:rPr lang="cs-CZ" sz="3200" dirty="0" smtClean="0">
                <a:solidFill>
                  <a:schemeClr val="accent3"/>
                </a:solidFill>
              </a:rPr>
              <a:t>y noci, po nichž nepřichází ráno…</a:t>
            </a:r>
          </a:p>
          <a:p>
            <a:pPr marL="68580" indent="0">
              <a:buNone/>
            </a:pPr>
            <a:endParaRPr lang="cs-CZ" dirty="0"/>
          </a:p>
          <a:p>
            <a:pPr marL="68580" indent="0">
              <a:buNone/>
            </a:pPr>
            <a:r>
              <a:rPr lang="cs-CZ" i="1" dirty="0" smtClean="0"/>
              <a:t>(Mé lebky stín)</a:t>
            </a:r>
            <a:endParaRPr lang="cs-CZ" i="1" dirty="0"/>
          </a:p>
        </p:txBody>
      </p:sp>
    </p:spTree>
    <p:extLst>
      <p:ext uri="{BB962C8B-B14F-4D97-AF65-F5344CB8AC3E}">
        <p14:creationId xmlns="" xmlns:p14="http://schemas.microsoft.com/office/powerpoint/2010/main" val="13312483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82930" indent="-514350">
              <a:buFont typeface="+mj-lt"/>
              <a:buAutoNum type="arabicPeriod"/>
            </a:pPr>
            <a:r>
              <a:rPr lang="cs-CZ" dirty="0" smtClean="0"/>
              <a:t>Zařaďte osobnost básníka J. H. Krchovského do kontextu české literatury po r. 1945</a:t>
            </a:r>
          </a:p>
          <a:p>
            <a:pPr marL="582930" indent="-514350">
              <a:buFont typeface="+mj-lt"/>
              <a:buAutoNum type="arabicPeriod"/>
            </a:pPr>
            <a:r>
              <a:rPr lang="cs-CZ" dirty="0" smtClean="0"/>
              <a:t>Setkali jste se již někdy s tvorbou Krchovského?</a:t>
            </a:r>
          </a:p>
          <a:p>
            <a:pPr marL="582930" indent="-514350">
              <a:buFont typeface="+mj-lt"/>
              <a:buAutoNum type="arabicPeriod"/>
            </a:pPr>
            <a:r>
              <a:rPr lang="cs-CZ" dirty="0" smtClean="0"/>
              <a:t>Připomeňte, co znamená </a:t>
            </a:r>
            <a:r>
              <a:rPr lang="cs-CZ" dirty="0" smtClean="0">
                <a:solidFill>
                  <a:schemeClr val="accent3"/>
                </a:solidFill>
              </a:rPr>
              <a:t>dekadence</a:t>
            </a:r>
            <a:r>
              <a:rPr lang="cs-CZ" dirty="0" smtClean="0"/>
              <a:t>, uveďte dekadentní básníky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9542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Literatura a zdroje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KRCHOVSKÝ, J. H., </a:t>
            </a:r>
            <a:r>
              <a:rPr lang="cs-CZ" i="1" dirty="0" smtClean="0"/>
              <a:t>Noci, po nichž nepřichází </a:t>
            </a:r>
            <a:r>
              <a:rPr lang="cs-CZ" dirty="0" smtClean="0"/>
              <a:t>ráno. Brno: Host, 1997</a:t>
            </a:r>
            <a:r>
              <a:rPr lang="cs-CZ" dirty="0" smtClean="0"/>
              <a:t>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="" xmlns:p14="http://schemas.microsoft.com/office/powerpoint/2010/main" val="3053353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tro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Metro">
      <a:majorFont>
        <a:latin typeface="Consolas"/>
        <a:ea typeface=""/>
        <a:cs typeface=""/>
        <a:font script="Jpan" typeface="HG丸ｺﾞｼｯｸM-PRO"/>
        <a:font script="Hang" typeface="HY중고딕"/>
        <a:font script="Hans" typeface="华文楷体"/>
        <a:font script="Hant" typeface="新細明體"/>
        <a:font script="Arab" typeface="Tahoma"/>
        <a:font script="Hebr" typeface="Levenim MT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tro">
      <a:fillStyleLst>
        <a:solidFill>
          <a:schemeClr val="phClr"/>
        </a:solidFill>
        <a:gradFill rotWithShape="1">
          <a:gsLst>
            <a:gs pos="0">
              <a:schemeClr val="phClr">
                <a:tint val="25000"/>
                <a:satMod val="125000"/>
              </a:schemeClr>
            </a:gs>
            <a:gs pos="40000">
              <a:schemeClr val="phClr">
                <a:tint val="55000"/>
                <a:satMod val="130000"/>
              </a:schemeClr>
            </a:gs>
            <a:gs pos="50000">
              <a:schemeClr val="phClr">
                <a:tint val="59000"/>
                <a:satMod val="130000"/>
              </a:schemeClr>
            </a:gs>
            <a:gs pos="65000">
              <a:schemeClr val="phClr">
                <a:tint val="55000"/>
                <a:satMod val="130000"/>
              </a:schemeClr>
            </a:gs>
            <a:gs pos="100000">
              <a:schemeClr val="phClr">
                <a:tint val="20000"/>
                <a:satMod val="12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48000"/>
                <a:satMod val="138000"/>
              </a:schemeClr>
            </a:gs>
            <a:gs pos="25000">
              <a:schemeClr val="phClr">
                <a:tint val="85000"/>
              </a:schemeClr>
            </a:gs>
            <a:gs pos="40000">
              <a:schemeClr val="phClr">
                <a:tint val="92000"/>
              </a:schemeClr>
            </a:gs>
            <a:gs pos="50000">
              <a:schemeClr val="phClr">
                <a:tint val="93000"/>
              </a:schemeClr>
            </a:gs>
            <a:gs pos="60000">
              <a:schemeClr val="phClr">
                <a:tint val="92000"/>
              </a:schemeClr>
            </a:gs>
            <a:gs pos="75000">
              <a:schemeClr val="phClr">
                <a:tint val="83000"/>
                <a:satMod val="108000"/>
              </a:schemeClr>
            </a:gs>
            <a:gs pos="100000">
              <a:schemeClr val="phClr">
                <a:tint val="48000"/>
                <a:satMod val="150000"/>
              </a:schemeClr>
            </a:gs>
          </a:gsLst>
          <a:lin ang="5400000" scaled="0"/>
        </a:gradFill>
      </a:fillStyleLst>
      <a:lnStyleLst>
        <a:ln w="12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</a:effectStyle>
        <a:effectStyle>
          <a:effectLst>
            <a:glow rad="63500">
              <a:schemeClr val="phClr">
                <a:alpha val="45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>
            <a:bevelT w="0" h="0"/>
            <a:contourClr>
              <a:schemeClr val="phClr">
                <a:tint val="70000"/>
              </a:schemeClr>
            </a:contourClr>
          </a:sp3d>
        </a:effectStyle>
        <a:effectStyle>
          <a:effectLst>
            <a:glow rad="101500">
              <a:schemeClr val="phClr">
                <a:alpha val="42000"/>
                <a:satMod val="120000"/>
              </a:schemeClr>
            </a:glow>
          </a:effectLst>
          <a:scene3d>
            <a:camera prst="orthographicFront" fov="0">
              <a:rot lat="0" lon="0" rev="0"/>
            </a:camera>
            <a:lightRig rig="glow" dir="t">
              <a:rot lat="0" lon="0" rev="4800000"/>
            </a:lightRig>
          </a:scene3d>
          <a:sp3d prstMaterial="powder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bg1">
                <a:shade val="100000"/>
                <a:satMod val="150000"/>
              </a:schemeClr>
            </a:gs>
            <a:gs pos="65000">
              <a:schemeClr val="bg1">
                <a:shade val="90000"/>
                <a:satMod val="375000"/>
              </a:schemeClr>
            </a:gs>
            <a:gs pos="100000">
              <a:schemeClr val="phClr">
                <a:tint val="88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0000"/>
                <a:satMod val="180000"/>
              </a:schemeClr>
              <a:schemeClr val="phClr">
                <a:tint val="90000"/>
                <a:satMod val="20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</Template>
  <TotalTime>51</TotalTime>
  <Words>298</Words>
  <Application>Microsoft Office PowerPoint</Application>
  <PresentationFormat>Předvádění na obrazovce (4:3)</PresentationFormat>
  <Paragraphs>39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Metro</vt:lpstr>
      <vt:lpstr>DĚJINY LITERATURY</vt:lpstr>
      <vt:lpstr>J. H. Krchovský, zdroj: https://www.google.cz/search?hl=cs&amp;site=imghp&amp;tbm=isch&amp;source=hp&amp;biw=1301&amp;bih=546&amp;q=jh+krchovsk%C3%BD&amp;oq=jh+krchovsk%C3%BD&amp;gs_l=img.3..0i24l2.4309.8686.0.9768.14.6.1.7.7.0.211.782.3j2j1.6.0....0...1ac.1.25.img..1.13.606.Bfkr9-zN0Bs </vt:lpstr>
      <vt:lpstr>vl. jm. JIŘÍ HÁSEK (1960)</vt:lpstr>
      <vt:lpstr>poezie</vt:lpstr>
      <vt:lpstr>Sbírky (vydává hlavně výbory)</vt:lpstr>
      <vt:lpstr>Snímek 6</vt:lpstr>
      <vt:lpstr>Otázky a úkoly</vt:lpstr>
      <vt:lpstr>Literatura a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DĚJINY LITERATURY</dc:title>
  <dc:creator>LLL</dc:creator>
  <cp:lastModifiedBy>spravce2</cp:lastModifiedBy>
  <cp:revision>19</cp:revision>
  <dcterms:created xsi:type="dcterms:W3CDTF">2013-08-25T09:47:38Z</dcterms:created>
  <dcterms:modified xsi:type="dcterms:W3CDTF">2014-05-31T11:52:51Z</dcterms:modified>
</cp:coreProperties>
</file>