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58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A711-4F97-4295-8065-AED9773E5C0C}" type="datetimeFigureOut">
              <a:rPr lang="cs-CZ" smtClean="0"/>
              <a:pPr/>
              <a:t>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21C6F-FC94-4891-8489-441CA20F08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A711-4F97-4295-8065-AED9773E5C0C}" type="datetimeFigureOut">
              <a:rPr lang="cs-CZ" smtClean="0"/>
              <a:pPr/>
              <a:t>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21C6F-FC94-4891-8489-441CA20F08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A711-4F97-4295-8065-AED9773E5C0C}" type="datetimeFigureOut">
              <a:rPr lang="cs-CZ" smtClean="0"/>
              <a:pPr/>
              <a:t>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21C6F-FC94-4891-8489-441CA20F08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A711-4F97-4295-8065-AED9773E5C0C}" type="datetimeFigureOut">
              <a:rPr lang="cs-CZ" smtClean="0"/>
              <a:pPr/>
              <a:t>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21C6F-FC94-4891-8489-441CA20F08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A711-4F97-4295-8065-AED9773E5C0C}" type="datetimeFigureOut">
              <a:rPr lang="cs-CZ" smtClean="0"/>
              <a:pPr/>
              <a:t>4.7.2014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21C6F-FC94-4891-8489-441CA20F08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A711-4F97-4295-8065-AED9773E5C0C}" type="datetimeFigureOut">
              <a:rPr lang="cs-CZ" smtClean="0"/>
              <a:pPr/>
              <a:t>4.7.2014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21C6F-FC94-4891-8489-441CA20F08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A711-4F97-4295-8065-AED9773E5C0C}" type="datetimeFigureOut">
              <a:rPr lang="cs-CZ" smtClean="0"/>
              <a:pPr/>
              <a:t>4.7.2014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21C6F-FC94-4891-8489-441CA20F08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A711-4F97-4295-8065-AED9773E5C0C}" type="datetimeFigureOut">
              <a:rPr lang="cs-CZ" smtClean="0"/>
              <a:pPr/>
              <a:t>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21C6F-FC94-4891-8489-441CA20F08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A711-4F97-4295-8065-AED9773E5C0C}" type="datetimeFigureOut">
              <a:rPr lang="cs-CZ" smtClean="0"/>
              <a:pPr/>
              <a:t>4.7.2014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21C6F-FC94-4891-8489-441CA20F08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A711-4F97-4295-8065-AED9773E5C0C}" type="datetimeFigureOut">
              <a:rPr lang="cs-CZ" smtClean="0"/>
              <a:pPr/>
              <a:t>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21C6F-FC94-4891-8489-441CA20F08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A711-4F97-4295-8065-AED9773E5C0C}" type="datetimeFigureOut">
              <a:rPr lang="cs-CZ" smtClean="0"/>
              <a:pPr/>
              <a:t>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21C6F-FC94-4891-8489-441CA20F08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ADA711-4F97-4295-8065-AED9773E5C0C}" type="datetimeFigureOut">
              <a:rPr lang="cs-CZ" smtClean="0"/>
              <a:pPr/>
              <a:t>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721C6F-FC94-4891-8489-441CA20F08B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7200" b="1" dirty="0" smtClean="0">
                <a:solidFill>
                  <a:schemeClr val="bg1"/>
                </a:solidFill>
              </a:rPr>
              <a:t>Starověká literatura</a:t>
            </a:r>
            <a:endParaRPr lang="cs-CZ" sz="7200" b="1" dirty="0">
              <a:solidFill>
                <a:schemeClr val="bg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chemeClr val="bg1"/>
                </a:solidFill>
              </a:rPr>
              <a:t>(Opakování)</a:t>
            </a:r>
            <a:endParaRPr lang="cs-CZ" sz="48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16458" y="6159787"/>
            <a:ext cx="287136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ČÍSLO DUM: VY_32_INOVACE_CJL_1,4_103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928662" y="0"/>
            <a:ext cx="705744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cs-CZ" sz="1200" dirty="0" smtClean="0">
                <a:solidFill>
                  <a:schemeClr val="bg1">
                    <a:lumMod val="95000"/>
                  </a:schemeClr>
                </a:solidFill>
              </a:rPr>
              <a:t> </a:t>
            </a:r>
          </a:p>
          <a:p>
            <a:pPr algn="ctr"/>
            <a:r>
              <a:rPr lang="cs-CZ" sz="1200" b="1" dirty="0" smtClean="0">
                <a:solidFill>
                  <a:schemeClr val="bg1">
                    <a:lumMod val="95000"/>
                  </a:schemeClr>
                </a:solidFill>
              </a:rPr>
              <a:t>Číslo projektu: CZ.1.07./1.5.00/34.0938  Název projektu: Zlepšení podmínek pro vzdělávání na SUŠ, Ostrava</a:t>
            </a:r>
            <a:r>
              <a:rPr lang="cs-CZ" sz="1200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</a:p>
          <a:p>
            <a:r>
              <a:rPr lang="cs-CZ" sz="1200" dirty="0" smtClean="0">
                <a:solidFill>
                  <a:schemeClr val="bg1">
                    <a:lumMod val="95000"/>
                  </a:schemeClr>
                </a:solidFill>
              </a:rPr>
              <a:t> </a:t>
            </a:r>
            <a:endParaRPr lang="cs-CZ" sz="1200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6" name="Obrázek 5" descr="OPVK_hor_zakladni_logolink_RGB_cz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714356"/>
            <a:ext cx="5760720" cy="125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dirty="0" smtClean="0">
                <a:solidFill>
                  <a:schemeClr val="bg1"/>
                </a:solidFill>
              </a:rPr>
              <a:t>Mezi neevropské starověké státy řadíme: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cs-CZ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Čína</a:t>
            </a:r>
          </a:p>
          <a:p>
            <a:pPr>
              <a:buNone/>
            </a:pPr>
            <a:r>
              <a:rPr lang="cs-CZ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Indonésie</a:t>
            </a:r>
          </a:p>
          <a:p>
            <a:pPr>
              <a:buNone/>
            </a:pPr>
            <a:r>
              <a:rPr lang="cs-CZ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Indie</a:t>
            </a:r>
          </a:p>
          <a:p>
            <a:pPr>
              <a:buNone/>
            </a:pPr>
            <a:r>
              <a:rPr lang="cs-CZ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Egypt</a:t>
            </a:r>
          </a:p>
          <a:p>
            <a:pPr>
              <a:buNone/>
            </a:pPr>
            <a:r>
              <a:rPr lang="cs-CZ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Mezopotámie</a:t>
            </a:r>
            <a:endParaRPr lang="cs-CZ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ln w="76200">
            <a:solidFill>
              <a:srgbClr val="FFFF00"/>
            </a:solidFill>
          </a:ln>
        </p:spPr>
        <p:txBody>
          <a:bodyPr>
            <a:normAutofit fontScale="92500"/>
          </a:bodyPr>
          <a:lstStyle/>
          <a:p>
            <a:pPr algn="ctr">
              <a:buNone/>
            </a:pPr>
            <a:endParaRPr lang="cs-CZ" sz="48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cs-CZ" sz="4800" b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cs-CZ" sz="4800" b="1" i="1" dirty="0" smtClean="0">
                <a:solidFill>
                  <a:schemeClr val="bg1"/>
                </a:solidFill>
              </a:rPr>
              <a:t>Který stát do dané skupiny nepatří?</a:t>
            </a:r>
            <a:endParaRPr lang="cs-CZ" sz="48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dirty="0" smtClean="0">
                <a:solidFill>
                  <a:schemeClr val="bg1"/>
                </a:solidFill>
              </a:rPr>
              <a:t>Neevropské starověké státy byly spojeny s těmito náboženstvími: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4800" b="1" dirty="0" smtClean="0">
                <a:solidFill>
                  <a:schemeClr val="bg1"/>
                </a:solidFill>
              </a:rPr>
              <a:t>hinduismus</a:t>
            </a:r>
          </a:p>
          <a:p>
            <a:pPr>
              <a:buFont typeface="Wingdings" pitchFamily="2" charset="2"/>
              <a:buChar char="v"/>
            </a:pPr>
            <a:r>
              <a:rPr lang="cs-CZ" sz="4800" b="1" dirty="0" smtClean="0">
                <a:solidFill>
                  <a:schemeClr val="bg1"/>
                </a:solidFill>
              </a:rPr>
              <a:t>křesťanství</a:t>
            </a:r>
          </a:p>
          <a:p>
            <a:pPr>
              <a:buFont typeface="Wingdings" pitchFamily="2" charset="2"/>
              <a:buChar char="v"/>
            </a:pPr>
            <a:r>
              <a:rPr lang="cs-CZ" sz="4800" b="1" dirty="0" smtClean="0">
                <a:solidFill>
                  <a:schemeClr val="bg1"/>
                </a:solidFill>
              </a:rPr>
              <a:t>(taoismus)</a:t>
            </a:r>
          </a:p>
          <a:p>
            <a:pPr>
              <a:buFont typeface="Wingdings" pitchFamily="2" charset="2"/>
              <a:buChar char="v"/>
            </a:pPr>
            <a:r>
              <a:rPr lang="cs-CZ" sz="4800" b="1" dirty="0" err="1" smtClean="0">
                <a:solidFill>
                  <a:schemeClr val="bg1"/>
                </a:solidFill>
              </a:rPr>
              <a:t>budhismus</a:t>
            </a:r>
            <a:endParaRPr lang="cs-CZ" sz="4800" b="1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sz="4800" b="1" dirty="0" smtClean="0">
                <a:solidFill>
                  <a:schemeClr val="bg1"/>
                </a:solidFill>
              </a:rPr>
              <a:t>judaismus</a:t>
            </a:r>
            <a:endParaRPr lang="cs-CZ" sz="4800" b="1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ln w="76200"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4400" b="1" i="1" dirty="0" smtClean="0">
                <a:solidFill>
                  <a:srgbClr val="FFFF00"/>
                </a:solidFill>
              </a:rPr>
              <a:t>Které z uvedených náboženství je spjato s evropskou kulturou?</a:t>
            </a:r>
            <a:endParaRPr lang="cs-CZ" sz="44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dirty="0" smtClean="0">
                <a:solidFill>
                  <a:srgbClr val="FFFF00"/>
                </a:solidFill>
              </a:rPr>
              <a:t>Mezi starověké liter. památky patří: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600" b="1" dirty="0" smtClean="0">
                <a:solidFill>
                  <a:srgbClr val="FFFF00"/>
                </a:solidFill>
              </a:rPr>
              <a:t>Hovory</a:t>
            </a:r>
          </a:p>
          <a:p>
            <a:pPr>
              <a:buFont typeface="Wingdings" pitchFamily="2" charset="2"/>
              <a:buChar char="q"/>
            </a:pPr>
            <a:r>
              <a:rPr lang="cs-CZ" sz="3600" b="1" dirty="0" smtClean="0">
                <a:solidFill>
                  <a:srgbClr val="FFFF00"/>
                </a:solidFill>
              </a:rPr>
              <a:t>Epos o </a:t>
            </a:r>
            <a:r>
              <a:rPr lang="cs-CZ" sz="3600" b="1" dirty="0" err="1" smtClean="0">
                <a:solidFill>
                  <a:srgbClr val="FFFF00"/>
                </a:solidFill>
              </a:rPr>
              <a:t>Gilgamešovi</a:t>
            </a:r>
            <a:endParaRPr lang="cs-CZ" sz="3600" b="1" dirty="0" smtClean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cs-CZ" sz="3600" b="1" dirty="0" smtClean="0">
                <a:solidFill>
                  <a:srgbClr val="FFFF00"/>
                </a:solidFill>
              </a:rPr>
              <a:t>Kniha mrtvých</a:t>
            </a:r>
          </a:p>
          <a:p>
            <a:pPr>
              <a:buFont typeface="Wingdings" pitchFamily="2" charset="2"/>
              <a:buChar char="q"/>
            </a:pPr>
            <a:r>
              <a:rPr lang="cs-CZ" sz="3600" b="1" dirty="0" smtClean="0">
                <a:solidFill>
                  <a:srgbClr val="FFFF00"/>
                </a:solidFill>
              </a:rPr>
              <a:t>Kniha písní</a:t>
            </a:r>
          </a:p>
          <a:p>
            <a:pPr>
              <a:buFont typeface="Wingdings" pitchFamily="2" charset="2"/>
              <a:buChar char="q"/>
            </a:pPr>
            <a:r>
              <a:rPr lang="cs-CZ" sz="3600" b="1" dirty="0" smtClean="0">
                <a:solidFill>
                  <a:srgbClr val="FFFF00"/>
                </a:solidFill>
              </a:rPr>
              <a:t>Nový zákon</a:t>
            </a:r>
          </a:p>
          <a:p>
            <a:pPr>
              <a:buFont typeface="Wingdings" pitchFamily="2" charset="2"/>
              <a:buChar char="q"/>
            </a:pPr>
            <a:r>
              <a:rPr lang="cs-CZ" sz="3600" b="1" dirty="0" smtClean="0">
                <a:solidFill>
                  <a:srgbClr val="FFFF00"/>
                </a:solidFill>
              </a:rPr>
              <a:t>Rámájana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ln w="76200">
            <a:solidFill>
              <a:srgbClr val="00B0F0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endParaRPr lang="cs-CZ" sz="4000" b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sz="4000" b="1" i="1" dirty="0" smtClean="0">
                <a:solidFill>
                  <a:schemeClr val="bg1"/>
                </a:solidFill>
              </a:rPr>
              <a:t>Která z uvedených liter. památek patří až do středověku?</a:t>
            </a:r>
            <a:endParaRPr lang="cs-CZ" sz="40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Dokážete k následujícím obrázkům přiřadit správné názvy knih?</a:t>
            </a:r>
            <a:endParaRPr lang="cs-CZ" b="1" dirty="0">
              <a:solidFill>
                <a:srgbClr val="FFFF00"/>
              </a:solidFill>
            </a:endParaRPr>
          </a:p>
        </p:txBody>
      </p:sp>
      <p:pic>
        <p:nvPicPr>
          <p:cNvPr id="4" name="Zástupný symbol pro obsah 3" descr="ilustrace ke starověku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0076" y="1600200"/>
            <a:ext cx="7363847" cy="4525963"/>
          </a:xfrm>
          <a:solidFill>
            <a:srgbClr val="FFFF00"/>
          </a:solidFill>
          <a:ln w="76200">
            <a:solidFill>
              <a:srgbClr val="00206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Přiřaďte </a:t>
            </a:r>
            <a:r>
              <a:rPr lang="cs-CZ" b="1" smtClean="0">
                <a:solidFill>
                  <a:srgbClr val="FFFF00"/>
                </a:solidFill>
              </a:rPr>
              <a:t>k názvu knihy </a:t>
            </a:r>
            <a:r>
              <a:rPr lang="cs-CZ" b="1" dirty="0" smtClean="0">
                <a:solidFill>
                  <a:srgbClr val="FFFF00"/>
                </a:solidFill>
              </a:rPr>
              <a:t>její žánr: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4000" b="1" dirty="0" smtClean="0">
                <a:solidFill>
                  <a:schemeClr val="bg1"/>
                </a:solidFill>
              </a:rPr>
              <a:t>Hovory</a:t>
            </a:r>
          </a:p>
          <a:p>
            <a:pPr>
              <a:buFont typeface="Wingdings" pitchFamily="2" charset="2"/>
              <a:buChar char="q"/>
            </a:pPr>
            <a:r>
              <a:rPr lang="cs-CZ" sz="4000" b="1" dirty="0" smtClean="0">
                <a:solidFill>
                  <a:schemeClr val="bg1"/>
                </a:solidFill>
              </a:rPr>
              <a:t>Rámájana</a:t>
            </a:r>
          </a:p>
          <a:p>
            <a:pPr>
              <a:buFont typeface="Wingdings" pitchFamily="2" charset="2"/>
              <a:buChar char="q"/>
            </a:pPr>
            <a:r>
              <a:rPr lang="cs-CZ" sz="4000" b="1" dirty="0" smtClean="0">
                <a:solidFill>
                  <a:schemeClr val="bg1"/>
                </a:solidFill>
              </a:rPr>
              <a:t>Epos o </a:t>
            </a:r>
            <a:r>
              <a:rPr lang="cs-CZ" sz="4000" b="1" dirty="0" err="1" smtClean="0">
                <a:solidFill>
                  <a:schemeClr val="bg1"/>
                </a:solidFill>
              </a:rPr>
              <a:t>Gilgamešovi</a:t>
            </a:r>
            <a:endParaRPr lang="cs-CZ" sz="4000" b="1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cs-CZ" sz="4000" b="1" dirty="0" smtClean="0">
                <a:solidFill>
                  <a:schemeClr val="bg1"/>
                </a:solidFill>
              </a:rPr>
              <a:t>Kniha písní</a:t>
            </a:r>
          </a:p>
          <a:p>
            <a:pPr>
              <a:buFont typeface="Wingdings" pitchFamily="2" charset="2"/>
              <a:buChar char="q"/>
            </a:pPr>
            <a:r>
              <a:rPr lang="cs-CZ" sz="4000" b="1" dirty="0" smtClean="0">
                <a:solidFill>
                  <a:schemeClr val="bg1"/>
                </a:solidFill>
              </a:rPr>
              <a:t>Kniha mrtvých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cs-CZ" sz="4000" b="1" dirty="0" smtClean="0">
                <a:solidFill>
                  <a:srgbClr val="FFFF00"/>
                </a:solidFill>
              </a:rPr>
              <a:t>příručka </a:t>
            </a:r>
          </a:p>
          <a:p>
            <a:pPr>
              <a:buFont typeface="Courier New" pitchFamily="49" charset="0"/>
              <a:buChar char="o"/>
            </a:pPr>
            <a:r>
              <a:rPr lang="cs-CZ" sz="4000" b="1" dirty="0" smtClean="0">
                <a:solidFill>
                  <a:srgbClr val="FFFF00"/>
                </a:solidFill>
              </a:rPr>
              <a:t>hrdinský epos</a:t>
            </a:r>
          </a:p>
          <a:p>
            <a:pPr>
              <a:buFont typeface="Courier New" pitchFamily="49" charset="0"/>
              <a:buChar char="o"/>
            </a:pPr>
            <a:r>
              <a:rPr lang="cs-CZ" sz="4000" b="1" dirty="0" smtClean="0">
                <a:solidFill>
                  <a:srgbClr val="FFFF00"/>
                </a:solidFill>
              </a:rPr>
              <a:t>lyrická a epická poezie</a:t>
            </a:r>
          </a:p>
          <a:p>
            <a:pPr>
              <a:buFont typeface="Courier New" pitchFamily="49" charset="0"/>
              <a:buChar char="o"/>
            </a:pPr>
            <a:r>
              <a:rPr lang="cs-CZ" sz="4000" b="1" dirty="0" smtClean="0">
                <a:solidFill>
                  <a:srgbClr val="FFFF00"/>
                </a:solidFill>
              </a:rPr>
              <a:t>filosofický spis</a:t>
            </a:r>
          </a:p>
          <a:p>
            <a:pPr>
              <a:buFont typeface="Courier New" pitchFamily="49" charset="0"/>
              <a:buChar char="o"/>
            </a:pPr>
            <a:r>
              <a:rPr lang="cs-CZ" sz="4000" b="1" dirty="0" smtClean="0">
                <a:solidFill>
                  <a:srgbClr val="FFFF00"/>
                </a:solidFill>
              </a:rPr>
              <a:t>epos</a:t>
            </a:r>
            <a:endParaRPr lang="cs-CZ" sz="4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285720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Kresba: vlastní tvorba</a:t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b="1" dirty="0" smtClean="0">
                <a:solidFill>
                  <a:srgbClr val="7030A0"/>
                </a:solidFill>
              </a:rPr>
              <a:t>KONEC</a:t>
            </a:r>
            <a:endParaRPr lang="cs-CZ" sz="9600" b="1" dirty="0">
              <a:solidFill>
                <a:srgbClr val="7030A0"/>
              </a:solidFill>
            </a:endParaRPr>
          </a:p>
        </p:txBody>
      </p:sp>
      <p:sp>
        <p:nvSpPr>
          <p:cNvPr id="7" name="Veselý obličej 6"/>
          <p:cNvSpPr/>
          <p:nvPr/>
        </p:nvSpPr>
        <p:spPr>
          <a:xfrm>
            <a:off x="3857620" y="3786190"/>
            <a:ext cx="914400" cy="914400"/>
          </a:xfrm>
          <a:prstGeom prst="smileyFace">
            <a:avLst/>
          </a:prstGeom>
          <a:solidFill>
            <a:srgbClr val="7030A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57158" y="6215082"/>
            <a:ext cx="7429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 kreseb: vlastní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126</Words>
  <Application>Microsoft Office PowerPoint</Application>
  <PresentationFormat>Předvádění na obrazovce (4:3)</PresentationFormat>
  <Paragraphs>46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Starověká literatura</vt:lpstr>
      <vt:lpstr>Mezi neevropské starověké státy řadíme:</vt:lpstr>
      <vt:lpstr>Neevropské starověké státy byly spojeny s těmito náboženstvími:</vt:lpstr>
      <vt:lpstr>Mezi starověké liter. památky patří:</vt:lpstr>
      <vt:lpstr>Dokážete k následujícím obrázkům přiřadit správné názvy knih?</vt:lpstr>
      <vt:lpstr>Přiřaďte k názvu knihy její žánr:</vt:lpstr>
      <vt:lpstr>Kresba: vlastní tvorba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Starověká literatura</dc:title>
  <dc:creator>user</dc:creator>
  <cp:lastModifiedBy>spravce2</cp:lastModifiedBy>
  <cp:revision>14</cp:revision>
  <dcterms:created xsi:type="dcterms:W3CDTF">2013-08-15T12:55:52Z</dcterms:created>
  <dcterms:modified xsi:type="dcterms:W3CDTF">2014-07-03T23:04:55Z</dcterms:modified>
</cp:coreProperties>
</file>