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20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85F86-6BC5-4D96-853F-45B644DF00BF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AB1B-E86F-4254-A9FE-3455F772A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85F86-6BC5-4D96-853F-45B644DF00BF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AB1B-E86F-4254-A9FE-3455F772A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85F86-6BC5-4D96-853F-45B644DF00BF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AB1B-E86F-4254-A9FE-3455F772A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85F86-6BC5-4D96-853F-45B644DF00BF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AB1B-E86F-4254-A9FE-3455F772A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85F86-6BC5-4D96-853F-45B644DF00BF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AB1B-E86F-4254-A9FE-3455F772A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85F86-6BC5-4D96-853F-45B644DF00BF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AB1B-E86F-4254-A9FE-3455F772A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85F86-6BC5-4D96-853F-45B644DF00BF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AB1B-E86F-4254-A9FE-3455F772A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85F86-6BC5-4D96-853F-45B644DF00BF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AB1B-E86F-4254-A9FE-3455F772A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85F86-6BC5-4D96-853F-45B644DF00BF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AB1B-E86F-4254-A9FE-3455F772A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85F86-6BC5-4D96-853F-45B644DF00BF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AB1B-E86F-4254-A9FE-3455F772A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85F86-6BC5-4D96-853F-45B644DF00BF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AB1B-E86F-4254-A9FE-3455F772A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85F86-6BC5-4D96-853F-45B644DF00BF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FAB1B-E86F-4254-A9FE-3455F772A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14324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8800" b="1" dirty="0" smtClean="0">
                <a:solidFill>
                  <a:srgbClr val="FFFF00"/>
                </a:solidFill>
                <a:latin typeface="Blackadder ITC" pitchFamily="82" charset="0"/>
                <a:cs typeface="Aparajita" pitchFamily="34" charset="0"/>
              </a:rPr>
              <a:t>STARÝ ZÁKON</a:t>
            </a:r>
            <a:endParaRPr lang="cs-CZ" sz="8800" b="1" dirty="0">
              <a:solidFill>
                <a:srgbClr val="FFFF00"/>
              </a:solidFill>
              <a:latin typeface="Blackadder ITC" pitchFamily="82" charset="0"/>
              <a:cs typeface="Aparajit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3"/>
          <p:cNvSpPr/>
          <p:nvPr/>
        </p:nvSpPr>
        <p:spPr>
          <a:xfrm>
            <a:off x="6012160" y="6206160"/>
            <a:ext cx="28713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ČÍSLO DUM: VY_32_INOVACE_CJL_1,4_104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28662" y="0"/>
            <a:ext cx="70574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1200" dirty="0" smtClean="0">
                <a:solidFill>
                  <a:schemeClr val="bg1">
                    <a:lumMod val="95000"/>
                  </a:schemeClr>
                </a:solidFill>
              </a:rPr>
              <a:t> </a:t>
            </a:r>
          </a:p>
          <a:p>
            <a:pPr algn="ctr"/>
            <a:r>
              <a:rPr lang="cs-CZ" sz="1200" b="1" dirty="0" smtClean="0">
                <a:solidFill>
                  <a:schemeClr val="bg1">
                    <a:lumMod val="95000"/>
                  </a:schemeClr>
                </a:solidFill>
              </a:rPr>
              <a:t>Číslo projektu: CZ.1.07./1.5.00/34.0938  Název projektu: Zlepšení podmínek pro vzdělávání na SUŠ, Ostrava</a:t>
            </a:r>
            <a:r>
              <a:rPr lang="cs-CZ" sz="1200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</a:p>
          <a:p>
            <a:r>
              <a:rPr lang="cs-CZ" sz="1200" dirty="0" smtClean="0">
                <a:solidFill>
                  <a:schemeClr val="bg1">
                    <a:lumMod val="95000"/>
                  </a:schemeClr>
                </a:solidFill>
              </a:rPr>
              <a:t> </a:t>
            </a:r>
            <a:endParaRPr lang="cs-CZ" sz="12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6" name="Obrázek 5" descr="OPVK_hor_zakladni_logolink_RGB_cz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714356"/>
            <a:ext cx="5760720" cy="12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itchFamily="82" charset="0"/>
              </a:rPr>
              <a:t>KDO? </a:t>
            </a:r>
            <a:r>
              <a:rPr lang="cs-CZ" b="1" i="1" dirty="0" smtClean="0">
                <a:solidFill>
                  <a:srgbClr val="FFFF00"/>
                </a:solidFill>
              </a:rPr>
              <a:t>Hebrejci (autor neznámý)</a:t>
            </a:r>
            <a:endParaRPr lang="cs-CZ" b="1" i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>
              <a:buNone/>
            </a:pPr>
            <a:r>
              <a:rPr lang="cs-CZ" sz="5400" b="1" dirty="0" smtClean="0">
                <a:solidFill>
                  <a:srgbClr val="FFFF00"/>
                </a:solidFill>
                <a:latin typeface="Blackadder ITC" pitchFamily="82" charset="0"/>
              </a:rPr>
              <a:t>KDY? </a:t>
            </a:r>
            <a:r>
              <a:rPr lang="cs-CZ" sz="4400" b="1" i="1" dirty="0" smtClean="0">
                <a:solidFill>
                  <a:srgbClr val="FFFF00"/>
                </a:solidFill>
              </a:rPr>
              <a:t>1. tisíciletí př. n. l.</a:t>
            </a:r>
          </a:p>
          <a:p>
            <a:pPr algn="r">
              <a:buNone/>
            </a:pPr>
            <a:r>
              <a:rPr lang="cs-CZ" sz="5400" b="1" dirty="0" smtClean="0">
                <a:solidFill>
                  <a:srgbClr val="FFFF00"/>
                </a:solidFill>
                <a:latin typeface="Blackadder ITC" pitchFamily="82" charset="0"/>
              </a:rPr>
              <a:t>CO? </a:t>
            </a:r>
            <a:r>
              <a:rPr lang="cs-CZ" sz="4400" b="1" i="1" dirty="0" smtClean="0">
                <a:solidFill>
                  <a:srgbClr val="FFFF00"/>
                </a:solidFill>
              </a:rPr>
              <a:t>knihy různého tematického, žánrového, stylového i jazykového charakteru</a:t>
            </a:r>
          </a:p>
          <a:p>
            <a:pPr algn="r">
              <a:buNone/>
            </a:pPr>
            <a:r>
              <a:rPr lang="cs-CZ" sz="5400" b="1" dirty="0" smtClean="0">
                <a:solidFill>
                  <a:srgbClr val="FFFF00"/>
                </a:solidFill>
                <a:latin typeface="Blackadder ITC" pitchFamily="82" charset="0"/>
              </a:rPr>
              <a:t>PROČ? </a:t>
            </a:r>
            <a:r>
              <a:rPr lang="cs-CZ" sz="4400" b="1" i="1" dirty="0" smtClean="0">
                <a:solidFill>
                  <a:srgbClr val="FFFF00"/>
                </a:solidFill>
              </a:rPr>
              <a:t>nejdůležitější kniha judaismu</a:t>
            </a:r>
            <a:endParaRPr lang="cs-CZ" sz="44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  <a:latin typeface="Blackadder ITC" pitchFamily="82" charset="0"/>
              </a:rPr>
              <a:t>KOMPOZICE</a:t>
            </a:r>
            <a:endParaRPr lang="cs-CZ" b="1" dirty="0">
              <a:solidFill>
                <a:srgbClr val="FFFF00"/>
              </a:solidFill>
              <a:latin typeface="Blackadder ITC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sz="5800" b="1" u="sng" dirty="0" smtClean="0">
                <a:solidFill>
                  <a:srgbClr val="FFFF00"/>
                </a:solidFill>
                <a:latin typeface="+mj-lt"/>
              </a:rPr>
              <a:t>Knihy zákonů a příběhů:</a:t>
            </a:r>
          </a:p>
          <a:p>
            <a:pPr algn="ctr">
              <a:buFont typeface="Wingdings" pitchFamily="2" charset="2"/>
              <a:buChar char="Ø"/>
            </a:pPr>
            <a:r>
              <a:rPr lang="cs-CZ" sz="4000" b="1" dirty="0" smtClean="0">
                <a:solidFill>
                  <a:srgbClr val="FFFF00"/>
                </a:solidFill>
                <a:latin typeface="+mj-lt"/>
              </a:rPr>
              <a:t>5 </a:t>
            </a:r>
            <a:r>
              <a:rPr lang="cs-CZ" sz="4000" b="1" dirty="0">
                <a:solidFill>
                  <a:srgbClr val="FFFF00"/>
                </a:solidFill>
                <a:latin typeface="+mj-lt"/>
              </a:rPr>
              <a:t>K</a:t>
            </a:r>
            <a:r>
              <a:rPr lang="cs-CZ" sz="4000" b="1" dirty="0" smtClean="0">
                <a:solidFill>
                  <a:srgbClr val="FFFF00"/>
                </a:solidFill>
                <a:latin typeface="+mj-lt"/>
              </a:rPr>
              <a:t>nih </a:t>
            </a:r>
            <a:r>
              <a:rPr lang="cs-CZ" sz="4000" b="1" i="1" dirty="0" smtClean="0">
                <a:solidFill>
                  <a:srgbClr val="FF0000"/>
                </a:solidFill>
                <a:latin typeface="+mj-lt"/>
              </a:rPr>
              <a:t>Mojžíšových</a:t>
            </a:r>
          </a:p>
          <a:p>
            <a:pPr algn="ctr">
              <a:buFont typeface="Wingdings" pitchFamily="2" charset="2"/>
              <a:buChar char="Ø"/>
            </a:pPr>
            <a:r>
              <a:rPr lang="cs-CZ" sz="4000" b="1" dirty="0" smtClean="0">
                <a:solidFill>
                  <a:srgbClr val="FFFF00"/>
                </a:solidFill>
                <a:latin typeface="+mj-lt"/>
              </a:rPr>
              <a:t>Kniha </a:t>
            </a:r>
            <a:r>
              <a:rPr lang="cs-CZ" sz="4000" b="1" i="1" dirty="0" smtClean="0">
                <a:solidFill>
                  <a:srgbClr val="FFC000"/>
                </a:solidFill>
                <a:latin typeface="+mj-lt"/>
              </a:rPr>
              <a:t>Rút</a:t>
            </a:r>
          </a:p>
          <a:p>
            <a:pPr algn="ctr">
              <a:buFont typeface="Wingdings" pitchFamily="2" charset="2"/>
              <a:buChar char="Ø"/>
            </a:pPr>
            <a:r>
              <a:rPr lang="cs-CZ" sz="4000" b="1" dirty="0" smtClean="0">
                <a:solidFill>
                  <a:srgbClr val="FFFF00"/>
                </a:solidFill>
                <a:latin typeface="+mj-lt"/>
              </a:rPr>
              <a:t>Knihy </a:t>
            </a:r>
            <a:r>
              <a:rPr lang="cs-CZ" sz="40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+mj-lt"/>
              </a:rPr>
              <a:t>Samuelovy</a:t>
            </a:r>
          </a:p>
          <a:p>
            <a:pPr algn="ctr">
              <a:buFont typeface="Wingdings" pitchFamily="2" charset="2"/>
              <a:buChar char="Ø"/>
            </a:pPr>
            <a:r>
              <a:rPr lang="cs-CZ" sz="4000" b="1" dirty="0" smtClean="0">
                <a:solidFill>
                  <a:srgbClr val="FFFF00"/>
                </a:solidFill>
                <a:latin typeface="+mj-lt"/>
              </a:rPr>
              <a:t>Knihy</a:t>
            </a:r>
            <a:r>
              <a:rPr lang="cs-CZ" sz="4000" b="1" i="1" dirty="0" smtClean="0">
                <a:solidFill>
                  <a:srgbClr val="92D050"/>
                </a:solidFill>
                <a:latin typeface="+mj-lt"/>
              </a:rPr>
              <a:t> královské</a:t>
            </a:r>
          </a:p>
          <a:p>
            <a:pPr algn="ctr">
              <a:buFont typeface="Wingdings" pitchFamily="2" charset="2"/>
              <a:buChar char="Ø"/>
            </a:pPr>
            <a:r>
              <a:rPr lang="cs-CZ" sz="4000" b="1" dirty="0" smtClean="0">
                <a:solidFill>
                  <a:srgbClr val="FFFF00"/>
                </a:solidFill>
                <a:latin typeface="+mj-lt"/>
              </a:rPr>
              <a:t>Kniha </a:t>
            </a:r>
            <a:r>
              <a:rPr lang="cs-CZ" sz="4000" b="1" i="1" dirty="0" smtClean="0">
                <a:solidFill>
                  <a:srgbClr val="FF0066"/>
                </a:solidFill>
                <a:latin typeface="+mj-lt"/>
              </a:rPr>
              <a:t>Ester</a:t>
            </a:r>
          </a:p>
          <a:p>
            <a:pPr algn="ctr">
              <a:buFont typeface="Wingdings" pitchFamily="2" charset="2"/>
              <a:buChar char="Ø"/>
            </a:pPr>
            <a:r>
              <a:rPr lang="cs-CZ" sz="4000" b="1" dirty="0" smtClean="0">
                <a:solidFill>
                  <a:srgbClr val="FFFF00"/>
                </a:solidFill>
                <a:latin typeface="+mj-lt"/>
              </a:rPr>
              <a:t>Kniha </a:t>
            </a:r>
            <a:r>
              <a:rPr lang="cs-CZ" sz="4000" b="1" dirty="0" err="1" smtClean="0">
                <a:solidFill>
                  <a:schemeClr val="bg1"/>
                </a:solidFill>
                <a:latin typeface="+mj-lt"/>
              </a:rPr>
              <a:t>Jób</a:t>
            </a:r>
            <a:endParaRPr lang="cs-CZ" sz="4000" b="1" dirty="0" smtClean="0">
              <a:solidFill>
                <a:schemeClr val="bg1"/>
              </a:solidFill>
              <a:latin typeface="+mj-lt"/>
            </a:endParaRPr>
          </a:p>
          <a:p>
            <a:pPr>
              <a:buFont typeface="Wingdings" pitchFamily="2" charset="2"/>
              <a:buChar char="Ø"/>
            </a:pPr>
            <a:endParaRPr lang="cs-CZ" b="1" dirty="0">
              <a:solidFill>
                <a:srgbClr val="FFFF0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FFFF00"/>
                </a:solidFill>
              </a:rPr>
              <a:t>Knihy básnické a poučné:</a:t>
            </a:r>
            <a:endParaRPr lang="cs-CZ" sz="5400" b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 typeface="Wingdings" pitchFamily="2" charset="2"/>
              <a:buChar char="v"/>
            </a:pPr>
            <a:r>
              <a:rPr lang="cs-CZ" sz="7200" b="1" dirty="0" smtClean="0">
                <a:solidFill>
                  <a:srgbClr val="FFFF00"/>
                </a:solidFill>
              </a:rPr>
              <a:t>žalmy</a:t>
            </a:r>
          </a:p>
          <a:p>
            <a:pPr algn="ctr">
              <a:buFont typeface="Wingdings" pitchFamily="2" charset="2"/>
              <a:buChar char="v"/>
            </a:pPr>
            <a:r>
              <a:rPr lang="cs-CZ" sz="7200" b="1" dirty="0" smtClean="0">
                <a:solidFill>
                  <a:srgbClr val="FFFF00"/>
                </a:solidFill>
              </a:rPr>
              <a:t>Šalamounova </a:t>
            </a:r>
            <a:r>
              <a:rPr lang="cs-CZ" sz="7200" b="1" i="1" dirty="0" smtClean="0">
                <a:solidFill>
                  <a:srgbClr val="FFFF00"/>
                </a:solidFill>
              </a:rPr>
              <a:t>Píseň písní</a:t>
            </a:r>
            <a:endParaRPr lang="cs-CZ" sz="72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FFFF00"/>
                </a:solidFill>
              </a:rPr>
              <a:t>Knihy prorocké:</a:t>
            </a:r>
            <a:endParaRPr lang="cs-CZ" b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6000" b="1" dirty="0" smtClean="0">
                <a:solidFill>
                  <a:srgbClr val="FFC000"/>
                </a:solidFill>
              </a:rPr>
              <a:t>Jeremiáš</a:t>
            </a:r>
            <a:endParaRPr lang="cs-CZ" sz="6000" b="1" dirty="0" smtClean="0">
              <a:solidFill>
                <a:srgbClr val="FF0066"/>
              </a:solidFill>
            </a:endParaRPr>
          </a:p>
          <a:p>
            <a:pPr algn="ctr">
              <a:buNone/>
            </a:pPr>
            <a:r>
              <a:rPr lang="cs-CZ" sz="6000" b="1" dirty="0" smtClean="0">
                <a:solidFill>
                  <a:srgbClr val="FF0066"/>
                </a:solidFill>
              </a:rPr>
              <a:t>Daniel</a:t>
            </a:r>
          </a:p>
          <a:p>
            <a:pPr algn="ctr">
              <a:buNone/>
            </a:pPr>
            <a:r>
              <a:rPr lang="cs-CZ" sz="6000" b="1" dirty="0" smtClean="0">
                <a:solidFill>
                  <a:schemeClr val="bg1"/>
                </a:solidFill>
              </a:rPr>
              <a:t>Jonáš</a:t>
            </a:r>
          </a:p>
          <a:p>
            <a:pPr algn="ctr">
              <a:buNone/>
            </a:pPr>
            <a:r>
              <a:rPr lang="cs-CZ" sz="6000" b="1" dirty="0" smtClean="0">
                <a:solidFill>
                  <a:srgbClr val="FFFF00"/>
                </a:solidFill>
              </a:rPr>
              <a:t>…</a:t>
            </a:r>
            <a:endParaRPr lang="cs-CZ" sz="6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u="sng" dirty="0" smtClean="0">
                <a:solidFill>
                  <a:srgbClr val="FFFF00"/>
                </a:solidFill>
              </a:rPr>
              <a:t>Vyhledejte na internetu následující informace:</a:t>
            </a:r>
            <a:endParaRPr lang="cs-CZ" sz="4800" b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endParaRPr lang="cs-CZ" sz="40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cs-CZ" sz="4000" b="1" dirty="0" smtClean="0">
                <a:solidFill>
                  <a:srgbClr val="FFFF00"/>
                </a:solidFill>
              </a:rPr>
              <a:t>1. Do které knihy patří pojmy Exodus, Genesis, </a:t>
            </a:r>
            <a:r>
              <a:rPr lang="cs-CZ" sz="4000" b="1" dirty="0" err="1" smtClean="0">
                <a:solidFill>
                  <a:srgbClr val="FFFF00"/>
                </a:solidFill>
              </a:rPr>
              <a:t>Leviticus</a:t>
            </a:r>
            <a:r>
              <a:rPr lang="cs-CZ" sz="4000" b="1" dirty="0" smtClean="0">
                <a:solidFill>
                  <a:srgbClr val="FFFF00"/>
                </a:solidFill>
              </a:rPr>
              <a:t>, Deuteronomium, </a:t>
            </a:r>
            <a:r>
              <a:rPr lang="cs-CZ" sz="4000" b="1" dirty="0" err="1" smtClean="0">
                <a:solidFill>
                  <a:srgbClr val="FFFF00"/>
                </a:solidFill>
              </a:rPr>
              <a:t>Numeri</a:t>
            </a:r>
            <a:r>
              <a:rPr lang="cs-CZ" sz="4000" b="1" dirty="0" smtClean="0">
                <a:solidFill>
                  <a:srgbClr val="FFFF00"/>
                </a:solidFill>
              </a:rPr>
              <a:t>? Co jednotlivé pojmy znamenají?</a:t>
            </a:r>
          </a:p>
          <a:p>
            <a:pPr algn="ctr">
              <a:buNone/>
            </a:pPr>
            <a:r>
              <a:rPr lang="cs-CZ" sz="4000" b="1" dirty="0" smtClean="0">
                <a:solidFill>
                  <a:srgbClr val="FFFF00"/>
                </a:solidFill>
              </a:rPr>
              <a:t>2. Jaké příběhy se pojí se jmény Rút, Šalamoun, Ester, Samuel, </a:t>
            </a:r>
            <a:r>
              <a:rPr lang="cs-CZ" sz="4000" b="1" dirty="0" err="1" smtClean="0">
                <a:solidFill>
                  <a:srgbClr val="FFFF00"/>
                </a:solidFill>
              </a:rPr>
              <a:t>Jób</a:t>
            </a:r>
            <a:r>
              <a:rPr lang="cs-CZ" sz="4000" b="1" dirty="0" smtClean="0">
                <a:solidFill>
                  <a:srgbClr val="FFFF00"/>
                </a:solidFill>
              </a:rPr>
              <a:t>?</a:t>
            </a:r>
            <a:endParaRPr lang="cs-CZ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chemeClr val="bg1"/>
                </a:solidFill>
              </a:rPr>
              <a:t>Zdroje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</a:rPr>
              <a:t>CALTÍKOVÁ, M., HOFFMANN, B. </a:t>
            </a:r>
            <a:r>
              <a:rPr lang="cs-CZ" b="1" i="1" dirty="0" smtClean="0">
                <a:solidFill>
                  <a:schemeClr val="bg1"/>
                </a:solidFill>
              </a:rPr>
              <a:t>Průvodce díly světové a české literatury (svazek A).</a:t>
            </a:r>
            <a:r>
              <a:rPr lang="cs-CZ" b="1" dirty="0" smtClean="0">
                <a:solidFill>
                  <a:schemeClr val="bg1"/>
                </a:solidFill>
              </a:rPr>
              <a:t> Nitra: Enigma, 2008.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7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Děkuji za pozornost</a:t>
            </a:r>
            <a:r>
              <a:rPr lang="cs-CZ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6000" b="1" dirty="0" smtClean="0"/>
              <a:t/>
            </a:r>
            <a:br>
              <a:rPr lang="cs-CZ" sz="6000" b="1" dirty="0" smtClean="0"/>
            </a:br>
            <a:endParaRPr lang="cs-CZ" sz="6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4000496" y="3000372"/>
            <a:ext cx="914400" cy="914400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150</Words>
  <Application>Microsoft Office PowerPoint</Application>
  <PresentationFormat>Předvádění na obrazovce (4:3)</PresentationFormat>
  <Paragraphs>33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STARÝ ZÁKON</vt:lpstr>
      <vt:lpstr>KDO? Hebrejci (autor neznámý)</vt:lpstr>
      <vt:lpstr>KOMPOZICE</vt:lpstr>
      <vt:lpstr>Knihy básnické a poučné:</vt:lpstr>
      <vt:lpstr>Knihy prorocké:</vt:lpstr>
      <vt:lpstr>Vyhledejte na internetu následující informace:</vt:lpstr>
      <vt:lpstr>Zdroje</vt:lpstr>
      <vt:lpstr>Děkuji za pozornost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STARÝ ZÁKON</dc:title>
  <dc:creator>user</dc:creator>
  <cp:lastModifiedBy>spravce2</cp:lastModifiedBy>
  <cp:revision>10</cp:revision>
  <dcterms:created xsi:type="dcterms:W3CDTF">2013-08-15T17:19:44Z</dcterms:created>
  <dcterms:modified xsi:type="dcterms:W3CDTF">2014-05-31T11:58:59Z</dcterms:modified>
</cp:coreProperties>
</file>