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71" r:id="rId5"/>
    <p:sldId id="259" r:id="rId6"/>
    <p:sldId id="260" r:id="rId7"/>
    <p:sldId id="261" r:id="rId8"/>
    <p:sldId id="258" r:id="rId9"/>
    <p:sldId id="269" r:id="rId10"/>
    <p:sldId id="270" r:id="rId11"/>
    <p:sldId id="272" r:id="rId12"/>
    <p:sldId id="273" r:id="rId13"/>
    <p:sldId id="276" r:id="rId14"/>
    <p:sldId id="27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76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35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F9468-B4EB-44D6-81A4-19E9851DC6D5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D7AC33-752B-49E8-BDDB-580FBA2867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ezam&#283;stnanos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"/>
          <p:cNvGrpSpPr>
            <a:grpSpLocks noGrp="1"/>
          </p:cNvGrpSpPr>
          <p:nvPr/>
        </p:nvGrpSpPr>
        <p:grpSpPr bwMode="auto">
          <a:xfrm>
            <a:off x="457200" y="274638"/>
            <a:ext cx="8229600" cy="1143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6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9674142"/>
              </p:ext>
            </p:extLst>
          </p:nvPr>
        </p:nvGraphicFramePr>
        <p:xfrm>
          <a:off x="395537" y="1916831"/>
          <a:ext cx="8424934" cy="4680521"/>
        </p:xfrm>
        <a:graphic>
          <a:graphicData uri="http://schemas.openxmlformats.org/drawingml/2006/table">
            <a:tbl>
              <a:tblPr/>
              <a:tblGrid>
                <a:gridCol w="1158769"/>
                <a:gridCol w="2859434"/>
                <a:gridCol w="1583082"/>
                <a:gridCol w="2823649"/>
              </a:tblGrid>
              <a:tr h="6453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školy: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Střední škola sociální PERSPEKTIVA a Vyšší odborná škola,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Adresa: 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Dubí III -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Pozorka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projektu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KLÍČE K POZNÁVÁNÍ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Registrační číslo projektu: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CZ.1.07/1.5.00/34.0928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16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/>
                        <a:cs typeface="Arial" pitchFamily="34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ICT INOVACE A ZKVALITNĚNÍ VÝUKY ICT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a číslo materiálu: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CSP_32_INOVACE_TP4A_2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69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Vytvořeno: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28. 9. 2013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Ing. Ivana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Moltašová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/>
                        <a:cs typeface="Arial" pitchFamily="34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Vyučovací 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Člověk a svět práce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IV. ročník SOŠ 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53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Výsledky vzdělávání dle RVP: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Žák umí charakterizovat nezaměstnanost, její výpočet, příčiny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Typ interakce: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53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Druh výukového zdroje: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Prezentace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Nezaměstnanost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Míra nezaměstnanosti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55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Didaktický učební materiál je určen pro žáky maturitních oborů SOŠ. Je zaměřen na prezentaci problematiky nezaměstnanosti, a její příčiny. Lze využít jako samostatný studijní materiál nebo jako podklad k diskuzi. 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275856" y="162880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615552"/>
            <a:ext cx="2686050" cy="19791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129614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Nezaměstnanost </a:t>
            </a:r>
            <a:endParaRPr lang="cs-CZ" sz="4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svět práce</a:t>
            </a:r>
          </a:p>
          <a:p>
            <a:r>
              <a:rPr lang="cs-CZ" dirty="0" smtClean="0"/>
              <a:t>DUM_2</a:t>
            </a:r>
            <a:endParaRPr lang="cs-CZ" dirty="0"/>
          </a:p>
        </p:txBody>
      </p:sp>
      <p:grpSp>
        <p:nvGrpSpPr>
          <p:cNvPr id="7" name="Skupina 1"/>
          <p:cNvGrpSpPr>
            <a:grpSpLocks/>
          </p:cNvGrpSpPr>
          <p:nvPr/>
        </p:nvGrpSpPr>
        <p:grpSpPr bwMode="auto">
          <a:xfrm>
            <a:off x="395536" y="332656"/>
            <a:ext cx="8424862" cy="1063625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10" name="obrázek 2" descr="MSMT_slogan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975" y="1615552"/>
            <a:ext cx="2686050" cy="19791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Charakteristika 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5040560"/>
          </a:xfrm>
        </p:spPr>
        <p:txBody>
          <a:bodyPr>
            <a:noAutofit/>
          </a:bodyPr>
          <a:lstStyle/>
          <a:p>
            <a:r>
              <a:rPr lang="cs-CZ" sz="2400" b="1" u="sng" dirty="0" smtClean="0">
                <a:solidFill>
                  <a:schemeClr val="accent1"/>
                </a:solidFill>
              </a:rPr>
              <a:t>Nezaměstnanost</a:t>
            </a:r>
            <a:r>
              <a:rPr lang="cs-CZ" sz="2400" dirty="0" smtClean="0">
                <a:solidFill>
                  <a:schemeClr val="accent1"/>
                </a:solidFill>
              </a:rPr>
              <a:t> znamená, že část práceschopného     obyvatelstva nenachází práci, tj. není rovnováha na trhu práce.</a:t>
            </a:r>
          </a:p>
          <a:p>
            <a:endParaRPr lang="cs-CZ" sz="2400" dirty="0" smtClean="0">
              <a:solidFill>
                <a:schemeClr val="accent1"/>
              </a:solidFill>
            </a:endParaRPr>
          </a:p>
          <a:p>
            <a:r>
              <a:rPr lang="cs-CZ" sz="2400" dirty="0" smtClean="0"/>
              <a:t>Ke vzniku nezaměstnanosti dochází pokud absolutní počet zájemců o práci je větší než počet volných pracovních míst.</a:t>
            </a:r>
          </a:p>
          <a:p>
            <a:endParaRPr lang="cs-CZ" sz="2400" dirty="0" smtClean="0"/>
          </a:p>
          <a:p>
            <a:r>
              <a:rPr lang="cs-CZ" sz="2400" b="1" u="sng" dirty="0" smtClean="0"/>
              <a:t>Za nezaměstnaného </a:t>
            </a:r>
            <a:r>
              <a:rPr lang="cs-CZ" sz="2400" dirty="0" smtClean="0"/>
              <a:t>se obecně považuje osoba, která:</a:t>
            </a:r>
          </a:p>
          <a:p>
            <a:pPr marL="514350" indent="-514350">
              <a:buNone/>
            </a:pPr>
            <a:r>
              <a:rPr lang="cs-CZ" sz="2400" dirty="0" smtClean="0"/>
              <a:t>           a) je starší patnácti let,</a:t>
            </a:r>
          </a:p>
          <a:p>
            <a:pPr marL="514350" indent="-514350">
              <a:buNone/>
            </a:pPr>
            <a:r>
              <a:rPr lang="cs-CZ" sz="2400" dirty="0" smtClean="0"/>
              <a:t>           b) aktivně hledá práci,</a:t>
            </a:r>
          </a:p>
          <a:p>
            <a:pPr marL="514350" indent="-514350">
              <a:buNone/>
            </a:pPr>
            <a:r>
              <a:rPr lang="cs-CZ" sz="2400" dirty="0" smtClean="0"/>
              <a:t>           c) je připravena k nástupu do práce do 14 dnů.</a:t>
            </a:r>
          </a:p>
          <a:p>
            <a:pPr marL="514350" indent="-514350">
              <a:buFont typeface="+mj-lt"/>
              <a:buAutoNum type="alphaLcParenR"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49694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buFont typeface="Arial" pitchFamily="34" charset="0"/>
              <a:buChar char="•"/>
            </a:pPr>
            <a:r>
              <a:rPr lang="cs-CZ" sz="2400" b="1" dirty="0" smtClean="0"/>
              <a:t>   Ekonomicky aktivní</a:t>
            </a:r>
            <a:r>
              <a:rPr lang="cs-CZ" sz="2400" dirty="0" smtClean="0"/>
              <a:t> </a:t>
            </a:r>
          </a:p>
          <a:p>
            <a:pPr fontAlgn="base"/>
            <a:r>
              <a:rPr lang="cs-CZ" sz="2400" dirty="0" smtClean="0"/>
              <a:t>    - jsou lidé, kteří jsou zaměstnaní nebo nezaměstnaní, ale </a:t>
            </a:r>
          </a:p>
          <a:p>
            <a:pPr fontAlgn="base"/>
            <a:r>
              <a:rPr lang="cs-CZ" sz="2400" dirty="0" smtClean="0"/>
              <a:t>      práci si </a:t>
            </a:r>
            <a:r>
              <a:rPr lang="cs-CZ" sz="2400" u="sng" dirty="0" smtClean="0"/>
              <a:t>aktivně hledají nebo čekají</a:t>
            </a:r>
            <a:r>
              <a:rPr lang="cs-CZ" sz="2400" dirty="0" smtClean="0"/>
              <a:t>, až se budou moci po   </a:t>
            </a:r>
          </a:p>
          <a:p>
            <a:pPr fontAlgn="base"/>
            <a:r>
              <a:rPr lang="cs-CZ" sz="2400" dirty="0" smtClean="0"/>
              <a:t>      dočasném vysazení do zaměstnání vrátit.</a:t>
            </a:r>
          </a:p>
          <a:p>
            <a:pPr fontAlgn="base"/>
            <a:endParaRPr lang="cs-CZ" sz="2400" dirty="0" smtClean="0"/>
          </a:p>
          <a:p>
            <a:pPr fontAlgn="base">
              <a:buFont typeface="Arial" pitchFamily="34" charset="0"/>
              <a:buChar char="•"/>
            </a:pPr>
            <a:r>
              <a:rPr lang="cs-CZ" sz="2400" b="1" dirty="0" smtClean="0"/>
              <a:t>   Ekonomicky neaktivní</a:t>
            </a:r>
          </a:p>
          <a:p>
            <a:pPr fontAlgn="base"/>
            <a:r>
              <a:rPr lang="cs-CZ" sz="2400" b="1" dirty="0" smtClean="0"/>
              <a:t>    -</a:t>
            </a:r>
            <a:r>
              <a:rPr lang="cs-CZ" sz="2400" dirty="0" smtClean="0"/>
              <a:t> jsou lidé, kteří nejsou zaměstnaní, ale práci si </a:t>
            </a:r>
            <a:r>
              <a:rPr lang="cs-CZ" sz="2400" u="sng" dirty="0" smtClean="0"/>
              <a:t>aktivně nehledají</a:t>
            </a:r>
            <a:r>
              <a:rPr lang="cs-CZ" sz="2400" dirty="0" smtClean="0"/>
              <a:t>.</a:t>
            </a:r>
          </a:p>
          <a:p>
            <a:pPr fontAlgn="base"/>
            <a:endParaRPr lang="cs-CZ" sz="2400" dirty="0" smtClean="0"/>
          </a:p>
          <a:p>
            <a:pPr fontAlgn="base"/>
            <a:endParaRPr lang="cs-CZ" sz="2400" dirty="0" smtClean="0"/>
          </a:p>
          <a:p>
            <a:pPr fontAlgn="base"/>
            <a:endParaRPr lang="cs-CZ" sz="2400" dirty="0" smtClean="0"/>
          </a:p>
          <a:p>
            <a:pPr fontAlgn="base"/>
            <a:endParaRPr lang="cs-CZ" sz="2400" dirty="0" smtClean="0"/>
          </a:p>
          <a:p>
            <a:pPr fontAlgn="base"/>
            <a:endParaRPr lang="cs-CZ" sz="2400" dirty="0" smtClean="0"/>
          </a:p>
          <a:p>
            <a:pPr fontAlgn="base"/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4096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  </a:t>
            </a: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Měření nezaměstnanosti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>
              <a:solidFill>
                <a:schemeClr val="accent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Rozsah nezaměstnanosti se vyjadřuje prostřednictvím tzv. </a:t>
            </a:r>
            <a:r>
              <a:rPr lang="cs-CZ" sz="2400" b="1" dirty="0" smtClean="0"/>
              <a:t>míry   </a:t>
            </a:r>
          </a:p>
          <a:p>
            <a:r>
              <a:rPr lang="cs-CZ" sz="2400" b="1" dirty="0" smtClean="0"/>
              <a:t>    nezaměstnanosti.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počet nezaměstnaných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N </a:t>
            </a:r>
            <a:r>
              <a:rPr lang="cs-CZ" sz="2400" dirty="0" smtClean="0">
                <a:solidFill>
                  <a:srgbClr val="FF0000"/>
                </a:solidFill>
              </a:rPr>
              <a:t>= ----------------------------------------------------  x 100   </a:t>
            </a:r>
            <a:r>
              <a:rPr lang="cs-CZ" sz="2400" dirty="0" smtClean="0"/>
              <a:t>(uvádí se v %)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            počet práceschopného obyvatelstva</a:t>
            </a: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 počet nezaměstnaných = dle evidence z úřadu práce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  počet práceschopného obyvatelstva = zaměstnaní + nezaměstnaní</a:t>
            </a:r>
          </a:p>
          <a:p>
            <a:r>
              <a:rPr lang="cs-CZ" sz="2400" dirty="0" smtClean="0"/>
              <a:t>                                                                          v produktivním věku</a:t>
            </a:r>
          </a:p>
          <a:p>
            <a:r>
              <a:rPr lang="cs-CZ" sz="2000" dirty="0" smtClean="0"/>
              <a:t>Např.       </a:t>
            </a:r>
          </a:p>
          <a:p>
            <a:r>
              <a:rPr lang="cs-CZ" sz="2000" dirty="0" smtClean="0"/>
              <a:t>                       450 000 lidí nezaměstnaných</a:t>
            </a:r>
          </a:p>
          <a:p>
            <a:r>
              <a:rPr lang="cs-CZ" sz="2000" dirty="0" smtClean="0"/>
              <a:t>           N=   ---------------------------------------  x 100 = 7,5%</a:t>
            </a:r>
          </a:p>
          <a:p>
            <a:r>
              <a:rPr lang="cs-CZ" sz="2000" dirty="0" smtClean="0"/>
              <a:t>                    6 000 </a:t>
            </a:r>
            <a:r>
              <a:rPr lang="cs-CZ" sz="2000" dirty="0" err="1" smtClean="0"/>
              <a:t>000</a:t>
            </a:r>
            <a:r>
              <a:rPr lang="cs-CZ" sz="2000" dirty="0" smtClean="0"/>
              <a:t> lidí práceschopných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Existují 2 metodiky uvádění nezaměstnaných:</a:t>
            </a:r>
          </a:p>
          <a:p>
            <a:endParaRPr lang="cs-CZ" sz="2400" b="1" u="sng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u="sng" dirty="0" smtClean="0">
                <a:solidFill>
                  <a:schemeClr val="accent1"/>
                </a:solidFill>
              </a:rPr>
              <a:t>Metodika ILO </a:t>
            </a:r>
            <a:r>
              <a:rPr lang="cs-CZ" sz="2400" dirty="0" smtClean="0">
                <a:solidFill>
                  <a:schemeClr val="accent1"/>
                </a:solidFill>
              </a:rPr>
              <a:t> (Mezinárodní organizace práce)</a:t>
            </a:r>
            <a:endParaRPr lang="cs-CZ" sz="2400" u="sng" dirty="0" smtClean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 Metodika využívaná ČSÚ a jednotná pro všechny země EU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 </a:t>
            </a:r>
            <a:r>
              <a:rPr lang="cs-CZ" sz="2400" b="1" dirty="0" smtClean="0"/>
              <a:t>nezaměstnaný </a:t>
            </a:r>
            <a:r>
              <a:rPr lang="cs-CZ" sz="2400" dirty="0" smtClean="0"/>
              <a:t>= osoba bez práce, práci si aktivně hledá a je připravena k nástupu do práce (do 14 dní)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400" dirty="0" smtClean="0"/>
          </a:p>
          <a:p>
            <a:pPr marL="457200" indent="-457200">
              <a:buAutoNum type="arabicPeriod" startAt="2"/>
            </a:pPr>
            <a:r>
              <a:rPr lang="cs-CZ" sz="2400" u="sng" dirty="0" smtClean="0">
                <a:solidFill>
                  <a:schemeClr val="accent1"/>
                </a:solidFill>
              </a:rPr>
              <a:t>Metodika MPSV </a:t>
            </a:r>
            <a:r>
              <a:rPr lang="cs-CZ" sz="2400" dirty="0" smtClean="0">
                <a:solidFill>
                  <a:schemeClr val="accent1"/>
                </a:solidFill>
              </a:rPr>
              <a:t>(Ministerstva práce a sociálních věcí) 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Osoby vedené na úřadech práce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Nejsou v pracovním či podobném vztahu k zaměstnavateli ani nevykonávají samostatnou výdělečnou činnost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/>
              <a:t>Požádali úřad práce o zprostředkování vhodného zaměstnání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4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400" dirty="0" smtClean="0">
                <a:solidFill>
                  <a:srgbClr val="FF0000"/>
                </a:solidFill>
              </a:rPr>
              <a:t>Skutečná nezaměstnanost je vyšší než ta evidovaná, existují dobrovolně nezaměstnaní </a:t>
            </a:r>
            <a:r>
              <a:rPr lang="cs-CZ" sz="2400" dirty="0" smtClean="0"/>
              <a:t>(tj. lidé, kteří nechtějí pracovat z důvodu bohatství nebo dávají přednost volnému času).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56895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   Určité procento nezaměstnanosti je nutné pro fungování tržního  </a:t>
            </a:r>
          </a:p>
          <a:p>
            <a:r>
              <a:rPr lang="cs-CZ" sz="2400" dirty="0" smtClean="0"/>
              <a:t>      mechanismu a pro ekonomický růst, je to tzv. 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                      </a:t>
            </a: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PŘIROZENÁ MÍRA NEZAMĚSTNANOSTI</a:t>
            </a:r>
          </a:p>
          <a:p>
            <a:endParaRPr lang="cs-CZ" sz="2400" b="1" u="sng" dirty="0" smtClean="0">
              <a:solidFill>
                <a:srgbClr val="C00000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 </a:t>
            </a:r>
            <a:r>
              <a:rPr lang="cs-CZ" sz="2400" dirty="0" smtClean="0"/>
              <a:t>Přirozená míra nezaměstnanosti je taková míra, při níž jsou trhy  </a:t>
            </a:r>
          </a:p>
          <a:p>
            <a:r>
              <a:rPr lang="cs-CZ" sz="2400" dirty="0" smtClean="0"/>
              <a:t>     práce v </a:t>
            </a:r>
            <a:r>
              <a:rPr lang="cs-CZ" sz="2400" b="1" dirty="0" smtClean="0"/>
              <a:t>rovnováze a tlaky </a:t>
            </a:r>
            <a:r>
              <a:rPr lang="cs-CZ" sz="2400" dirty="0" smtClean="0"/>
              <a:t>na</a:t>
            </a:r>
            <a:r>
              <a:rPr lang="cs-CZ" sz="2400" b="1" dirty="0" smtClean="0"/>
              <a:t> </a:t>
            </a:r>
            <a:r>
              <a:rPr lang="cs-CZ" sz="2400" dirty="0" smtClean="0"/>
              <a:t>hladiny cen a mezd jsou vyrovnané.</a:t>
            </a:r>
          </a:p>
          <a:p>
            <a:r>
              <a:rPr lang="cs-CZ" sz="2400" dirty="0" smtClean="0"/>
              <a:t>    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   Výše je pro každou ekonomiku jiná (pohybuje se kolem 3-6 %) a </a:t>
            </a:r>
          </a:p>
          <a:p>
            <a:r>
              <a:rPr lang="cs-CZ" sz="2400" dirty="0" smtClean="0"/>
              <a:t>      nelze ani říci, že by tato míra byla žádoucí – je prostě přirozená.</a:t>
            </a:r>
          </a:p>
          <a:p>
            <a:r>
              <a:rPr lang="cs-CZ" sz="2400" i="1" dirty="0" smtClean="0"/>
              <a:t> </a:t>
            </a:r>
            <a:endParaRPr lang="cs-CZ" sz="24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Příčiny nezaměstnanosti na trhu práce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568952" cy="482453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Nepříliš velká možnost substituce (náhrady) studia a přípravy </a:t>
            </a:r>
            <a:r>
              <a:rPr lang="cs-CZ" sz="2000" dirty="0" smtClean="0"/>
              <a:t>(doba zaškolení, příprava na nové zaměstnání při ztrátě zaměstnání).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Faktory demografické a sociální </a:t>
            </a:r>
            <a:r>
              <a:rPr lang="cs-CZ" sz="2000" dirty="0" smtClean="0"/>
              <a:t>(skladba a struktura obyvatelstva v oblasti, možnost migrace do jiné oblasti vzhledem k bytovým možnostem, existence a funkce mnoha profesí).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Trh práce je svázán řadou zákonů a předpisů </a:t>
            </a:r>
            <a:r>
              <a:rPr lang="cs-CZ" sz="2000" dirty="0" smtClean="0"/>
              <a:t>(pracovní právo)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Čas nutný na realizaci cílů v oblasti vývoje zaměstnanosti </a:t>
            </a:r>
            <a:r>
              <a:rPr lang="cs-CZ" sz="2000" dirty="0" smtClean="0"/>
              <a:t>(vládní rozhodnutí o zaměstnanosti, podpora oblastí)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Malá pružnost nabídky a poptávky na trhu práce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Cena pracovní síly (mzda) </a:t>
            </a:r>
            <a:r>
              <a:rPr lang="cs-CZ" sz="2000" dirty="0" smtClean="0"/>
              <a:t>je pod vlivem ekonomických, sociálních a politických faktorů nepohyblivá směrem dolů, tj. růst průměrné mzdy. 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Typy nezaměstnanosti  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256584"/>
          </a:xfrm>
        </p:spPr>
        <p:txBody>
          <a:bodyPr>
            <a:normAutofit lnSpcReduction="10000"/>
          </a:bodyPr>
          <a:lstStyle/>
          <a:p>
            <a:pPr marL="514350" indent="-514350" fontAlgn="base">
              <a:buFont typeface="+mj-lt"/>
              <a:buAutoNum type="arabicPeriod"/>
            </a:pPr>
            <a:r>
              <a:rPr lang="cs-CZ" sz="2400" b="1" u="sng" dirty="0" smtClean="0">
                <a:solidFill>
                  <a:schemeClr val="accent1"/>
                </a:solidFill>
              </a:rPr>
              <a:t>Frikční nezaměstnanost</a:t>
            </a:r>
            <a:r>
              <a:rPr lang="cs-CZ" sz="2400" b="1" dirty="0" smtClean="0"/>
              <a:t> </a:t>
            </a:r>
            <a:r>
              <a:rPr lang="cs-CZ" sz="2400" dirty="0" smtClean="0"/>
              <a:t>je spojena s neustálým pohybem lidí, kteří přecházejí z jednoho zaměstnání do druhého se stejnou nebo podobnou kvalifikací. </a:t>
            </a:r>
          </a:p>
          <a:p>
            <a:pPr marL="514350" indent="-514350" fontAlgn="base">
              <a:buNone/>
            </a:pPr>
            <a:r>
              <a:rPr lang="cs-CZ" sz="2400" dirty="0" smtClean="0"/>
              <a:t>       (je </a:t>
            </a:r>
            <a:r>
              <a:rPr lang="cs-CZ" sz="2400" u="sng" dirty="0" smtClean="0"/>
              <a:t>přechodná a krátkodobá, </a:t>
            </a:r>
            <a:r>
              <a:rPr lang="cs-CZ" sz="2400" dirty="0" smtClean="0"/>
              <a:t>nepředstavuje vážný problém)</a:t>
            </a:r>
          </a:p>
          <a:p>
            <a:pPr marL="457200" indent="-457200" fontAlgn="base">
              <a:buNone/>
            </a:pPr>
            <a:endParaRPr lang="cs-CZ" sz="2400" dirty="0" smtClean="0"/>
          </a:p>
          <a:p>
            <a:pPr marL="457200" indent="-457200" fontAlgn="base">
              <a:buAutoNum type="arabicPeriod" startAt="2"/>
            </a:pPr>
            <a:r>
              <a:rPr lang="cs-CZ" sz="2400" b="1" u="sng" dirty="0" smtClean="0">
                <a:solidFill>
                  <a:schemeClr val="accent1"/>
                </a:solidFill>
              </a:rPr>
              <a:t>Strukturální nezaměstnanost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smtClean="0"/>
              <a:t>způsobená změnou struktury ekonomiky; nezaměstnaný nemůže sehnat práci ve svém oboru,  (např. nadbytek horníků po uzavření dolů v regionu). </a:t>
            </a:r>
          </a:p>
          <a:p>
            <a:pPr marL="457200" indent="-457200" fontAlgn="base">
              <a:buNone/>
            </a:pPr>
            <a:r>
              <a:rPr lang="cs-CZ" sz="2400" dirty="0" smtClean="0"/>
              <a:t>       (je </a:t>
            </a:r>
            <a:r>
              <a:rPr lang="cs-CZ" sz="2400" u="sng" dirty="0" smtClean="0"/>
              <a:t>dlouhodobější</a:t>
            </a:r>
            <a:r>
              <a:rPr lang="cs-CZ" sz="2400" dirty="0" smtClean="0"/>
              <a:t> - řešením může být rekvalifikace).</a:t>
            </a:r>
          </a:p>
          <a:p>
            <a:pPr marL="457200" indent="-457200" fontAlgn="base">
              <a:buNone/>
            </a:pPr>
            <a:endParaRPr lang="cs-CZ" sz="2400" dirty="0" smtClean="0"/>
          </a:p>
          <a:p>
            <a:pPr fontAlgn="base">
              <a:buNone/>
            </a:pPr>
            <a:r>
              <a:rPr lang="cs-CZ" sz="2400" b="1" dirty="0" smtClean="0">
                <a:solidFill>
                  <a:schemeClr val="accent1"/>
                </a:solidFill>
              </a:rPr>
              <a:t>3.   </a:t>
            </a:r>
            <a:r>
              <a:rPr lang="cs-CZ" sz="2400" b="1" u="sng" dirty="0" smtClean="0">
                <a:solidFill>
                  <a:schemeClr val="accent1"/>
                </a:solidFill>
              </a:rPr>
              <a:t>Cyklická nezaměstnanost</a:t>
            </a:r>
            <a:r>
              <a:rPr lang="cs-CZ" sz="2400" dirty="0" smtClean="0"/>
              <a:t> souvisí s průběhem hospodářského     cyklu. V době, kdy se ekonomika nachází v recesi, je zaměstnáno méně lidí než v době </a:t>
            </a:r>
            <a:r>
              <a:rPr lang="cs-CZ" sz="2400" dirty="0" smtClean="0"/>
              <a:t>konjunktury</a:t>
            </a:r>
            <a:r>
              <a:rPr lang="cs-CZ" sz="2400" dirty="0" smtClean="0"/>
              <a:t>.</a:t>
            </a:r>
          </a:p>
          <a:p>
            <a:pPr fontAlgn="base">
              <a:buNone/>
            </a:pPr>
            <a:r>
              <a:rPr lang="cs-CZ" sz="2400" dirty="0" smtClean="0"/>
              <a:t>      (je </a:t>
            </a:r>
            <a:r>
              <a:rPr lang="cs-CZ" sz="2400" u="sng" dirty="0" smtClean="0"/>
              <a:t>dlouhodobá</a:t>
            </a:r>
            <a:r>
              <a:rPr lang="cs-CZ" sz="2400" dirty="0" smtClean="0"/>
              <a:t>, představuje velký globální problém)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9694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4.1. Nezaměstnanost - členění dle rozhodnutí</a:t>
            </a:r>
          </a:p>
          <a:p>
            <a:pPr fontAlgn="base">
              <a:buFont typeface="Arial" pitchFamily="34" charset="0"/>
              <a:buChar char="•"/>
            </a:pPr>
            <a:endParaRPr lang="cs-CZ" sz="2400" b="1" u="sng" dirty="0" smtClean="0">
              <a:solidFill>
                <a:srgbClr val="00B050"/>
              </a:solidFill>
            </a:endParaRPr>
          </a:p>
          <a:p>
            <a:pPr fontAlgn="base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</a:rPr>
              <a:t>    </a:t>
            </a:r>
            <a:r>
              <a:rPr lang="cs-CZ" sz="2400" b="1" u="sng" dirty="0" smtClean="0">
                <a:solidFill>
                  <a:srgbClr val="00B050"/>
                </a:solidFill>
              </a:rPr>
              <a:t>Dobrovolná nezaměstnanost</a:t>
            </a:r>
            <a:r>
              <a:rPr lang="cs-CZ" sz="2400" dirty="0" smtClean="0"/>
              <a:t> je stav, kdy počet nezaměstnaných    </a:t>
            </a:r>
          </a:p>
          <a:p>
            <a:pPr fontAlgn="base"/>
            <a:r>
              <a:rPr lang="cs-CZ" sz="2400" dirty="0" smtClean="0"/>
              <a:t>      je nižší nebo roven počtu volných pracovních míst. Dobrovolně  </a:t>
            </a:r>
          </a:p>
          <a:p>
            <a:pPr fontAlgn="base"/>
            <a:r>
              <a:rPr lang="cs-CZ" sz="2400" dirty="0" smtClean="0"/>
              <a:t>      nezaměstnaní dávají přednost volnému času, studiu nebo jiným   </a:t>
            </a:r>
          </a:p>
          <a:p>
            <a:pPr fontAlgn="base"/>
            <a:r>
              <a:rPr lang="cs-CZ" sz="2400" dirty="0" smtClean="0"/>
              <a:t>      činnostem.</a:t>
            </a:r>
          </a:p>
          <a:p>
            <a:pPr fontAlgn="base"/>
            <a:endParaRPr lang="cs-CZ" sz="2400" dirty="0" smtClean="0"/>
          </a:p>
          <a:p>
            <a:pPr fontAlgn="base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00B050"/>
                </a:solidFill>
              </a:rPr>
              <a:t>   </a:t>
            </a:r>
            <a:r>
              <a:rPr lang="cs-CZ" sz="2400" b="1" u="sng" dirty="0" smtClean="0">
                <a:solidFill>
                  <a:srgbClr val="00B050"/>
                </a:solidFill>
              </a:rPr>
              <a:t>Nedobrovolná nezaměstnanost</a:t>
            </a:r>
            <a:r>
              <a:rPr lang="cs-CZ" sz="2400" dirty="0" smtClean="0"/>
              <a:t> znamená, že počet volných   </a:t>
            </a:r>
          </a:p>
          <a:p>
            <a:pPr fontAlgn="base"/>
            <a:r>
              <a:rPr lang="cs-CZ" sz="2400" dirty="0" smtClean="0"/>
              <a:t>      pracovních míst je menší než počet uchazečů.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4.2. Nezaměstnanost – členění dle zjevnosti</a:t>
            </a:r>
            <a:endParaRPr lang="cs-CZ" sz="32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Zjevná</a:t>
            </a:r>
            <a:r>
              <a:rPr lang="cs-CZ" sz="2400" u="sng" dirty="0" smtClean="0"/>
              <a:t> </a:t>
            </a:r>
            <a:r>
              <a:rPr lang="cs-CZ" sz="2400" b="1" u="sng" dirty="0" smtClean="0">
                <a:solidFill>
                  <a:srgbClr val="00B050"/>
                </a:solidFill>
              </a:rPr>
              <a:t>nezaměstnanost</a:t>
            </a:r>
            <a:r>
              <a:rPr lang="cs-CZ" sz="2400" dirty="0" smtClean="0"/>
              <a:t>– osoby nezaměstnané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Skrytá</a:t>
            </a:r>
            <a:r>
              <a:rPr lang="cs-CZ" sz="2400" u="sng" dirty="0" smtClean="0"/>
              <a:t> </a:t>
            </a:r>
            <a:r>
              <a:rPr lang="cs-CZ" sz="2400" b="1" u="sng" dirty="0" smtClean="0">
                <a:solidFill>
                  <a:srgbClr val="00B050"/>
                </a:solidFill>
              </a:rPr>
              <a:t>nezaměstnanost</a:t>
            </a:r>
            <a:r>
              <a:rPr lang="cs-CZ" sz="2400" dirty="0" smtClean="0"/>
              <a:t> – osoby zaměstnané nedobrovolně na kratší úvazek, případně lidé, kteří šli raději na další školu, pořídili si dítě, protože věděli, že neseženou práci……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Nepravá nezaměstnanost</a:t>
            </a:r>
            <a:r>
              <a:rPr lang="cs-CZ" sz="2400" u="sng" dirty="0" smtClean="0"/>
              <a:t> </a:t>
            </a:r>
            <a:r>
              <a:rPr lang="cs-CZ" sz="2400" dirty="0" smtClean="0"/>
              <a:t>– osoba registrovaná na úřadu práce, ale načerno pracuje (pobírá dávky neoprávněně)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4.3. Nezaměstnanost – členění dle délky </a:t>
            </a:r>
            <a:endParaRPr lang="cs-CZ" sz="36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Krátkodobá nezaměstnanost</a:t>
            </a:r>
            <a:r>
              <a:rPr lang="cs-CZ" sz="2400" dirty="0" smtClean="0"/>
              <a:t> – do jednoho roku</a:t>
            </a:r>
          </a:p>
          <a:p>
            <a:pPr>
              <a:defRPr/>
            </a:pPr>
            <a:endParaRPr lang="cs-CZ" sz="2400" dirty="0" smtClean="0"/>
          </a:p>
          <a:p>
            <a:pPr>
              <a:defRPr/>
            </a:pPr>
            <a:r>
              <a:rPr lang="cs-CZ" sz="2400" b="1" u="sng" dirty="0" smtClean="0">
                <a:solidFill>
                  <a:srgbClr val="00B050"/>
                </a:solidFill>
              </a:rPr>
              <a:t>Dlouhodobá nezaměstnanost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/>
              <a:t>– delší než jeden rok</a:t>
            </a:r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endParaRPr lang="cs-CZ" sz="2800" dirty="0" smtClean="0"/>
          </a:p>
          <a:p>
            <a:pPr>
              <a:defRPr/>
            </a:pPr>
            <a:r>
              <a:rPr lang="cs-CZ" sz="2400" dirty="0" smtClean="0"/>
              <a:t>Za vážný ekonomický problém je považována dlouhodobá nezaměstnanost, kdy nezaměstnaný nemá práci déle než 1 rok, jeho návrat do práce je problematický (ztrácí pracovní návyky, dovednosti i snahu najít si práci).</a:t>
            </a: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1</a:t>
            </a:r>
            <a:endParaRPr lang="cs-CZ" sz="4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u="sng" dirty="0" smtClean="0"/>
              <a:t>Vypočítejte míru nezaměstnanosti </a:t>
            </a:r>
            <a:r>
              <a:rPr lang="cs-CZ" sz="2400" dirty="0" smtClean="0"/>
              <a:t>pokud máte následující údaje: celkový počet obyvatelstva 10,0 mil., počet práceschopného obyvatelstva 6,0 mil. a počet nezaměstnaných 587 tisíc lidí.</a:t>
            </a:r>
          </a:p>
          <a:p>
            <a:pPr marL="457200" indent="-457200">
              <a:buFont typeface="+mj-lt"/>
              <a:buAutoNum type="arabicPeriod"/>
            </a:pPr>
            <a:endParaRPr lang="cs-CZ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Vyhledejte na internetu data k 31. 12. minulého roku (ČSÚ - Český statistický úřad) a vypočítejte míru nezaměstnanosti v ČR.</a:t>
            </a:r>
            <a:endParaRPr lang="cs-CZ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2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Zařaďte jednotlivé osoby do správné skupiny nezaměstnaných</a:t>
            </a:r>
            <a:endParaRPr lang="cs-CZ" sz="2400" dirty="0"/>
          </a:p>
        </p:txBody>
      </p:sp>
      <p:sp>
        <p:nvSpPr>
          <p:cNvPr id="4" name="Šipka dolů 3"/>
          <p:cNvSpPr/>
          <p:nvPr/>
        </p:nvSpPr>
        <p:spPr>
          <a:xfrm>
            <a:off x="4499992" y="1988840"/>
            <a:ext cx="144016" cy="23762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71600" y="2132856"/>
            <a:ext cx="31683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Dobrovolně nezaměstnaní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148064" y="2132856"/>
            <a:ext cx="30963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Nedobrovolně nezaměstnaní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635896" y="4437112"/>
            <a:ext cx="1944216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Rentiér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5896" y="4941168"/>
            <a:ext cx="1944216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Horník bez práce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635896" y="5373216"/>
            <a:ext cx="1944216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Propuštěný vězeň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5896" y="5877272"/>
            <a:ext cx="1944216" cy="2880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Bezdomovec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35896" y="6309320"/>
            <a:ext cx="1944216" cy="33265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Žena v domácnosti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Zdroj: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>
                <a:cs typeface="Arial" panose="020B0604020202020204" pitchFamily="34" charset="0"/>
              </a:rPr>
              <a:t>JÍROVÁ, H. </a:t>
            </a:r>
            <a:r>
              <a:rPr lang="cs-CZ" i="1" dirty="0">
                <a:cs typeface="Arial" panose="020B0604020202020204" pitchFamily="34" charset="0"/>
              </a:rPr>
              <a:t>Trh práce a politika zaměstnanosti</a:t>
            </a:r>
            <a:r>
              <a:rPr lang="cs-CZ" dirty="0">
                <a:cs typeface="Arial" panose="020B0604020202020204" pitchFamily="34" charset="0"/>
              </a:rPr>
              <a:t>. Praha: VŠE, 1999. </a:t>
            </a:r>
            <a:r>
              <a:rPr lang="cs-CZ" dirty="0" smtClean="0">
                <a:cs typeface="Arial" panose="020B0604020202020204" pitchFamily="34" charset="0"/>
              </a:rPr>
              <a:t>ISBN </a:t>
            </a:r>
            <a:r>
              <a:rPr lang="cs-CZ" dirty="0">
                <a:cs typeface="Arial" panose="020B0604020202020204" pitchFamily="34" charset="0"/>
              </a:rPr>
              <a:t>99-00-03824-X</a:t>
            </a:r>
            <a:r>
              <a:rPr lang="cs-CZ" dirty="0" smtClean="0">
                <a:cs typeface="Arial" panose="020B0604020202020204" pitchFamily="34" charset="0"/>
              </a:rPr>
              <a:t>.</a:t>
            </a:r>
          </a:p>
          <a:p>
            <a:pPr marL="342900" indent="-342900">
              <a:buAutoNum type="arabicParenR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r>
              <a:rPr lang="cs-CZ" dirty="0"/>
              <a:t>Www.finance.cz/</a:t>
            </a:r>
            <a:r>
              <a:rPr lang="cs-CZ" dirty="0" err="1"/>
              <a:t>makrodata-eu</a:t>
            </a:r>
            <a:r>
              <a:rPr lang="cs-CZ" dirty="0"/>
              <a:t>/trh-</a:t>
            </a:r>
            <a:r>
              <a:rPr lang="cs-CZ" dirty="0" err="1"/>
              <a:t>prace</a:t>
            </a:r>
            <a:r>
              <a:rPr lang="cs-CZ" dirty="0"/>
              <a:t>/</a:t>
            </a:r>
            <a:r>
              <a:rPr lang="cs-CZ" dirty="0" err="1"/>
              <a:t>nezamestnanost</a:t>
            </a:r>
            <a:r>
              <a:rPr lang="cs-CZ" dirty="0"/>
              <a:t>/. In: [online]. [cit. 2013-09-21</a:t>
            </a:r>
            <a:r>
              <a:rPr lang="cs-CZ" dirty="0" smtClean="0"/>
              <a:t>].</a:t>
            </a:r>
          </a:p>
          <a:p>
            <a:pPr marL="342900" indent="-342900">
              <a:buAutoNum type="arabicParenR"/>
            </a:pPr>
            <a:endParaRPr lang="cs-CZ" dirty="0" smtClean="0">
              <a:cs typeface="Arial" pitchFamily="34" charset="0"/>
              <a:hlinkClick r:id="rId2"/>
            </a:endParaRPr>
          </a:p>
          <a:p>
            <a:pPr marL="342900" indent="-342900">
              <a:buAutoNum type="arabicParenR"/>
            </a:pPr>
            <a:r>
              <a:rPr lang="cs-CZ" dirty="0" smtClean="0">
                <a:cs typeface="Arial" pitchFamily="34" charset="0"/>
              </a:rPr>
              <a:t>Autor </a:t>
            </a:r>
            <a:r>
              <a:rPr lang="cs-CZ" dirty="0"/>
              <a:t>NEUVEDEN. Nezaměstnanost.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2013-09-21]. Dostupné z: Http://cs.wikipedia.org/wiki/Nezaměstnanost.</a:t>
            </a:r>
            <a:endParaRPr lang="cs-CZ" dirty="0" smtClean="0">
              <a:cs typeface="Arial" pitchFamily="34" charset="0"/>
            </a:endParaRPr>
          </a:p>
          <a:p>
            <a:pPr marL="342900" indent="-342900">
              <a:buAutoNum type="arabicParenR"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arenR"/>
            </a:pPr>
            <a:r>
              <a:rPr lang="cs-CZ" dirty="0"/>
              <a:t>Http://mpsv.cz. [online]. [cit. 2013-09-21].</a:t>
            </a:r>
            <a:endParaRPr lang="cs-CZ" dirty="0" smtClean="0">
              <a:cs typeface="Arial" pitchFamily="34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907</Words>
  <Application>Microsoft Office PowerPoint</Application>
  <PresentationFormat>Předvádění na obrazovce (4:3)</PresentationFormat>
  <Paragraphs>158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Nezaměstnanost </vt:lpstr>
      <vt:lpstr>1. Charakteristika </vt:lpstr>
      <vt:lpstr>Snímek 4</vt:lpstr>
      <vt:lpstr>Snímek 5</vt:lpstr>
      <vt:lpstr>Snímek 6</vt:lpstr>
      <vt:lpstr>Snímek 7</vt:lpstr>
      <vt:lpstr>3. Příčiny nezaměstnanosti na trhu práce</vt:lpstr>
      <vt:lpstr>4. Typy nezaměstnanosti  </vt:lpstr>
      <vt:lpstr>Snímek 10</vt:lpstr>
      <vt:lpstr>4.2. Nezaměstnanost – členění dle zjevnosti</vt:lpstr>
      <vt:lpstr>4.3. Nezaměstnanost – členění dle délky </vt:lpstr>
      <vt:lpstr>Úkol č. 1</vt:lpstr>
      <vt:lpstr>Úkol č. 2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Nezaměstnanost</dc:title>
  <dc:creator>New</dc:creator>
  <cp:lastModifiedBy>Dum</cp:lastModifiedBy>
  <cp:revision>110</cp:revision>
  <dcterms:created xsi:type="dcterms:W3CDTF">2012-12-03T20:38:17Z</dcterms:created>
  <dcterms:modified xsi:type="dcterms:W3CDTF">2014-05-31T16:49:14Z</dcterms:modified>
</cp:coreProperties>
</file>