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56" r:id="rId2"/>
    <p:sldId id="257" r:id="rId3"/>
    <p:sldId id="259" r:id="rId4"/>
    <p:sldId id="261" r:id="rId5"/>
    <p:sldId id="262" r:id="rId6"/>
    <p:sldId id="264" r:id="rId7"/>
    <p:sldId id="260" r:id="rId8"/>
    <p:sldId id="265" r:id="rId9"/>
    <p:sldId id="266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814" y="-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VY_32_INOVACE_02_Anglický jazyk 5. ročník_To </a:t>
          </a:r>
          <a:r>
            <a:rPr lang="cs-CZ" sz="2000" baseline="0" dirty="0" err="1" smtClean="0"/>
            <a:t>be</a:t>
          </a:r>
          <a:r>
            <a:rPr lang="cs-CZ" sz="2000" baseline="0" dirty="0" smtClean="0"/>
            <a:t> - </a:t>
          </a:r>
          <a:r>
            <a:rPr lang="cs-CZ" sz="2000" baseline="0" dirty="0" err="1" smtClean="0"/>
            <a:t>affirmative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Jitka Dušková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To </a:t>
          </a:r>
          <a:r>
            <a:rPr lang="cs-CZ" sz="2000" dirty="0" err="1" smtClean="0"/>
            <a:t>be</a:t>
          </a:r>
          <a:r>
            <a:rPr lang="cs-CZ" sz="2000" dirty="0" smtClean="0"/>
            <a:t> - </a:t>
          </a:r>
          <a:r>
            <a:rPr lang="cs-CZ" sz="2000" dirty="0" err="1" smtClean="0"/>
            <a:t>affirmative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AAC132-14A9-4352-A823-28909D0AE734}" type="presOf" srcId="{D1B46980-6531-4606-95E6-44980827E919}" destId="{2BE915AB-18AA-4053-B92C-3BFC9ED204BB}" srcOrd="1" destOrd="0" presId="urn:microsoft.com/office/officeart/2005/8/layout/target3"/>
    <dgm:cxn modelId="{7C02D2BE-C046-4E7C-A1B7-80747770045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0B795F-F7E0-45FF-896B-B92E7792D163}" type="presOf" srcId="{D8197B8C-B260-4A16-BDF4-0947B075E274}" destId="{5A5FFA88-C948-4069-8E93-59FA12366E83}" srcOrd="1" destOrd="0" presId="urn:microsoft.com/office/officeart/2005/8/layout/target3"/>
    <dgm:cxn modelId="{FBB4D93E-9497-4BEB-A59D-23D22F5A51C4}" type="presOf" srcId="{B651F6E3-6281-48DB-9319-2AEAFDAE7572}" destId="{619D679B-A015-4ECF-8348-D1034C574F40}" srcOrd="0" destOrd="0" presId="urn:microsoft.com/office/officeart/2005/8/layout/target3"/>
    <dgm:cxn modelId="{6A6B0805-D2DE-410B-8C0B-CAB43D808CC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FC6A49-C164-4D4B-BBD4-6CAEBC2DAE08}" type="presOf" srcId="{4C35D32F-0EAB-4CD7-82EE-45574DC2A586}" destId="{8BEBB6EC-1DAA-4CAC-8A25-BC0FCBD5DBD5}" srcOrd="0" destOrd="0" presId="urn:microsoft.com/office/officeart/2005/8/layout/target3"/>
    <dgm:cxn modelId="{09B9DC0A-F6B6-4CBB-9DBB-4CC4585C07C4}" type="presOf" srcId="{D1B46980-6531-4606-95E6-44980827E919}" destId="{6140AFEC-043D-4C43-A2F9-D0F5331DF3A3}" srcOrd="0" destOrd="0" presId="urn:microsoft.com/office/officeart/2005/8/layout/target3"/>
    <dgm:cxn modelId="{089763D0-9B86-4B5A-8BA5-60759F04C37A}" type="presOf" srcId="{757F3AB3-0718-4624-B441-E567A8F0AB56}" destId="{333A1088-737F-45CB-B68E-254E46348037}" srcOrd="0" destOrd="0" presId="urn:microsoft.com/office/officeart/2005/8/layout/target3"/>
    <dgm:cxn modelId="{538C6466-7022-4602-9569-965441CF03C9}" type="presOf" srcId="{D1D4F407-5343-4D3F-B5B9-D407B03CAEB4}" destId="{AED2198E-93D5-4001-81B4-73124B309672}" srcOrd="1" destOrd="0" presId="urn:microsoft.com/office/officeart/2005/8/layout/target3"/>
    <dgm:cxn modelId="{C6F768EC-2A3F-4D5D-BCD0-20CDFF32019A}" type="presOf" srcId="{B651F6E3-6281-48DB-9319-2AEAFDAE7572}" destId="{6BB5E863-4638-4E1D-BFDE-399D028AC4ED}" srcOrd="1" destOrd="0" presId="urn:microsoft.com/office/officeart/2005/8/layout/target3"/>
    <dgm:cxn modelId="{62F91E53-1F2D-4216-B3B5-C6C22D782F98}" type="presOf" srcId="{4C35D32F-0EAB-4CD7-82EE-45574DC2A586}" destId="{890E4F0B-2866-4A3F-A3C7-2A14B1797930}" srcOrd="1" destOrd="0" presId="urn:microsoft.com/office/officeart/2005/8/layout/target3"/>
    <dgm:cxn modelId="{6C49D7DB-89CB-47AC-B468-12A8C2562CAB}" type="presParOf" srcId="{333A1088-737F-45CB-B68E-254E46348037}" destId="{F5ABB229-8D3B-4694-996A-96F23CF14429}" srcOrd="0" destOrd="0" presId="urn:microsoft.com/office/officeart/2005/8/layout/target3"/>
    <dgm:cxn modelId="{7DD04E7E-9C23-489B-A80B-6AEC789A665E}" type="presParOf" srcId="{333A1088-737F-45CB-B68E-254E46348037}" destId="{F41139FD-01EE-4571-8B17-4FB00FC51163}" srcOrd="1" destOrd="0" presId="urn:microsoft.com/office/officeart/2005/8/layout/target3"/>
    <dgm:cxn modelId="{50838DBC-B383-459A-8DE2-08B9DBAEC931}" type="presParOf" srcId="{333A1088-737F-45CB-B68E-254E46348037}" destId="{D005CE8C-CC26-4C3E-AC11-E15060ECD759}" srcOrd="2" destOrd="0" presId="urn:microsoft.com/office/officeart/2005/8/layout/target3"/>
    <dgm:cxn modelId="{EB600268-B8DE-4283-90A0-DC8DC1B0AA8E}" type="presParOf" srcId="{333A1088-737F-45CB-B68E-254E46348037}" destId="{2C702D82-9B77-49B7-9568-BB8EB47C3372}" srcOrd="3" destOrd="0" presId="urn:microsoft.com/office/officeart/2005/8/layout/target3"/>
    <dgm:cxn modelId="{2E9CB18E-9432-419A-9F42-821E3FB3ED86}" type="presParOf" srcId="{333A1088-737F-45CB-B68E-254E46348037}" destId="{A52A0455-90FF-4808-ABD0-F02540D31D5A}" srcOrd="4" destOrd="0" presId="urn:microsoft.com/office/officeart/2005/8/layout/target3"/>
    <dgm:cxn modelId="{0C75CEA5-0581-4371-BF24-42D07FCBF9DD}" type="presParOf" srcId="{333A1088-737F-45CB-B68E-254E46348037}" destId="{6140AFEC-043D-4C43-A2F9-D0F5331DF3A3}" srcOrd="5" destOrd="0" presId="urn:microsoft.com/office/officeart/2005/8/layout/target3"/>
    <dgm:cxn modelId="{DC3B0933-02AA-4431-9582-EA1583242877}" type="presParOf" srcId="{333A1088-737F-45CB-B68E-254E46348037}" destId="{9358AC05-5D7D-4327-9F80-1AD486AEA664}" srcOrd="6" destOrd="0" presId="urn:microsoft.com/office/officeart/2005/8/layout/target3"/>
    <dgm:cxn modelId="{4AACEF25-721C-4201-8FFF-7EFAA8D6993E}" type="presParOf" srcId="{333A1088-737F-45CB-B68E-254E46348037}" destId="{313FC574-E1CD-4FB4-B054-0B805CE0447D}" srcOrd="7" destOrd="0" presId="urn:microsoft.com/office/officeart/2005/8/layout/target3"/>
    <dgm:cxn modelId="{1E50F203-D6ED-45A8-98FE-07C59D937FB1}" type="presParOf" srcId="{333A1088-737F-45CB-B68E-254E46348037}" destId="{619D679B-A015-4ECF-8348-D1034C574F40}" srcOrd="8" destOrd="0" presId="urn:microsoft.com/office/officeart/2005/8/layout/target3"/>
    <dgm:cxn modelId="{B9EFE0AD-841B-4E96-8274-AD6B558A57B1}" type="presParOf" srcId="{333A1088-737F-45CB-B68E-254E46348037}" destId="{322283A8-4A27-4CDA-BAE3-F381106A9174}" srcOrd="9" destOrd="0" presId="urn:microsoft.com/office/officeart/2005/8/layout/target3"/>
    <dgm:cxn modelId="{EC9A6643-5E04-4E46-9C33-B45C13D11633}" type="presParOf" srcId="{333A1088-737F-45CB-B68E-254E46348037}" destId="{FFC9F71D-1B4F-4AD9-A4A6-86ADEFC8AF5C}" srcOrd="10" destOrd="0" presId="urn:microsoft.com/office/officeart/2005/8/layout/target3"/>
    <dgm:cxn modelId="{B597EA7F-4962-4625-B4D8-C8BA45BEA0CA}" type="presParOf" srcId="{333A1088-737F-45CB-B68E-254E46348037}" destId="{25B08C86-7E15-44DC-BE7F-FFB55DD49D12}" srcOrd="11" destOrd="0" presId="urn:microsoft.com/office/officeart/2005/8/layout/target3"/>
    <dgm:cxn modelId="{5599E4B4-60C6-4599-8F6D-D41E9C25D202}" type="presParOf" srcId="{333A1088-737F-45CB-B68E-254E46348037}" destId="{76644BE8-9D7C-4C09-B250-3D10AF48CBB7}" srcOrd="12" destOrd="0" presId="urn:microsoft.com/office/officeart/2005/8/layout/target3"/>
    <dgm:cxn modelId="{F0A8ECF9-B82B-4EB1-A3E7-4F019E7D7591}" type="presParOf" srcId="{333A1088-737F-45CB-B68E-254E46348037}" destId="{EE85B701-7295-41C0-BA7A-34D3756A2AE6}" srcOrd="13" destOrd="0" presId="urn:microsoft.com/office/officeart/2005/8/layout/target3"/>
    <dgm:cxn modelId="{1B160868-27CE-45AF-A7B4-78D328523452}" type="presParOf" srcId="{333A1088-737F-45CB-B68E-254E46348037}" destId="{8BEBB6EC-1DAA-4CAC-8A25-BC0FCBD5DBD5}" srcOrd="14" destOrd="0" presId="urn:microsoft.com/office/officeart/2005/8/layout/target3"/>
    <dgm:cxn modelId="{2A89477A-C3CC-4542-B398-7EF8AA13F794}" type="presParOf" srcId="{333A1088-737F-45CB-B68E-254E46348037}" destId="{AED2198E-93D5-4001-81B4-73124B309672}" srcOrd="15" destOrd="0" presId="urn:microsoft.com/office/officeart/2005/8/layout/target3"/>
    <dgm:cxn modelId="{A155CC12-2B5B-459C-9B09-4969A68C3DC8}" type="presParOf" srcId="{333A1088-737F-45CB-B68E-254E46348037}" destId="{2BE915AB-18AA-4053-B92C-3BFC9ED204BB}" srcOrd="16" destOrd="0" presId="urn:microsoft.com/office/officeart/2005/8/layout/target3"/>
    <dgm:cxn modelId="{EE56BC6E-9C48-4FE7-A215-EB785E54D116}" type="presParOf" srcId="{333A1088-737F-45CB-B68E-254E46348037}" destId="{6BB5E863-4638-4E1D-BFDE-399D028AC4ED}" srcOrd="17" destOrd="0" presId="urn:microsoft.com/office/officeart/2005/8/layout/target3"/>
    <dgm:cxn modelId="{A8D4789C-DF47-4855-A656-397F301AE1DC}" type="presParOf" srcId="{333A1088-737F-45CB-B68E-254E46348037}" destId="{5A5FFA88-C948-4069-8E93-59FA12366E83}" srcOrd="18" destOrd="0" presId="urn:microsoft.com/office/officeart/2005/8/layout/target3"/>
    <dgm:cxn modelId="{260C36A2-4FA5-46C5-9CA7-9ED29CABA3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Jitka Dušková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VY_32_INOVACE_02_Anglický jazyk 5. ročník_To </a:t>
          </a:r>
          <a:r>
            <a:rPr lang="cs-CZ" sz="2000" kern="1200" baseline="0" dirty="0" err="1" smtClean="0"/>
            <a:t>be</a:t>
          </a:r>
          <a:r>
            <a:rPr lang="cs-CZ" sz="2000" kern="1200" baseline="0" dirty="0" smtClean="0"/>
            <a:t> - </a:t>
          </a:r>
          <a:r>
            <a:rPr lang="cs-CZ" sz="2000" kern="1200" baseline="0" dirty="0" err="1" smtClean="0"/>
            <a:t>affirmative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To </a:t>
          </a:r>
          <a:r>
            <a:rPr lang="cs-CZ" sz="2000" kern="1200" dirty="0" err="1" smtClean="0"/>
            <a:t>be</a:t>
          </a:r>
          <a:r>
            <a:rPr lang="cs-CZ" sz="2000" kern="1200" dirty="0" smtClean="0"/>
            <a:t> - </a:t>
          </a:r>
          <a:r>
            <a:rPr lang="cs-CZ" sz="2000" kern="1200" dirty="0" err="1" smtClean="0"/>
            <a:t>affirmative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Sloveso být: Tvoření vět oznamovacích kladných – výklad a procvičování </a:t>
            </a:r>
          </a:p>
          <a:p>
            <a:pPr marL="0" indent="0">
              <a:buNone/>
            </a:pPr>
            <a:r>
              <a:rPr lang="cs-CZ" dirty="0" smtClean="0"/>
              <a:t> 5. třída</a:t>
            </a:r>
          </a:p>
          <a:p>
            <a:pPr marL="0" indent="0">
              <a:buNone/>
            </a:pPr>
            <a:r>
              <a:rPr lang="cs-CZ" dirty="0" smtClean="0"/>
              <a:t> Interaktivní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4847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smtClean="0"/>
              <a:t>To be - affirmative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2708920"/>
          <a:ext cx="8208912" cy="231648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376264"/>
                <a:gridCol w="1728192"/>
                <a:gridCol w="2448272"/>
                <a:gridCol w="1656184"/>
              </a:tblGrid>
              <a:tr h="576064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 am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jsem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dirty="0" smtClean="0"/>
                        <a:t> are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jsme</a:t>
                      </a:r>
                      <a:endParaRPr lang="cs-CZ" sz="32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are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jsi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are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jste</a:t>
                      </a:r>
                      <a:endParaRPr lang="cs-CZ" sz="32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he/</a:t>
                      </a:r>
                      <a:r>
                        <a:rPr lang="cs-CZ" sz="3200" dirty="0" err="1" smtClean="0"/>
                        <a:t>she</a:t>
                      </a:r>
                      <a:r>
                        <a:rPr lang="cs-CZ" sz="3200" dirty="0" smtClean="0"/>
                        <a:t>/</a:t>
                      </a:r>
                      <a:r>
                        <a:rPr lang="cs-CZ" sz="3200" dirty="0" err="1" smtClean="0"/>
                        <a:t>it</a:t>
                      </a:r>
                      <a:r>
                        <a:rPr lang="cs-CZ" sz="3200" dirty="0" smtClean="0"/>
                        <a:t> is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are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jsou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1864" y="260647"/>
            <a:ext cx="1159597" cy="1224137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smtClean="0"/>
              <a:t>Complete the table: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2708920"/>
          <a:ext cx="8208912" cy="231648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448272"/>
                <a:gridCol w="1656184"/>
                <a:gridCol w="2232248"/>
                <a:gridCol w="1872208"/>
              </a:tblGrid>
              <a:tr h="576064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 __________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jsem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dirty="0" smtClean="0"/>
                        <a:t> 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jsme</a:t>
                      </a:r>
                      <a:endParaRPr lang="cs-CZ" sz="32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jsi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jste</a:t>
                      </a:r>
                      <a:endParaRPr lang="cs-CZ" sz="32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he/</a:t>
                      </a:r>
                      <a:r>
                        <a:rPr lang="cs-CZ" sz="3200" dirty="0" err="1" smtClean="0"/>
                        <a:t>she</a:t>
                      </a:r>
                      <a:r>
                        <a:rPr lang="cs-CZ" sz="3200" dirty="0" smtClean="0"/>
                        <a:t>/</a:t>
                      </a:r>
                      <a:r>
                        <a:rPr lang="cs-CZ" sz="3200" dirty="0" err="1" smtClean="0"/>
                        <a:t>it</a:t>
                      </a:r>
                      <a:r>
                        <a:rPr lang="cs-CZ" sz="3200" dirty="0" smtClean="0"/>
                        <a:t> 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jsou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  <a:solidFill>
            <a:schemeClr val="bg1"/>
          </a:solidFill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smtClean="0"/>
              <a:t>Complete the table: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2708920"/>
          <a:ext cx="8208912" cy="231648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376264"/>
                <a:gridCol w="1728192"/>
                <a:gridCol w="2304256"/>
                <a:gridCol w="1800200"/>
              </a:tblGrid>
              <a:tr h="576064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 am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dirty="0" smtClean="0"/>
                        <a:t> are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</a:t>
                      </a:r>
                      <a:endParaRPr lang="cs-CZ" sz="32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are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are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</a:t>
                      </a:r>
                      <a:endParaRPr lang="cs-CZ" sz="32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he/</a:t>
                      </a:r>
                      <a:r>
                        <a:rPr lang="cs-CZ" sz="3200" dirty="0" err="1" smtClean="0"/>
                        <a:t>she</a:t>
                      </a:r>
                      <a:r>
                        <a:rPr lang="cs-CZ" sz="3200" dirty="0" smtClean="0"/>
                        <a:t>/</a:t>
                      </a:r>
                      <a:r>
                        <a:rPr lang="cs-CZ" sz="3200" dirty="0" err="1" smtClean="0"/>
                        <a:t>it</a:t>
                      </a:r>
                      <a:r>
                        <a:rPr lang="cs-CZ" sz="3200" dirty="0" smtClean="0"/>
                        <a:t> is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are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Match the pronouns and the verbs:</a:t>
            </a:r>
            <a:endParaRPr lang="cs-CZ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619672" y="3717032"/>
            <a:ext cx="288862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I</a:t>
            </a:r>
            <a:endParaRPr lang="cs-CZ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6804248" y="2636912"/>
            <a:ext cx="710451" cy="584775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am</a:t>
            </a:r>
            <a:endParaRPr lang="cs-CZ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4860032" y="5877272"/>
            <a:ext cx="798617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you</a:t>
            </a:r>
            <a:endParaRPr lang="cs-CZ" sz="3200" dirty="0"/>
          </a:p>
        </p:txBody>
      </p:sp>
      <p:sp>
        <p:nvSpPr>
          <p:cNvPr id="7" name="TextBox 6"/>
          <p:cNvSpPr txBox="1"/>
          <p:nvPr/>
        </p:nvSpPr>
        <p:spPr>
          <a:xfrm>
            <a:off x="3131840" y="2276872"/>
            <a:ext cx="722698" cy="584775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are</a:t>
            </a:r>
            <a:endParaRPr lang="cs-CZ" sz="3200" dirty="0"/>
          </a:p>
        </p:txBody>
      </p:sp>
      <p:sp>
        <p:nvSpPr>
          <p:cNvPr id="8" name="TextBox 7"/>
          <p:cNvSpPr txBox="1"/>
          <p:nvPr/>
        </p:nvSpPr>
        <p:spPr>
          <a:xfrm>
            <a:off x="5148064" y="3212976"/>
            <a:ext cx="604653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he</a:t>
            </a:r>
            <a:endParaRPr lang="cs-CZ" sz="3200" dirty="0"/>
          </a:p>
        </p:txBody>
      </p:sp>
      <p:sp>
        <p:nvSpPr>
          <p:cNvPr id="9" name="TextBox 8"/>
          <p:cNvSpPr txBox="1"/>
          <p:nvPr/>
        </p:nvSpPr>
        <p:spPr>
          <a:xfrm>
            <a:off x="3491880" y="5013176"/>
            <a:ext cx="439544" cy="584775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is</a:t>
            </a:r>
            <a:endParaRPr lang="cs-CZ" sz="3200" dirty="0"/>
          </a:p>
        </p:txBody>
      </p:sp>
      <p:sp>
        <p:nvSpPr>
          <p:cNvPr id="10" name="TextBox 9"/>
          <p:cNvSpPr txBox="1"/>
          <p:nvPr/>
        </p:nvSpPr>
        <p:spPr>
          <a:xfrm>
            <a:off x="827584" y="2348880"/>
            <a:ext cx="764953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she</a:t>
            </a:r>
            <a:endParaRPr lang="cs-CZ" sz="3200" dirty="0"/>
          </a:p>
        </p:txBody>
      </p:sp>
      <p:sp>
        <p:nvSpPr>
          <p:cNvPr id="11" name="TextBox 10"/>
          <p:cNvSpPr txBox="1"/>
          <p:nvPr/>
        </p:nvSpPr>
        <p:spPr>
          <a:xfrm>
            <a:off x="7236296" y="5157192"/>
            <a:ext cx="439544" cy="584775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is</a:t>
            </a:r>
            <a:endParaRPr lang="cs-CZ" sz="3200" dirty="0"/>
          </a:p>
        </p:txBody>
      </p:sp>
      <p:sp>
        <p:nvSpPr>
          <p:cNvPr id="12" name="TextBox 11"/>
          <p:cNvSpPr txBox="1"/>
          <p:nvPr/>
        </p:nvSpPr>
        <p:spPr>
          <a:xfrm>
            <a:off x="5220072" y="2204864"/>
            <a:ext cx="439544" cy="584775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is</a:t>
            </a:r>
            <a:endParaRPr lang="cs-CZ" sz="3200" dirty="0"/>
          </a:p>
        </p:txBody>
      </p:sp>
      <p:sp>
        <p:nvSpPr>
          <p:cNvPr id="13" name="TextBox 12"/>
          <p:cNvSpPr txBox="1"/>
          <p:nvPr/>
        </p:nvSpPr>
        <p:spPr>
          <a:xfrm>
            <a:off x="971600" y="5229200"/>
            <a:ext cx="417102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it</a:t>
            </a:r>
            <a:endParaRPr lang="cs-CZ" sz="3200" dirty="0"/>
          </a:p>
        </p:txBody>
      </p:sp>
      <p:sp>
        <p:nvSpPr>
          <p:cNvPr id="14" name="TextBox 13"/>
          <p:cNvSpPr txBox="1"/>
          <p:nvPr/>
        </p:nvSpPr>
        <p:spPr>
          <a:xfrm>
            <a:off x="3491880" y="3573016"/>
            <a:ext cx="678006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we</a:t>
            </a:r>
            <a:endParaRPr lang="cs-CZ" sz="3200" dirty="0"/>
          </a:p>
        </p:txBody>
      </p:sp>
      <p:sp>
        <p:nvSpPr>
          <p:cNvPr id="15" name="TextBox 14"/>
          <p:cNvSpPr txBox="1"/>
          <p:nvPr/>
        </p:nvSpPr>
        <p:spPr>
          <a:xfrm>
            <a:off x="7308304" y="3789040"/>
            <a:ext cx="720080" cy="584775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are</a:t>
            </a:r>
            <a:endParaRPr lang="cs-CZ" sz="3200" dirty="0"/>
          </a:p>
        </p:txBody>
      </p:sp>
      <p:sp>
        <p:nvSpPr>
          <p:cNvPr id="18" name="TextBox 17"/>
          <p:cNvSpPr txBox="1"/>
          <p:nvPr/>
        </p:nvSpPr>
        <p:spPr>
          <a:xfrm>
            <a:off x="2411760" y="5805264"/>
            <a:ext cx="722698" cy="584775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are</a:t>
            </a:r>
            <a:endParaRPr lang="cs-CZ" sz="3200" dirty="0"/>
          </a:p>
        </p:txBody>
      </p:sp>
      <p:sp>
        <p:nvSpPr>
          <p:cNvPr id="19" name="TextBox 18"/>
          <p:cNvSpPr txBox="1"/>
          <p:nvPr/>
        </p:nvSpPr>
        <p:spPr>
          <a:xfrm>
            <a:off x="5652120" y="4653136"/>
            <a:ext cx="925831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they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Complete the sentences with </a:t>
            </a:r>
            <a:r>
              <a:rPr lang="cs-CZ" b="1" i="1" dirty="0" smtClean="0"/>
              <a:t>to be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err="1" smtClean="0"/>
              <a:t>You</a:t>
            </a:r>
            <a:r>
              <a:rPr lang="cs-CZ" dirty="0" smtClean="0"/>
              <a:t> _______ in London.</a:t>
            </a:r>
          </a:p>
          <a:p>
            <a:pPr>
              <a:buNone/>
            </a:pPr>
            <a:r>
              <a:rPr lang="cs-CZ" dirty="0" smtClean="0"/>
              <a:t>I _______ at school.</a:t>
            </a:r>
          </a:p>
          <a:p>
            <a:pPr>
              <a:buNone/>
            </a:pPr>
            <a:r>
              <a:rPr lang="cs-CZ" dirty="0" err="1" smtClean="0"/>
              <a:t>Mum</a:t>
            </a:r>
            <a:r>
              <a:rPr lang="cs-CZ" dirty="0" smtClean="0"/>
              <a:t> _______ </a:t>
            </a:r>
            <a:r>
              <a:rPr lang="cs-CZ" dirty="0" err="1" smtClean="0"/>
              <a:t>at</a:t>
            </a:r>
            <a:r>
              <a:rPr lang="cs-CZ" dirty="0" smtClean="0"/>
              <a:t> work.</a:t>
            </a:r>
          </a:p>
          <a:p>
            <a:pPr>
              <a:buNone/>
            </a:pPr>
            <a:r>
              <a:rPr lang="cs-CZ" dirty="0" err="1" smtClean="0"/>
              <a:t>Children</a:t>
            </a:r>
            <a:r>
              <a:rPr lang="cs-CZ" dirty="0" smtClean="0"/>
              <a:t> _______ in the garden.</a:t>
            </a:r>
          </a:p>
          <a:p>
            <a:pPr>
              <a:buNone/>
            </a:pPr>
            <a:r>
              <a:rPr lang="cs-CZ" dirty="0" err="1" smtClean="0"/>
              <a:t>We</a:t>
            </a:r>
            <a:r>
              <a:rPr lang="cs-CZ" dirty="0" smtClean="0"/>
              <a:t> _______ in the kitchen.</a:t>
            </a:r>
          </a:p>
          <a:p>
            <a:pPr>
              <a:buNone/>
            </a:pPr>
            <a:r>
              <a:rPr lang="cs-CZ" dirty="0" smtClean="0"/>
              <a:t>My </a:t>
            </a:r>
            <a:r>
              <a:rPr lang="cs-CZ" dirty="0" err="1" smtClean="0"/>
              <a:t>friend</a:t>
            </a:r>
            <a:r>
              <a:rPr lang="cs-CZ" dirty="0" smtClean="0"/>
              <a:t> _______ from Britain.</a:t>
            </a:r>
          </a:p>
          <a:p>
            <a:pPr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_______ </a:t>
            </a:r>
            <a:r>
              <a:rPr lang="cs-CZ" dirty="0" err="1" smtClean="0"/>
              <a:t>at</a:t>
            </a:r>
            <a:r>
              <a:rPr lang="cs-CZ" dirty="0" smtClean="0"/>
              <a:t> the </a:t>
            </a:r>
            <a:r>
              <a:rPr lang="cs-CZ" dirty="0" err="1" smtClean="0"/>
              <a:t>door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_______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desk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Tony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Ben</a:t>
            </a:r>
            <a:r>
              <a:rPr lang="cs-CZ" dirty="0" smtClean="0"/>
              <a:t> _______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smtClean="0"/>
              <a:t>Short forms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2276872"/>
          <a:ext cx="8280920" cy="354360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895271"/>
                <a:gridCol w="2245189"/>
                <a:gridCol w="2070230"/>
                <a:gridCol w="2070230"/>
              </a:tblGrid>
              <a:tr h="663041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63041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 am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I‘m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dirty="0" smtClean="0"/>
                        <a:t> are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baseline="0" dirty="0" smtClean="0"/>
                        <a:t>‘re</a:t>
                      </a:r>
                      <a:endParaRPr lang="cs-CZ" sz="3200" dirty="0"/>
                    </a:p>
                  </a:txBody>
                  <a:tcPr/>
                </a:tc>
              </a:tr>
              <a:tr h="663041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are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baseline="0" dirty="0" smtClean="0"/>
                        <a:t>‘re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are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‘re</a:t>
                      </a:r>
                      <a:endParaRPr lang="cs-CZ" sz="3200" dirty="0"/>
                    </a:p>
                  </a:txBody>
                  <a:tcPr/>
                </a:tc>
              </a:tr>
              <a:tr h="155448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is</a:t>
                      </a:r>
                      <a:endParaRPr lang="cs-CZ" sz="3200" baseline="0" dirty="0" smtClean="0"/>
                    </a:p>
                    <a:p>
                      <a:r>
                        <a:rPr lang="cs-CZ" sz="3200" baseline="0" dirty="0" err="1" smtClean="0"/>
                        <a:t>she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is</a:t>
                      </a:r>
                      <a:endParaRPr lang="cs-CZ" sz="3200" baseline="0" dirty="0" smtClean="0"/>
                    </a:p>
                    <a:p>
                      <a:r>
                        <a:rPr lang="cs-CZ" sz="3200" baseline="0" dirty="0" err="1" smtClean="0"/>
                        <a:t>it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is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he‘s</a:t>
                      </a:r>
                    </a:p>
                    <a:p>
                      <a:r>
                        <a:rPr lang="cs-CZ" sz="3200" dirty="0" err="1" smtClean="0"/>
                        <a:t>she</a:t>
                      </a:r>
                      <a:r>
                        <a:rPr lang="cs-CZ" sz="3200" dirty="0" smtClean="0"/>
                        <a:t>‘s</a:t>
                      </a:r>
                    </a:p>
                    <a:p>
                      <a:r>
                        <a:rPr lang="cs-CZ" sz="3200" dirty="0" err="1" smtClean="0"/>
                        <a:t>it</a:t>
                      </a:r>
                      <a:r>
                        <a:rPr lang="cs-CZ" sz="3200" dirty="0" smtClean="0"/>
                        <a:t>‘s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ar</a:t>
                      </a:r>
                      <a:r>
                        <a:rPr lang="en-US" sz="3200" baseline="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dirty="0" smtClean="0"/>
                        <a:t>‘re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152128" cy="121625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Write the sentences with short forms: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We are in the USA.________________________</a:t>
            </a:r>
          </a:p>
          <a:p>
            <a:pPr>
              <a:buNone/>
            </a:pPr>
            <a:r>
              <a:rPr lang="cs-CZ" dirty="0" smtClean="0"/>
              <a:t>I am from </a:t>
            </a:r>
            <a:r>
              <a:rPr lang="cs-CZ" dirty="0" err="1" smtClean="0"/>
              <a:t>Canada</a:t>
            </a:r>
            <a:r>
              <a:rPr lang="cs-CZ" dirty="0" smtClean="0"/>
              <a:t>.________________________</a:t>
            </a:r>
          </a:p>
          <a:p>
            <a:pPr>
              <a:buNone/>
            </a:pPr>
            <a:r>
              <a:rPr lang="cs-CZ" dirty="0" smtClean="0"/>
              <a:t>She is on the </a:t>
            </a:r>
            <a:r>
              <a:rPr lang="cs-CZ" dirty="0" err="1" smtClean="0"/>
              <a:t>phone</a:t>
            </a:r>
            <a:r>
              <a:rPr lang="cs-CZ" dirty="0" smtClean="0"/>
              <a:t>.______________________</a:t>
            </a:r>
          </a:p>
          <a:p>
            <a:pPr>
              <a:buNone/>
            </a:pPr>
            <a:r>
              <a:rPr lang="cs-CZ" dirty="0" smtClean="0"/>
              <a:t>Peter is in Paris.__________________________</a:t>
            </a:r>
          </a:p>
          <a:p>
            <a:pPr>
              <a:buNone/>
            </a:pPr>
            <a:r>
              <a:rPr lang="cs-CZ" dirty="0" smtClean="0"/>
              <a:t>They are </a:t>
            </a:r>
            <a:r>
              <a:rPr lang="cs-CZ" dirty="0" err="1" smtClean="0"/>
              <a:t>friends</a:t>
            </a:r>
            <a:r>
              <a:rPr lang="cs-CZ" dirty="0" smtClean="0"/>
              <a:t>._________________________</a:t>
            </a:r>
          </a:p>
          <a:p>
            <a:pPr>
              <a:buNone/>
            </a:pPr>
            <a:r>
              <a:rPr lang="cs-CZ" dirty="0" smtClean="0"/>
              <a:t>Dad is at the </a:t>
            </a:r>
            <a:r>
              <a:rPr lang="cs-CZ" dirty="0" err="1" smtClean="0"/>
              <a:t>door</a:t>
            </a:r>
            <a:r>
              <a:rPr lang="cs-CZ" dirty="0" smtClean="0"/>
              <a:t>.________________________</a:t>
            </a:r>
          </a:p>
          <a:p>
            <a:pPr>
              <a:buNone/>
            </a:pPr>
            <a:r>
              <a:rPr lang="cs-CZ" dirty="0" smtClean="0"/>
              <a:t>You are at </a:t>
            </a:r>
            <a:r>
              <a:rPr lang="cs-CZ" dirty="0" err="1" smtClean="0"/>
              <a:t>home</a:t>
            </a:r>
            <a:r>
              <a:rPr lang="cs-CZ" dirty="0" smtClean="0"/>
              <a:t>._________________________</a:t>
            </a:r>
          </a:p>
          <a:p>
            <a:pPr>
              <a:buNone/>
            </a:pP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._____________________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Translate: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Jsem z České republiky.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smtClean="0"/>
              <a:t>Ben je z Londýna.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smtClean="0"/>
              <a:t>Žáci jsou ve škole.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smtClean="0"/>
              <a:t>Mojí sestře je sedmnáct.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/>
              <a:t>http://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65664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402</TotalTime>
  <Words>305</Words>
  <Application>Microsoft Office PowerPoint</Application>
  <PresentationFormat>Předvádění na obrazovce (4:3)</PresentationFormat>
  <Paragraphs>118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To be - affirmative</vt:lpstr>
      <vt:lpstr>Complete the table:</vt:lpstr>
      <vt:lpstr>Complete the table:</vt:lpstr>
      <vt:lpstr>Match the pronouns and the verbs:</vt:lpstr>
      <vt:lpstr>Complete the sentences with to be:</vt:lpstr>
      <vt:lpstr>Short forms</vt:lpstr>
      <vt:lpstr>Write the sentences with short forms:</vt:lpstr>
      <vt:lpstr>Translate: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Dušek</cp:lastModifiedBy>
  <cp:revision>63</cp:revision>
  <dcterms:created xsi:type="dcterms:W3CDTF">2011-08-21T15:31:45Z</dcterms:created>
  <dcterms:modified xsi:type="dcterms:W3CDTF">2012-04-03T22:30:21Z</dcterms:modified>
</cp:coreProperties>
</file>