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0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VY_32_INOVACE_06_Anglický jazyk 5.ročník_To </a:t>
          </a:r>
          <a:r>
            <a:rPr lang="cs-CZ" sz="2000" baseline="0" dirty="0" err="1" smtClean="0"/>
            <a:t>have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got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affirmative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have</a:t>
          </a:r>
          <a:r>
            <a:rPr lang="cs-CZ" sz="2000" dirty="0" smtClean="0"/>
            <a:t> </a:t>
          </a:r>
          <a:r>
            <a:rPr lang="cs-CZ" sz="2000" dirty="0" err="1" smtClean="0"/>
            <a:t>got</a:t>
          </a:r>
          <a:r>
            <a:rPr lang="cs-CZ" sz="2000" dirty="0" smtClean="0"/>
            <a:t> - </a:t>
          </a:r>
          <a:r>
            <a:rPr lang="cs-CZ" sz="2000" smtClean="0"/>
            <a:t>affirmative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VY_32_INOVACE_06_Anglický jazyk 5.ročník_To </a:t>
          </a:r>
          <a:r>
            <a:rPr lang="cs-CZ" sz="2000" kern="1200" baseline="0" dirty="0" err="1" smtClean="0"/>
            <a:t>have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got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affirmative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have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got</a:t>
          </a:r>
          <a:r>
            <a:rPr lang="cs-CZ" sz="2000" kern="1200" dirty="0" smtClean="0"/>
            <a:t> - </a:t>
          </a:r>
          <a:r>
            <a:rPr lang="cs-CZ" sz="2000" kern="1200" smtClean="0"/>
            <a:t>affirmative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Sloveso mít : Tvoření vět oznamovacích </a:t>
            </a:r>
            <a:r>
              <a:rPr lang="cs-CZ" dirty="0" smtClean="0"/>
              <a:t>kladných – </a:t>
            </a:r>
            <a:r>
              <a:rPr lang="cs-CZ" dirty="0" smtClean="0"/>
              <a:t>výklad a </a:t>
            </a:r>
            <a:r>
              <a:rPr lang="cs-CZ" dirty="0" smtClean="0"/>
              <a:t>procvičování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třída</a:t>
            </a:r>
          </a:p>
          <a:p>
            <a:pPr marL="0" indent="0">
              <a:buNone/>
            </a:pPr>
            <a:r>
              <a:rPr lang="cs-CZ" dirty="0" smtClean="0"/>
              <a:t>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To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- 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564904"/>
          <a:ext cx="8280920" cy="336420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76264"/>
                <a:gridCol w="1728192"/>
                <a:gridCol w="2448272"/>
                <a:gridCol w="1728192"/>
              </a:tblGrid>
              <a:tr h="440759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8477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máme</a:t>
                      </a:r>
                      <a:endParaRPr lang="cs-CZ" sz="3200" dirty="0"/>
                    </a:p>
                  </a:txBody>
                  <a:tcPr/>
                </a:tc>
              </a:tr>
              <a:tr h="63065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máte</a:t>
                      </a:r>
                      <a:endParaRPr lang="cs-CZ" sz="3200" dirty="0"/>
                    </a:p>
                  </a:txBody>
                  <a:tcPr/>
                </a:tc>
              </a:tr>
              <a:tr h="156965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has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on</a:t>
                      </a:r>
                      <a:r>
                        <a:rPr lang="cs-CZ" sz="3200" baseline="0" dirty="0" smtClean="0"/>
                        <a:t> má</a:t>
                      </a:r>
                    </a:p>
                    <a:p>
                      <a:r>
                        <a:rPr lang="cs-CZ" sz="3200" baseline="0" dirty="0" smtClean="0"/>
                        <a:t>ona má</a:t>
                      </a:r>
                    </a:p>
                    <a:p>
                      <a:r>
                        <a:rPr lang="cs-CZ" sz="3200" baseline="0" dirty="0" smtClean="0"/>
                        <a:t>ono má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have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mají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196752"/>
            <a:ext cx="1515989" cy="148964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313776"/>
          <a:ext cx="8208912" cy="37795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92288"/>
                <a:gridCol w="1512168"/>
                <a:gridCol w="2520280"/>
                <a:gridCol w="1584176"/>
              </a:tblGrid>
              <a:tr h="43510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máme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máte</a:t>
                      </a:r>
                      <a:endParaRPr lang="cs-CZ" sz="3200" dirty="0"/>
                    </a:p>
                  </a:txBody>
                  <a:tcPr/>
                </a:tc>
              </a:tr>
              <a:tr h="1863041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he_________</a:t>
                      </a:r>
                    </a:p>
                    <a:p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_________</a:t>
                      </a:r>
                    </a:p>
                    <a:p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on</a:t>
                      </a:r>
                      <a:r>
                        <a:rPr lang="cs-CZ" sz="3200" baseline="0" dirty="0" smtClean="0"/>
                        <a:t> má</a:t>
                      </a:r>
                    </a:p>
                    <a:p>
                      <a:r>
                        <a:rPr lang="cs-CZ" sz="3200" baseline="0" dirty="0" smtClean="0"/>
                        <a:t>ona má</a:t>
                      </a:r>
                    </a:p>
                    <a:p>
                      <a:r>
                        <a:rPr lang="cs-CZ" sz="3200" baseline="0" dirty="0" smtClean="0"/>
                        <a:t>ono má</a:t>
                      </a:r>
                      <a:endParaRPr lang="cs-CZ" sz="3200" dirty="0" smtClean="0"/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mají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bg1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348880"/>
          <a:ext cx="8208912" cy="32918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76264"/>
                <a:gridCol w="1728192"/>
                <a:gridCol w="2520280"/>
                <a:gridCol w="1584176"/>
              </a:tblGrid>
              <a:tr h="14401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has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</a:t>
                      </a:r>
                    </a:p>
                    <a:p>
                      <a:r>
                        <a:rPr lang="cs-CZ" sz="3200" dirty="0" smtClean="0"/>
                        <a:t>_______</a:t>
                      </a:r>
                    </a:p>
                    <a:p>
                      <a:r>
                        <a:rPr lang="cs-CZ" sz="3200" dirty="0" smtClean="0"/>
                        <a:t>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have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492896"/>
          <a:ext cx="8208912" cy="32918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92288"/>
                <a:gridCol w="1512168"/>
                <a:gridCol w="2808312"/>
                <a:gridCol w="1296144"/>
              </a:tblGrid>
              <a:tr h="57606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have</a:t>
                      </a:r>
                      <a:r>
                        <a:rPr lang="cs-CZ" sz="3200" baseline="0" dirty="0" smtClean="0"/>
                        <a:t>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have</a:t>
                      </a:r>
                      <a:r>
                        <a:rPr lang="cs-CZ" sz="3200" baseline="0" dirty="0" smtClean="0"/>
                        <a:t> 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smtClean="0"/>
                        <a:t>_____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</a:t>
                      </a:r>
                      <a:r>
                        <a:rPr lang="cs-CZ" sz="3200" baseline="0" dirty="0" smtClean="0"/>
                        <a:t>_____ </a:t>
                      </a:r>
                      <a:r>
                        <a:rPr lang="cs-CZ" sz="3200" baseline="0" dirty="0" err="1" smtClean="0"/>
                        <a:t>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máte</a:t>
                      </a:r>
                      <a:endParaRPr lang="cs-CZ" sz="32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has ______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_____ got</a:t>
                      </a:r>
                    </a:p>
                    <a:p>
                      <a:r>
                        <a:rPr lang="cs-CZ" sz="3200" baseline="0" dirty="0" smtClean="0"/>
                        <a:t>___ has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___ má</a:t>
                      </a:r>
                    </a:p>
                    <a:p>
                      <a:r>
                        <a:rPr lang="cs-CZ" sz="3200" dirty="0" smtClean="0"/>
                        <a:t>ona ___</a:t>
                      </a:r>
                    </a:p>
                    <a:p>
                      <a:r>
                        <a:rPr lang="cs-CZ" sz="3200" dirty="0" smtClean="0"/>
                        <a:t>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_____ have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mají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Match the pronouns and the verbs:</a:t>
            </a:r>
            <a:endParaRPr lang="cs-CZ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59632" y="2060848"/>
            <a:ext cx="288862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067944" y="4725144"/>
            <a:ext cx="1615314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have got</a:t>
            </a:r>
            <a:endParaRPr lang="cs-CZ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4860032" y="5877272"/>
            <a:ext cx="798617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2339752" y="2348880"/>
            <a:ext cx="1396921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has got</a:t>
            </a:r>
            <a:endParaRPr lang="cs-CZ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5148064" y="3212976"/>
            <a:ext cx="604653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</a:t>
            </a:r>
            <a:endParaRPr lang="cs-CZ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323528" y="3861048"/>
            <a:ext cx="1728192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have got</a:t>
            </a:r>
            <a:endParaRPr lang="cs-CZ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2267744" y="4437112"/>
            <a:ext cx="764953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she</a:t>
            </a:r>
            <a:endParaRPr lang="cs-CZ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7236296" y="5445224"/>
            <a:ext cx="1396921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has got</a:t>
            </a:r>
            <a:endParaRPr lang="cs-CZ" sz="3200" dirty="0"/>
          </a:p>
        </p:txBody>
      </p:sp>
      <p:sp>
        <p:nvSpPr>
          <p:cNvPr id="12" name="TextBox 11"/>
          <p:cNvSpPr txBox="1"/>
          <p:nvPr/>
        </p:nvSpPr>
        <p:spPr>
          <a:xfrm>
            <a:off x="5220072" y="2204864"/>
            <a:ext cx="1396921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has got</a:t>
            </a:r>
            <a:endParaRPr lang="cs-CZ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971600" y="5229200"/>
            <a:ext cx="417102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3203848" y="3429000"/>
            <a:ext cx="678006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we</a:t>
            </a:r>
            <a:endParaRPr lang="cs-CZ" sz="3200" dirty="0"/>
          </a:p>
        </p:txBody>
      </p:sp>
      <p:sp>
        <p:nvSpPr>
          <p:cNvPr id="15" name="TextBox 14"/>
          <p:cNvSpPr txBox="1"/>
          <p:nvPr/>
        </p:nvSpPr>
        <p:spPr>
          <a:xfrm>
            <a:off x="6300192" y="4149080"/>
            <a:ext cx="1728192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have got </a:t>
            </a:r>
            <a:endParaRPr lang="cs-CZ" sz="3200" dirty="0"/>
          </a:p>
        </p:txBody>
      </p:sp>
      <p:sp>
        <p:nvSpPr>
          <p:cNvPr id="18" name="TextBox 17"/>
          <p:cNvSpPr txBox="1"/>
          <p:nvPr/>
        </p:nvSpPr>
        <p:spPr>
          <a:xfrm>
            <a:off x="1907704" y="5805264"/>
            <a:ext cx="1615314" cy="584775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have got</a:t>
            </a:r>
            <a:endParaRPr lang="cs-CZ" sz="3200" dirty="0"/>
          </a:p>
        </p:txBody>
      </p:sp>
      <p:sp>
        <p:nvSpPr>
          <p:cNvPr id="19" name="TextBox 18"/>
          <p:cNvSpPr txBox="1"/>
          <p:nvPr/>
        </p:nvSpPr>
        <p:spPr>
          <a:xfrm>
            <a:off x="7092280" y="2492896"/>
            <a:ext cx="925831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they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Complete the sentences</a:t>
            </a:r>
            <a:br>
              <a:rPr lang="cs-CZ" b="1" dirty="0" smtClean="0"/>
            </a:br>
            <a:r>
              <a:rPr lang="cs-CZ" b="1" dirty="0" smtClean="0"/>
              <a:t> with </a:t>
            </a:r>
            <a:r>
              <a:rPr lang="cs-CZ" b="1" i="1" dirty="0" smtClean="0"/>
              <a:t>to have got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____________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I ____________ a computer.</a:t>
            </a:r>
          </a:p>
          <a:p>
            <a:pPr>
              <a:buNone/>
            </a:pPr>
            <a:r>
              <a:rPr lang="cs-CZ" dirty="0" smtClean="0"/>
              <a:t>Mandy ____________ a sister.</a:t>
            </a:r>
          </a:p>
          <a:p>
            <a:pPr>
              <a:buNone/>
            </a:pPr>
            <a:r>
              <a:rPr lang="cs-CZ" dirty="0" err="1" smtClean="0"/>
              <a:t>Men</a:t>
            </a:r>
            <a:r>
              <a:rPr lang="cs-CZ" dirty="0" smtClean="0"/>
              <a:t> ____________ new cars.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____________ a good teacher .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____________ a big garden.</a:t>
            </a:r>
          </a:p>
          <a:p>
            <a:pPr>
              <a:buNone/>
            </a:pPr>
            <a:r>
              <a:rPr lang="cs-CZ" dirty="0" smtClean="0"/>
              <a:t>Mr and Mrs </a:t>
            </a:r>
            <a:r>
              <a:rPr lang="cs-CZ" dirty="0" err="1" smtClean="0"/>
              <a:t>Hill</a:t>
            </a:r>
            <a:r>
              <a:rPr lang="cs-CZ" dirty="0" smtClean="0"/>
              <a:t>____________ an old house.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Short forms</a:t>
            </a:r>
            <a:endParaRPr lang="cs-CZ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0" y="2132855"/>
          <a:ext cx="9144000" cy="36876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473378"/>
                <a:gridCol w="1954606"/>
                <a:gridCol w="2520280"/>
                <a:gridCol w="2195736"/>
              </a:tblGrid>
              <a:tr h="689988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8998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I‘ve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baseline="0" dirty="0" smtClean="0"/>
                        <a:t>‘ve  got</a:t>
                      </a:r>
                      <a:endParaRPr lang="cs-CZ" sz="3200" dirty="0"/>
                    </a:p>
                  </a:txBody>
                  <a:tcPr/>
                </a:tc>
              </a:tr>
              <a:tr h="689988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‘ve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have</a:t>
                      </a:r>
                      <a:r>
                        <a:rPr lang="cs-CZ" sz="3200" baseline="0" dirty="0" smtClean="0"/>
                        <a:t>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‘ve  got</a:t>
                      </a:r>
                      <a:endParaRPr lang="cs-CZ" sz="3200" dirty="0"/>
                    </a:p>
                  </a:txBody>
                  <a:tcPr/>
                </a:tc>
              </a:tr>
              <a:tr h="161765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has got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has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he‘s</a:t>
                      </a:r>
                      <a:r>
                        <a:rPr lang="cs-CZ" sz="3200" baseline="0" dirty="0" smtClean="0"/>
                        <a:t> got</a:t>
                      </a:r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‘s got</a:t>
                      </a:r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‘s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have got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dirty="0" smtClean="0"/>
                        <a:t>‘ve  got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G:\DUM\Obrazky\To have\owl_book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898" y="620688"/>
            <a:ext cx="1556782" cy="166201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Write the sentences with short forms: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have got new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</a:t>
            </a:r>
          </a:p>
          <a:p>
            <a:pPr>
              <a:buNone/>
            </a:pPr>
            <a:r>
              <a:rPr lang="cs-CZ" dirty="0" smtClean="0"/>
              <a:t>I have got a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</a:t>
            </a:r>
          </a:p>
          <a:p>
            <a:pPr>
              <a:buNone/>
            </a:pPr>
            <a:r>
              <a:rPr lang="cs-CZ" dirty="0" smtClean="0"/>
              <a:t>She has got a dog.</a:t>
            </a:r>
          </a:p>
          <a:p>
            <a:pPr>
              <a:buNone/>
            </a:pPr>
            <a:r>
              <a:rPr lang="cs-CZ" dirty="0" smtClean="0"/>
              <a:t>_________________________</a:t>
            </a:r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have got five </a:t>
            </a:r>
            <a:r>
              <a:rPr lang="cs-CZ" dirty="0" err="1" smtClean="0"/>
              <a:t>badges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Translate: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Mám tři anglické plakáty.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Millie má nové žluté tričko.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Děti mají dva domácí úkoly.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Babička má čtyři černé kočky.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546</TotalTime>
  <Words>378</Words>
  <Application>Microsoft Office PowerPoint</Application>
  <PresentationFormat>Předvádění na obrazovce (4:3)</PresentationFormat>
  <Paragraphs>149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To have got - affirmative</vt:lpstr>
      <vt:lpstr>Complete the table:</vt:lpstr>
      <vt:lpstr>Complete the table:</vt:lpstr>
      <vt:lpstr>Complete the table:</vt:lpstr>
      <vt:lpstr>Match the pronouns and the verbs:</vt:lpstr>
      <vt:lpstr>Complete the sentences  with to have got:</vt:lpstr>
      <vt:lpstr>Short forms</vt:lpstr>
      <vt:lpstr>Write the sentences with short forms:</vt:lpstr>
      <vt:lpstr>Translate: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81</cp:revision>
  <dcterms:created xsi:type="dcterms:W3CDTF">2011-08-21T15:31:45Z</dcterms:created>
  <dcterms:modified xsi:type="dcterms:W3CDTF">2012-04-05T13:35:04Z</dcterms:modified>
</cp:coreProperties>
</file>