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9" r:id="rId3"/>
    <p:sldId id="280" r:id="rId4"/>
    <p:sldId id="256" r:id="rId5"/>
    <p:sldId id="274" r:id="rId6"/>
    <p:sldId id="273" r:id="rId7"/>
    <p:sldId id="275" r:id="rId8"/>
    <p:sldId id="261" r:id="rId9"/>
    <p:sldId id="266" r:id="rId10"/>
    <p:sldId id="271" r:id="rId11"/>
    <p:sldId id="270" r:id="rId12"/>
    <p:sldId id="276" r:id="rId13"/>
    <p:sldId id="259" r:id="rId14"/>
    <p:sldId id="260" r:id="rId15"/>
    <p:sldId id="269" r:id="rId16"/>
    <p:sldId id="277" r:id="rId17"/>
    <p:sldId id="264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F293F3-1F7A-45EA-A3BA-5B12AA2FF6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7690A-07BE-4337-8AAD-64BCB94CE1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AB05D-0114-4B18-A9EA-8BC76DB912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0A683-BDFD-4470-A780-C5CF740842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EF8A1-2491-4D97-8F46-9C4BFE7767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7BA4B-DE9D-47BA-A8DB-7F247EB09E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E74A3-0FB0-4886-B939-06DFAEB083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8409A-FA7C-43D2-A289-1907F8BE54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CA740-CA3D-48CC-8951-C1626370F0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47EAF-42F1-4D1C-AADF-CD5C88FD8B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1F567-A83E-42CB-8910-9DE00822B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2DE15-7E1C-4367-A423-33AAB0D32E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69216-1C8A-4D24-A939-BEE139007E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A56E1-5BB8-4B89-8EED-846CBCF8DC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6ECFB-29A2-458B-B770-9DE44007FC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5764C-3F2B-4B9C-B02B-F69B181BC6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8C4E-2F83-4E44-8973-DA2D3C1221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0C878-3957-406C-9613-310E40F13D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F91BB-64E9-4B40-A856-ED8617CB8A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42CBB9-00DA-4163-926C-4BE2D4F66B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25DDD-C405-4AC7-B9E4-B74724E2B1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DEEDD-3757-4429-8EA2-B59BBBF4C3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F917E3-9359-4D36-BDDC-4F0D29EE9B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EFFE5-85ED-4BDE-BBB6-5BE59ABCAC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8542939-1BA0-4659-A8CD-78F4BB0F54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70A4F42D-B911-4121-871B-B711053F42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intext.billboard.cz/core/ad_transaction?bdid=37c44d81874e8d3da5cbe29dc8b300fd422f71fe&amp;att=4&amp;atd=638;459934569183209445;290621965;1266;13357;93032;1848;817990428892983610;100;2;6;3354434365&amp;curl=http%3A%2F%2Fcz.search.etargetnet.com%2Fgeneric%2Fbublina.go.php%3Fkwl%3DVZDUCH%26bdid%3D37c44d81874e8d3da5cbe29dc8b300fd422f71fe%26ref%3D17710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//creativecommons.org/licenses/by-sa/3.0/deed.en" TargetMode="External"/><Relationship Id="rId2" Type="http://schemas.openxmlformats.org/officeDocument/2006/relationships/hyperlink" Target="//en.wikipedia.org/wiki/en:Creative_Common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4-Stroke-Engine.gif?uselang=cs" TargetMode="External"/><Relationship Id="rId5" Type="http://schemas.openxmlformats.org/officeDocument/2006/relationships/hyperlink" Target="http://commons.wikimedia.org/wiki/File:Z%C3%A1%C5%BEehov%C3%BD_motor.png?uselang=cs" TargetMode="External"/><Relationship Id="rId4" Type="http://schemas.openxmlformats.org/officeDocument/2006/relationships/hyperlink" Target="http://commons.wikimedia.org/wiki/File:Two-Stroke_Engine.gif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250825" y="260350"/>
            <a:ext cx="8569325" cy="6264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719138" y="549275"/>
          <a:ext cx="7856537" cy="3816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8514"/>
                <a:gridCol w="5588023"/>
              </a:tblGrid>
              <a:tr h="318029"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Gymnázium, Roudnice nad Labem, Havlíčkova 175, příspěvková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</a:rPr>
                        <a:t> organizace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Moderní škola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Registrační číslo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CZ.1.07/1.5.00/34.1034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Šablona: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III/2 Inovace a zkvalitnění výuky prostřednictvím ICT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smtClean="0">
                          <a:solidFill>
                            <a:schemeClr val="tx1"/>
                          </a:solidFill>
                        </a:rPr>
                        <a:t>VY_32_Inovace_GR04_Mra01_09</a:t>
                      </a:r>
                      <a:endParaRPr lang="cs-CZ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Vytvořeno: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Listopad 2012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Mgr. Hana Mrázová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a příroda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Fyzika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Sada: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Děje v plynech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Název vzdělávacího materiálu: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Zážehový motor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  <a:tr h="318029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1. až 4. ročník čtyřletého gymnázia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/>
                </a:tc>
              </a:tr>
            </a:tbl>
          </a:graphicData>
        </a:graphic>
      </p:graphicFrame>
      <p:pic>
        <p:nvPicPr>
          <p:cNvPr id="311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4963" y="4581525"/>
            <a:ext cx="5861050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250825" y="260350"/>
            <a:ext cx="8569325" cy="6264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188" y="836613"/>
          <a:ext cx="7777162" cy="828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237"/>
                <a:gridCol w="6192925"/>
              </a:tblGrid>
              <a:tr h="457551"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Anotace: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55" marB="4575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Prezentace popisuje zážehový motor. Slouží pro prezentaci tohoto tématu, ale také jako učební materiál pro samotné žáky.</a:t>
                      </a:r>
                    </a:p>
                  </a:txBody>
                  <a:tcPr marL="91444" marR="91444" marT="45755" marB="45755"/>
                </a:tc>
              </a:tr>
              <a:tr h="371124"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Očekávané výstupy: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55" marB="45755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Žák uvede </a:t>
                      </a:r>
                      <a:r>
                        <a:rPr lang="pt-BR" sz="1200" dirty="0" smtClean="0"/>
                        <a:t>pracovní fáze zážehového motoru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55" marB="4575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Zážehový motor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133600"/>
            <a:ext cx="8229600" cy="39211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dirty="0" smtClean="0"/>
              <a:t>1. Sání a komprese: píst stoupá, a tím odkryl sací kanál. Zároveň probíhá stlačení nasáté směsi.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cs-CZ" dirty="0" smtClean="0"/>
              <a:t>2. Expanze a výfuk: přeskočí jiskra, rozpínající se plyny tlačí píst dolů. Ve své spodní poloze zakryje sací a odkryje výfukový kanál. Směs stlačená dole se rozpíná směrem vzhůru a </a:t>
            </a:r>
            <a:r>
              <a:rPr lang="cs-CZ" dirty="0" smtClean="0"/>
              <a:t>vytlačuje </a:t>
            </a:r>
            <a:r>
              <a:rPr lang="cs-CZ" dirty="0" smtClean="0"/>
              <a:t>zbytky spálených plynů.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cs-CZ" dirty="0" smtClean="0"/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25575"/>
          </a:xfrm>
        </p:spPr>
        <p:txBody>
          <a:bodyPr/>
          <a:lstStyle/>
          <a:p>
            <a:pPr eaLnBrk="1" hangingPunct="1"/>
            <a:r>
              <a:rPr lang="cs-CZ" sz="4000" b="1" smtClean="0"/>
              <a:t>Pracovní fáze dvoudobého zážehového motoru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Dvoudobý zážehový motor - animace</a:t>
            </a:r>
          </a:p>
        </p:txBody>
      </p:sp>
      <p:pic>
        <p:nvPicPr>
          <p:cNvPr id="7171" name="Picture 4" descr="Two-Stroke_Engin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6625" y="1628775"/>
            <a:ext cx="2608263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Dvoudobý zážehový motor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r>
              <a:rPr lang="cs-CZ" smtClean="0"/>
              <a:t>Použití: </a:t>
            </a:r>
          </a:p>
          <a:p>
            <a:pPr marL="0" indent="0" eaLnBrk="1" hangingPunct="1">
              <a:buFontTx/>
              <a:buNone/>
            </a:pPr>
            <a:r>
              <a:rPr lang="cs-CZ" smtClean="0"/>
              <a:t>Motocykly, některé druhy osobních automobilů, sekačky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Pracovní fáze zážehového čtyřdobého motoru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marL="444500" indent="-444500" eaLnBrk="1" hangingPunct="1">
              <a:buFontTx/>
              <a:buNone/>
            </a:pPr>
            <a:r>
              <a:rPr lang="cs-CZ" sz="2800" smtClean="0"/>
              <a:t>1. Sání: otvírá se sací ventil, píst klesá a nasává se spalovací směs. </a:t>
            </a:r>
          </a:p>
          <a:p>
            <a:pPr marL="444500" indent="-444500" eaLnBrk="1" hangingPunct="1">
              <a:buFontTx/>
              <a:buNone/>
            </a:pPr>
            <a:r>
              <a:rPr lang="cs-CZ" sz="2800" smtClean="0"/>
              <a:t>2. Stlačení (komprese): oba ventily jsou zavřené, píst stoupá a stlačuje směs. </a:t>
            </a:r>
          </a:p>
          <a:p>
            <a:pPr marL="444500" indent="-444500" eaLnBrk="1" hangingPunct="1">
              <a:buFontTx/>
              <a:buNone/>
            </a:pPr>
            <a:r>
              <a:rPr lang="cs-CZ" sz="2800" smtClean="0"/>
              <a:t>3. Výbuch (expanze): na svíčce přeskočí jiskra, která zapálí stlačenou směs. Hořením se vzniklé plyny rozpínají a tlačí píst dolů. </a:t>
            </a:r>
          </a:p>
          <a:p>
            <a:pPr marL="444500" indent="-444500" eaLnBrk="1" hangingPunct="1">
              <a:buFontTx/>
              <a:buNone/>
            </a:pPr>
            <a:r>
              <a:rPr lang="cs-CZ" sz="2800" smtClean="0"/>
              <a:t>4. Výfuk: výfukový ventil je otevřený, píst se vrací do své horní polohy a vytlačuje spálené plyny. Komora je připravena na další cyklus.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549275"/>
            <a:ext cx="8578850" cy="1800225"/>
          </a:xfrm>
        </p:spPr>
        <p:txBody>
          <a:bodyPr/>
          <a:lstStyle/>
          <a:p>
            <a:pPr algn="l" eaLnBrk="1" hangingPunct="1"/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DÚ – dolní úvrať (píst je maximálně vzdálen od hlavy  motoru)</a:t>
            </a:r>
            <a:br>
              <a:rPr lang="cs-CZ" sz="2800" smtClean="0"/>
            </a:br>
            <a:r>
              <a:rPr lang="cs-CZ" sz="2800" smtClean="0"/>
              <a:t>HÚ – horní úvrať (píst je nejdále od klikové hřídele)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pic>
        <p:nvPicPr>
          <p:cNvPr id="10243" name="Picture 4" descr="cs_horni_uvrat_0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708275"/>
            <a:ext cx="4751388" cy="378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Zážehový motor čtyřdobý - schéma</a:t>
            </a:r>
          </a:p>
        </p:txBody>
      </p:sp>
      <p:pic>
        <p:nvPicPr>
          <p:cNvPr id="11267" name="Picture 4" descr="424PX-~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1268413"/>
            <a:ext cx="370205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Zážehový motor - animace</a:t>
            </a:r>
          </a:p>
        </p:txBody>
      </p:sp>
      <p:pic>
        <p:nvPicPr>
          <p:cNvPr id="12291" name="Picture 4" descr="4-Stroke-Engin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1628775"/>
            <a:ext cx="2063750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Zážehový motor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Použití:</a:t>
            </a:r>
          </a:p>
          <a:p>
            <a:pPr eaLnBrk="1" hangingPunct="1">
              <a:buFontTx/>
              <a:buNone/>
            </a:pPr>
            <a:r>
              <a:rPr lang="cs-CZ" smtClean="0"/>
              <a:t>Osobní automobily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25575"/>
          </a:xfrm>
        </p:spPr>
        <p:txBody>
          <a:bodyPr/>
          <a:lstStyle/>
          <a:p>
            <a:pPr eaLnBrk="1" hangingPunct="1"/>
            <a:r>
              <a:rPr lang="cs-CZ" sz="4000" smtClean="0"/>
              <a:t>Rozdíl mezi zážehovým a vznětovým motorem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9138"/>
            <a:ext cx="8229600" cy="4525962"/>
          </a:xfrm>
        </p:spPr>
        <p:txBody>
          <a:bodyPr/>
          <a:lstStyle/>
          <a:p>
            <a:pPr eaLnBrk="1" hangingPunct="1"/>
            <a:r>
              <a:rPr lang="cs-CZ" b="1" smtClean="0"/>
              <a:t>Zážehový motor</a:t>
            </a:r>
            <a:r>
              <a:rPr lang="cs-CZ" smtClean="0"/>
              <a:t> je spalovací motor, u něhož je směs paliva a </a:t>
            </a:r>
            <a:r>
              <a:rPr lang="cs-CZ" b="1" smtClean="0">
                <a:hlinkClick r:id="rId2"/>
              </a:rPr>
              <a:t>vzduchu</a:t>
            </a:r>
            <a:r>
              <a:rPr lang="cs-CZ" smtClean="0"/>
              <a:t> ve válci zapálena (zažehnuta) elektrickou jiskrou, kterou obvykle vytvoří zapalovací svíčka. Tím se liší od </a:t>
            </a:r>
            <a:r>
              <a:rPr lang="cs-CZ" b="1" smtClean="0"/>
              <a:t>vznětového motoru</a:t>
            </a:r>
            <a:r>
              <a:rPr lang="cs-CZ" smtClean="0"/>
              <a:t>, kde dochází k samovznícení vstříknutého paliva díky </a:t>
            </a:r>
            <a:r>
              <a:rPr lang="cs-CZ" b="1" smtClean="0"/>
              <a:t>teplotě</a:t>
            </a:r>
            <a:r>
              <a:rPr lang="cs-CZ" smtClean="0"/>
              <a:t> stlačeného vzduchu.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Palivo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   U zážehového spalovacího motoru používáme benzin, zatímco u vznětového naftu!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Test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r>
              <a:rPr lang="cs-CZ" smtClean="0"/>
              <a:t>Uveďte ve správném pořadí čtyři základní pracovní fáze čtyřdobého (čtyřtaktního) motoru:</a:t>
            </a:r>
          </a:p>
          <a:p>
            <a:pPr marL="0" indent="0" eaLnBrk="1" hangingPunct="1">
              <a:buFontTx/>
              <a:buNone/>
            </a:pPr>
            <a:r>
              <a:rPr lang="cs-CZ" smtClean="0"/>
              <a:t>a) komprese, expanze, sání, výfuk</a:t>
            </a:r>
          </a:p>
          <a:p>
            <a:pPr marL="0" indent="0" eaLnBrk="1" hangingPunct="1">
              <a:buFontTx/>
              <a:buNone/>
            </a:pPr>
            <a:r>
              <a:rPr lang="cs-CZ" smtClean="0"/>
              <a:t>b) sání, komprese, expanze, výfuk</a:t>
            </a:r>
          </a:p>
          <a:p>
            <a:pPr marL="0" indent="0" eaLnBrk="1" hangingPunct="1">
              <a:buFontTx/>
              <a:buNone/>
            </a:pPr>
            <a:r>
              <a:rPr lang="cs-CZ" smtClean="0"/>
              <a:t>c) expanze, sání, komprese, výfuk</a:t>
            </a:r>
          </a:p>
          <a:p>
            <a:pPr marL="0" indent="0" eaLnBrk="1" hangingPunct="1">
              <a:buFontTx/>
              <a:buNone/>
            </a:pPr>
            <a:r>
              <a:rPr lang="cs-CZ" smtClean="0"/>
              <a:t>d) sání, expanze, komprese, výfuk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41325" y="3727450"/>
            <a:ext cx="63754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cs-CZ" sz="100">
                <a:solidFill>
                  <a:schemeClr val="bg1"/>
                </a:solidFill>
              </a:rPr>
              <a:t>…</a:t>
            </a:r>
            <a:r>
              <a:rPr lang="cs-CZ" sz="3200">
                <a:solidFill>
                  <a:srgbClr val="CC0000"/>
                </a:solidFill>
              </a:rPr>
              <a:t>b) sání, komprese, expanze, výfuk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Test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Zážehový motor patří mezi motory</a:t>
            </a:r>
          </a:p>
          <a:p>
            <a:pPr eaLnBrk="1" hangingPunct="1">
              <a:buFontTx/>
              <a:buNone/>
            </a:pPr>
            <a:r>
              <a:rPr lang="cs-CZ" smtClean="0"/>
              <a:t>A) parní</a:t>
            </a:r>
          </a:p>
          <a:p>
            <a:pPr eaLnBrk="1" hangingPunct="1">
              <a:buFontTx/>
              <a:buNone/>
            </a:pPr>
            <a:r>
              <a:rPr lang="cs-CZ" smtClean="0"/>
              <a:t>B) pístové</a:t>
            </a:r>
          </a:p>
          <a:p>
            <a:pPr eaLnBrk="1" hangingPunct="1">
              <a:buFontTx/>
              <a:buNone/>
            </a:pPr>
            <a:r>
              <a:rPr lang="cs-CZ" smtClean="0"/>
              <a:t>C) tryskové</a:t>
            </a:r>
          </a:p>
          <a:p>
            <a:pPr eaLnBrk="1" hangingPunct="1">
              <a:buFontTx/>
              <a:buNone/>
            </a:pPr>
            <a:r>
              <a:rPr lang="cs-CZ" smtClean="0"/>
              <a:t>D) raketové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68313" y="2781300"/>
            <a:ext cx="20526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cs-CZ" sz="3200">
                <a:solidFill>
                  <a:srgbClr val="A50021"/>
                </a:solidFill>
              </a:rPr>
              <a:t>B) pístové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1000" smtClean="0"/>
              <a:t>Licence </a:t>
            </a:r>
            <a:r>
              <a:rPr lang="cs-CZ" sz="1000" b="1" smtClean="0">
                <a:hlinkClick r:id="rId2" action="ppaction://hlinkfile" tooltip="w:en:Creative Commons"/>
              </a:rPr>
              <a:t>Creative Commons</a:t>
            </a:r>
            <a:r>
              <a:rPr lang="cs-CZ" sz="1000" smtClean="0"/>
              <a:t> </a:t>
            </a:r>
            <a:r>
              <a:rPr lang="cs-CZ" sz="1000" b="1" smtClean="0">
                <a:hlinkClick r:id="rId3" action="ppaction://hlinkfile"/>
              </a:rPr>
              <a:t>Attribution-Share Alike 3.0 Unported</a:t>
            </a:r>
            <a:r>
              <a:rPr lang="cs-CZ" sz="1000" smtClean="0"/>
              <a:t> </a:t>
            </a:r>
          </a:p>
          <a:p>
            <a:pPr eaLnBrk="1" hangingPunct="1"/>
            <a:r>
              <a:rPr lang="cs-CZ" sz="1200" smtClean="0">
                <a:hlinkClick r:id="rId4"/>
              </a:rPr>
              <a:t>http://commons.wikimedia.org/wiki/File:Two-Stroke_Engine.gif?uselang=cs</a:t>
            </a:r>
            <a:r>
              <a:rPr lang="cs-CZ" sz="1200" smtClean="0"/>
              <a:t> (dvoudobý zážehový motor – animace)</a:t>
            </a:r>
          </a:p>
          <a:p>
            <a:pPr eaLnBrk="1" hangingPunct="1"/>
            <a:r>
              <a:rPr lang="cs-CZ" sz="1200" smtClean="0">
                <a:hlinkClick r:id="rId5"/>
              </a:rPr>
              <a:t>http://commons.wikimedia.org/wiki/File:Z%C3%A1%C5%BEehov%C3%BD_motor.png?uselang=cs</a:t>
            </a:r>
            <a:r>
              <a:rPr lang="cs-CZ" sz="1200" smtClean="0"/>
              <a:t> (zážehový motor čtyřdobý – schéma)</a:t>
            </a:r>
          </a:p>
          <a:p>
            <a:pPr eaLnBrk="1" hangingPunct="1"/>
            <a:r>
              <a:rPr lang="cs-CZ" sz="1200" smtClean="0">
                <a:hlinkClick r:id="rId6"/>
              </a:rPr>
              <a:t>http://commons.wikimedia.org/wiki/File:4-Stroke-Engine.gif?uselang=cs</a:t>
            </a:r>
            <a:r>
              <a:rPr lang="cs-CZ" sz="1200" smtClean="0"/>
              <a:t> (zážehový motor čtyřdobý – animace)</a:t>
            </a:r>
          </a:p>
          <a:p>
            <a:pPr eaLnBrk="1" hangingPunct="1"/>
            <a:endParaRPr lang="cs-CZ" sz="1200" smtClean="0"/>
          </a:p>
          <a:p>
            <a:pPr eaLnBrk="1" hangingPunct="1"/>
            <a:endParaRPr lang="cs-CZ" sz="1200" smtClean="0"/>
          </a:p>
          <a:p>
            <a:pPr eaLnBrk="1" hangingPunct="1"/>
            <a:endParaRPr 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487</Words>
  <Application>Microsoft Office PowerPoint</Application>
  <PresentationFormat>Předvádění na obrazovce (4:3)</PresentationFormat>
  <Paragraphs>71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Calibri</vt:lpstr>
      <vt:lpstr>Výchozí návrh</vt:lpstr>
      <vt:lpstr>1_Výchozí návrh</vt:lpstr>
      <vt:lpstr>Snímek 1</vt:lpstr>
      <vt:lpstr>Snímek 2</vt:lpstr>
      <vt:lpstr>Zážehový motor</vt:lpstr>
      <vt:lpstr>Pracovní fáze dvoudobého zážehového motoru</vt:lpstr>
      <vt:lpstr>Dvoudobý zážehový motor - animace</vt:lpstr>
      <vt:lpstr>Dvoudobý zážehový motor </vt:lpstr>
      <vt:lpstr>Pracovní fáze zážehového čtyřdobého motoru</vt:lpstr>
      <vt:lpstr> DÚ – dolní úvrať (píst je maximálně vzdálen od hlavy  motoru) HÚ – horní úvrať (píst je nejdále od klikové hřídele) </vt:lpstr>
      <vt:lpstr>Zážehový motor čtyřdobý - schéma</vt:lpstr>
      <vt:lpstr>Zážehový motor - animace</vt:lpstr>
      <vt:lpstr>Zážehový motor</vt:lpstr>
      <vt:lpstr>Rozdíl mezi zážehovým a vznětovým motorem</vt:lpstr>
      <vt:lpstr>Palivo</vt:lpstr>
      <vt:lpstr>Test</vt:lpstr>
      <vt:lpstr>Test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Zážehový motor</dc:title>
  <dc:creator>Hanka</dc:creator>
  <cp:lastModifiedBy>Dum</cp:lastModifiedBy>
  <cp:revision>51</cp:revision>
  <dcterms:created xsi:type="dcterms:W3CDTF">2012-11-29T18:10:01Z</dcterms:created>
  <dcterms:modified xsi:type="dcterms:W3CDTF">2014-06-01T06:44:58Z</dcterms:modified>
</cp:coreProperties>
</file>