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6" r:id="rId4"/>
    <p:sldId id="256" r:id="rId5"/>
    <p:sldId id="259" r:id="rId6"/>
    <p:sldId id="260" r:id="rId7"/>
    <p:sldId id="262" r:id="rId8"/>
    <p:sldId id="257" r:id="rId9"/>
    <p:sldId id="263" r:id="rId10"/>
    <p:sldId id="261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51" autoAdjust="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E2C0BC-9D48-46F6-A3CC-439322645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17C26-8CDB-436B-9E87-AE4EAF4A3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31EE46-728F-474B-84A3-E245C8BA82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FA2E1B-EDEE-4B47-8544-908D151E1D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9AB25F-66D7-4895-BBED-8CEAF9524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220641-2810-4355-893E-5315CE56F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03E21-6AEF-4923-83E9-61841D04C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D98C2A-7FE4-416A-97CA-6DD15F59D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F2B764-0046-4734-AEFE-27966DAC16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7A83A8-0306-4885-A7DA-9CBFD3D1B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46453A-E619-4C0C-9C61-67AE13E53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E8F7C-5AAB-4674-872D-727DEAB56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B5891D-712F-4528-B81B-22E17E6352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14DC23-E22C-4C6C-9D1A-2498FEB9A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C06E6-588B-4034-B66C-BEE3E89C7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3BC25F-05F3-403D-B8CC-0DB0B859D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6A9D49-453C-4E54-9D0F-27D589F86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86FEB7-CAD5-41A9-9C81-ED0E5302F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A572D4-097D-4DE1-AB13-20C14BD2E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C64636-7D4D-4C6B-BC27-A1EE8DA763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B537C-93AB-48C7-8191-FBBB16425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F23828-7A2C-4C63-99C1-3A680BAFD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A9C1DB-11B9-4A1B-A8C2-8F35222D1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A64C09-0421-4FEE-8101-E75717FAEB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01686A0-A14F-4FD4-8766-CF6F7207E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81558EB-0F8E-46F4-B023-BE531034F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creativecommons.org/licenses/by-sa/3.0/deed.en" TargetMode="External"/><Relationship Id="rId2" Type="http://schemas.openxmlformats.org/officeDocument/2006/relationships/hyperlink" Target="//en.wikipedia.org/wiki/en:Creative_Comm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Perpetuum1.png" TargetMode="External"/><Relationship Id="rId4" Type="http://schemas.openxmlformats.org/officeDocument/2006/relationships/hyperlink" Target="http://www.vscht.cz/fch/prikladnik/zkhtml/p.1.3.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ChangeArrowheads="1"/>
          </p:cNvSpPr>
          <p:nvPr/>
        </p:nvSpPr>
        <p:spPr bwMode="auto">
          <a:xfrm>
            <a:off x="250825" y="260350"/>
            <a:ext cx="8569325" cy="62642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smtClean="0">
                          <a:solidFill>
                            <a:schemeClr val="tx1"/>
                          </a:solidFill>
                        </a:rPr>
                        <a:t>VY_32_Inovace_GR04_Mra01_07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Listopad 2012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Hana Mrázová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Děje v plynech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Perpetuum mobile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až 4.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</a:tbl>
          </a:graphicData>
        </a:graphic>
      </p:graphicFrame>
      <p:pic>
        <p:nvPicPr>
          <p:cNvPr id="311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861050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ChangeArrowheads="1"/>
          </p:cNvSpPr>
          <p:nvPr/>
        </p:nvSpPr>
        <p:spPr bwMode="auto">
          <a:xfrm>
            <a:off x="250825" y="260350"/>
            <a:ext cx="8569325" cy="62642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836613"/>
          <a:ext cx="7777162" cy="828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237"/>
                <a:gridCol w="6192925"/>
              </a:tblGrid>
              <a:tr h="457551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55" marB="4575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Prezentace popisuje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perpetuum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mobile. Slouží pro prezentaci tohoto tématu, ale také jako učební materiál pro samotné žáky.</a:t>
                      </a:r>
                    </a:p>
                  </a:txBody>
                  <a:tcPr marL="91444" marR="91444" marT="45755" marB="45755"/>
                </a:tc>
              </a:tr>
              <a:tr h="371124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Očekávané výstupy: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55" marB="45755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Žák uvede 2. termodynamický zákon, popíše perpetuum mobile 1. a 2. druhu</a:t>
                      </a:r>
                    </a:p>
                  </a:txBody>
                  <a:tcPr marL="91444" marR="91444" marT="45755" marB="4575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PERPETUUM MOBILE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Perpetuum mobile I. druhu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Každý stroj, který byl jednou uveden do pohybu a setrvává v něm tak dlouho, dokud ho vnější síla nezastaví.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Perpetuum mobile </a:t>
            </a:r>
            <a:r>
              <a:rPr lang="cs-CZ" b="1" smtClean="0"/>
              <a:t>prvého druhu</a:t>
            </a:r>
            <a:r>
              <a:rPr lang="cs-CZ" smtClean="0"/>
              <a:t> by byl cyklicky pracující stroj, který by "z ničeho" vyráběl práci. To odporuje první větě termodynamické.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Perpetuum mobile II. druhu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Každý stroj, který dokáže beze zbytku všechnu dodanou energii přeměnit na užitečnou práci.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Neodporuje první větě termodynamické, ale je zakázáno druhou větou termodynamickou.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Perpetuum mobile - obrázek</a:t>
            </a:r>
          </a:p>
        </p:txBody>
      </p:sp>
      <p:pic>
        <p:nvPicPr>
          <p:cNvPr id="8195" name="Picture 4" descr="Perpetuum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412875"/>
            <a:ext cx="4933950" cy="4900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Perpetuum mobile - schéma</a:t>
            </a:r>
          </a:p>
        </p:txBody>
      </p:sp>
      <p:pic>
        <p:nvPicPr>
          <p:cNvPr id="9219" name="Picture 4" descr="imagesCACPE29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2276475"/>
            <a:ext cx="5399088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Druhý termodynamický zákon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mtClean="0"/>
              <a:t>Není možné sestrojit periodicky pracující tepelný stroj, který by jen přijímal teplo </a:t>
            </a:r>
          </a:p>
          <a:p>
            <a:pPr marL="0" indent="0" eaLnBrk="1" hangingPunct="1">
              <a:buFontTx/>
              <a:buNone/>
            </a:pPr>
            <a:r>
              <a:rPr lang="cs-CZ" smtClean="0"/>
              <a:t>od určitého tělesa (ohřívače) a vykonával stejně velkou práci.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Test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44500" indent="-444500" eaLnBrk="1" hangingPunct="1">
              <a:buFontTx/>
              <a:buNone/>
              <a:tabLst>
                <a:tab pos="444500" algn="l"/>
              </a:tabLst>
            </a:pPr>
            <a:r>
              <a:rPr lang="cs-CZ" smtClean="0"/>
              <a:t>Perpetuum mobile druhého druhu:</a:t>
            </a:r>
          </a:p>
          <a:p>
            <a:pPr marL="444500" indent="-444500" eaLnBrk="1" hangingPunct="1">
              <a:buFontTx/>
              <a:buNone/>
              <a:tabLst>
                <a:tab pos="444500" algn="l"/>
              </a:tabLst>
            </a:pPr>
            <a:r>
              <a:rPr lang="cs-CZ" smtClean="0"/>
              <a:t>a) odporuje první větě termodynamické</a:t>
            </a:r>
          </a:p>
          <a:p>
            <a:pPr marL="444500" indent="-444500" eaLnBrk="1" hangingPunct="1">
              <a:buFontTx/>
              <a:buNone/>
              <a:tabLst>
                <a:tab pos="444500" algn="l"/>
              </a:tabLst>
            </a:pPr>
            <a:r>
              <a:rPr lang="cs-CZ" smtClean="0"/>
              <a:t>b) je v souladu s první větou, ale odporuje druhé větě termodynamické</a:t>
            </a:r>
          </a:p>
          <a:p>
            <a:pPr marL="444500" indent="-444500" eaLnBrk="1" hangingPunct="1">
              <a:buFontTx/>
              <a:buNone/>
              <a:tabLst>
                <a:tab pos="444500" algn="l"/>
              </a:tabLst>
            </a:pPr>
            <a:r>
              <a:rPr lang="cs-CZ" smtClean="0"/>
              <a:t>c) je v souladu s první i druhou větou, ale odporuje třetí větě termodynamické</a:t>
            </a:r>
          </a:p>
          <a:p>
            <a:pPr marL="444500" indent="-444500" eaLnBrk="1" hangingPunct="1">
              <a:buFontTx/>
              <a:buNone/>
              <a:tabLst>
                <a:tab pos="444500" algn="l"/>
              </a:tabLst>
            </a:pPr>
            <a:r>
              <a:rPr lang="cs-CZ" smtClean="0"/>
              <a:t>d) je v souladu s první, druhou i třetí větou, ale odporuje čtvrté větě termodynamické</a:t>
            </a:r>
          </a:p>
        </p:txBody>
      </p:sp>
      <p:sp>
        <p:nvSpPr>
          <p:cNvPr id="11268" name="Text Box 5"/>
          <p:cNvSpPr txBox="1">
            <a:spLocks noChangeArrowheads="1"/>
          </p:cNvSpPr>
          <p:nvPr/>
        </p:nvSpPr>
        <p:spPr bwMode="auto">
          <a:xfrm>
            <a:off x="1403350" y="54927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450850" y="2778125"/>
            <a:ext cx="7827963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CC0000"/>
                </a:solidFill>
              </a:rPr>
              <a:t>b) je v souladu s první větou, ale odporuje </a:t>
            </a:r>
          </a:p>
          <a:p>
            <a:r>
              <a:rPr lang="cs-CZ" sz="3200">
                <a:solidFill>
                  <a:srgbClr val="CC0000"/>
                </a:solidFill>
              </a:rPr>
              <a:t>    druhé větě termodynamické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1000" smtClean="0"/>
              <a:t>Licence </a:t>
            </a:r>
            <a:r>
              <a:rPr lang="cs-CZ" sz="1000" b="1" smtClean="0">
                <a:hlinkClick r:id="rId2" action="ppaction://hlinkfile" tooltip="w:en:Creative Commons"/>
              </a:rPr>
              <a:t>Creative Commons</a:t>
            </a:r>
            <a:r>
              <a:rPr lang="cs-CZ" sz="1000" smtClean="0"/>
              <a:t> </a:t>
            </a:r>
            <a:r>
              <a:rPr lang="cs-CZ" sz="1000" b="1" smtClean="0">
                <a:hlinkClick r:id="rId3" action="ppaction://hlinkfile"/>
              </a:rPr>
              <a:t>Attribution-Share Alike 3.0 Unported</a:t>
            </a:r>
            <a:r>
              <a:rPr lang="cs-CZ" sz="1000" smtClean="0"/>
              <a:t> </a:t>
            </a:r>
          </a:p>
          <a:p>
            <a:pPr eaLnBrk="1" hangingPunct="1">
              <a:buFontTx/>
              <a:buNone/>
            </a:pPr>
            <a:r>
              <a:rPr lang="cs-CZ" sz="1200" smtClean="0">
                <a:hlinkClick r:id="rId4"/>
              </a:rPr>
              <a:t>http://www.vscht.cz/fch/prikladnik/zkhtml/p.1.3.7.html#avpr</a:t>
            </a:r>
            <a:r>
              <a:rPr lang="cs-CZ" sz="1200" smtClean="0"/>
              <a:t> (schéma)</a:t>
            </a:r>
          </a:p>
          <a:p>
            <a:pPr eaLnBrk="1" hangingPunct="1">
              <a:buFontTx/>
              <a:buNone/>
            </a:pPr>
            <a:r>
              <a:rPr lang="cs-CZ" sz="1200" smtClean="0">
                <a:hlinkClick r:id="rId5"/>
              </a:rPr>
              <a:t>http://commons.wikimedia.org/wiki/File:Perpetuum1.png</a:t>
            </a:r>
            <a:endParaRPr lang="cs-CZ" sz="1200" smtClean="0"/>
          </a:p>
          <a:p>
            <a:pPr eaLnBrk="1" hangingPunct="1">
              <a:buFontTx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320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Výchozí návrh</vt:lpstr>
      <vt:lpstr>1_Výchozí návrh</vt:lpstr>
      <vt:lpstr>Snímek 1</vt:lpstr>
      <vt:lpstr>Snímek 2</vt:lpstr>
      <vt:lpstr>PERPETUUM MOBILE</vt:lpstr>
      <vt:lpstr>Perpetuum mobile I. druhu</vt:lpstr>
      <vt:lpstr>Perpetuum mobile II. druhu</vt:lpstr>
      <vt:lpstr>Perpetuum mobile - obrázek</vt:lpstr>
      <vt:lpstr>Perpetuum mobile - schéma</vt:lpstr>
      <vt:lpstr>Druhý termodynamický zákon</vt:lpstr>
      <vt:lpstr>Test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PERPETUM MOBILE</dc:title>
  <dc:creator>Hanka</dc:creator>
  <cp:lastModifiedBy>Dum</cp:lastModifiedBy>
  <cp:revision>20</cp:revision>
  <dcterms:created xsi:type="dcterms:W3CDTF">2012-11-28T16:54:37Z</dcterms:created>
  <dcterms:modified xsi:type="dcterms:W3CDTF">2014-06-01T06:35:01Z</dcterms:modified>
</cp:coreProperties>
</file>