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4" r:id="rId2"/>
    <p:sldId id="256" r:id="rId3"/>
    <p:sldId id="257" r:id="rId4"/>
    <p:sldId id="271" r:id="rId5"/>
    <p:sldId id="269" r:id="rId6"/>
    <p:sldId id="270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55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F95B0C8-9D84-4B5D-B23D-62D240FF4B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95B0C8-9D84-4B5D-B23D-62D240FF4B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F95B0C8-9D84-4B5D-B23D-62D240FF4B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95B0C8-9D84-4B5D-B23D-62D240FF4B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95B0C8-9D84-4B5D-B23D-62D240FF4B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95B0C8-9D84-4B5D-B23D-62D240FF4B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F95B0C8-9D84-4B5D-B23D-62D240FF4B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95B0C8-9D84-4B5D-B23D-62D240FF4B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95B0C8-9D84-4B5D-B23D-62D240FF4B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95B0C8-9D84-4B5D-B23D-62D240FF4B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F95B0C8-9D84-4B5D-B23D-62D240FF4B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F95B0C8-9D84-4B5D-B23D-62D240FF4BE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>
            <a:spLocks noChangeArrowheads="1"/>
          </p:cNvSpPr>
          <p:nvPr/>
        </p:nvSpPr>
        <p:spPr bwMode="auto">
          <a:xfrm>
            <a:off x="719573" y="2132856"/>
            <a:ext cx="7704855" cy="2160240"/>
          </a:xfrm>
          <a:prstGeom prst="rect">
            <a:avLst/>
          </a:prstGeom>
          <a:gradFill rotWithShape="0">
            <a:gsLst>
              <a:gs pos="0">
                <a:srgbClr val="B2A1C7"/>
              </a:gs>
              <a:gs pos="50000">
                <a:srgbClr val="E5DFEC"/>
              </a:gs>
              <a:gs pos="100000">
                <a:srgbClr val="B2A1C7"/>
              </a:gs>
            </a:gsLst>
            <a:lin ang="18900000" scaled="1"/>
          </a:gradFill>
          <a:ln w="12700">
            <a:solidFill>
              <a:srgbClr val="B2A1C7"/>
            </a:solidFill>
            <a:miter lim="800000"/>
            <a:headEnd/>
            <a:tailEnd/>
          </a:ln>
          <a:effectLst>
            <a:outerShdw dist="107763" dir="18900000" algn="ctr" rotWithShape="0">
              <a:srgbClr val="3F3151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školy: ZŠ Pardubice –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Spořilov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Autor: Ing. Miluše Uhlířová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Název: VY_22_INOVACE_ANGLICKÝ JAZYK1_14. CONDITIONAL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</a:t>
            </a: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</a:t>
            </a:r>
            <a:r>
              <a:rPr lang="en-US" dirty="0" smtClean="0">
                <a:latin typeface="Arial" pitchFamily="34" charset="0"/>
                <a:ea typeface="Times New Roman" pitchFamily="18" charset="0"/>
              </a:rPr>
              <a:t>Conditional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Číslo projektu: CZ.1.07/1.4.00/21.2349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313" y="548680"/>
            <a:ext cx="56673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2231740" y="4509121"/>
            <a:ext cx="4680520" cy="1728192"/>
          </a:xfrm>
          <a:prstGeom prst="rect">
            <a:avLst/>
          </a:prstGeom>
          <a:gradFill rotWithShape="0">
            <a:gsLst>
              <a:gs pos="0">
                <a:srgbClr val="D99594"/>
              </a:gs>
              <a:gs pos="50000">
                <a:srgbClr val="F2DBDB"/>
              </a:gs>
              <a:gs pos="100000">
                <a:srgbClr val="D99594"/>
              </a:gs>
            </a:gsLst>
            <a:lin ang="18900000" scaled="1"/>
          </a:gradFill>
          <a:ln w="12700">
            <a:solidFill>
              <a:srgbClr val="D99594"/>
            </a:solidFill>
            <a:miter lim="800000"/>
            <a:headEnd/>
            <a:tailEnd/>
          </a:ln>
          <a:effectLst>
            <a:outerShdw sy="50000" kx="-2453608" algn="br" rotWithShape="0">
              <a:srgbClr val="622423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Anotace: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latin typeface="Arial" pitchFamily="34" charset="0"/>
              </a:rPr>
              <a:t>Tento materiál zahrnuje výklad </a:t>
            </a:r>
            <a:r>
              <a:rPr lang="cs-CZ" sz="1600" dirty="0" smtClean="0">
                <a:latin typeface="Arial" pitchFamily="34" charset="0"/>
              </a:rPr>
              <a:t>podmiňovacího způsobu a jeho použití. Součástí je krátké procvičení </a:t>
            </a:r>
            <a:r>
              <a:rPr lang="cs-CZ" sz="1600" smtClean="0">
                <a:latin typeface="Arial" pitchFamily="34" charset="0"/>
              </a:rPr>
              <a:t>na závěr.</a:t>
            </a:r>
            <a:endParaRPr lang="cs-CZ" dirty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54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7772400" cy="1470025"/>
          </a:xfrm>
        </p:spPr>
        <p:txBody>
          <a:bodyPr/>
          <a:lstStyle/>
          <a:p>
            <a:r>
              <a:rPr lang="cs-CZ" dirty="0" err="1" smtClean="0"/>
              <a:t>Conditional</a:t>
            </a:r>
            <a:r>
              <a:rPr lang="cs-CZ" dirty="0" smtClean="0">
                <a:solidFill>
                  <a:schemeClr val="accent2"/>
                </a:solidFill>
              </a:rPr>
              <a:t/>
            </a:r>
            <a:br>
              <a:rPr lang="cs-CZ" dirty="0" smtClean="0">
                <a:solidFill>
                  <a:schemeClr val="accent2"/>
                </a:solidFill>
              </a:rPr>
            </a:br>
            <a:r>
              <a:rPr lang="cs-CZ" dirty="0" smtClean="0"/>
              <a:t>(</a:t>
            </a:r>
            <a:r>
              <a:rPr lang="cs-CZ" sz="3600" dirty="0" smtClean="0"/>
              <a:t>Podmiňovací způsob</a:t>
            </a:r>
            <a:r>
              <a:rPr lang="cs-CZ" sz="3200" dirty="0" smtClean="0"/>
              <a:t>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yjadřuje možnost určité skutečnosti v budoucnosti</a:t>
            </a:r>
          </a:p>
          <a:p>
            <a:r>
              <a:rPr lang="cs-CZ" dirty="0" smtClean="0"/>
              <a:t>jde </a:t>
            </a:r>
            <a:r>
              <a:rPr lang="cs-CZ" dirty="0"/>
              <a:t>o </a:t>
            </a:r>
            <a:r>
              <a:rPr lang="cs-CZ" b="1" dirty="0"/>
              <a:t>modální</a:t>
            </a:r>
            <a:r>
              <a:rPr lang="cs-CZ" dirty="0"/>
              <a:t> </a:t>
            </a:r>
            <a:r>
              <a:rPr lang="cs-CZ" b="1" dirty="0"/>
              <a:t>slovesa</a:t>
            </a:r>
            <a:r>
              <a:rPr lang="cs-CZ" dirty="0"/>
              <a:t>, </a:t>
            </a:r>
            <a:r>
              <a:rPr lang="cs-CZ" dirty="0" smtClean="0"/>
              <a:t>pro která </a:t>
            </a:r>
            <a:r>
              <a:rPr lang="cs-CZ" dirty="0"/>
              <a:t>platí následující pravidla:</a:t>
            </a:r>
          </a:p>
          <a:p>
            <a:pPr marL="0" indent="0">
              <a:buNone/>
            </a:pPr>
            <a:r>
              <a:rPr lang="cs-CZ" dirty="0" smtClean="0"/>
              <a:t>	- </a:t>
            </a:r>
            <a:r>
              <a:rPr lang="cs-CZ" dirty="0"/>
              <a:t>ve 3.os.j.č. se nepřidává koncové -</a:t>
            </a:r>
            <a:r>
              <a:rPr lang="cs-CZ" dirty="0" smtClean="0"/>
              <a:t>S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		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	- </a:t>
            </a:r>
            <a:r>
              <a:rPr lang="cs-CZ" dirty="0"/>
              <a:t>navazující sloveso je v infinitivu bez </a:t>
            </a:r>
            <a:r>
              <a:rPr lang="cs-CZ" dirty="0" smtClean="0"/>
              <a:t>TO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	- </a:t>
            </a:r>
            <a:r>
              <a:rPr lang="cs-CZ" dirty="0"/>
              <a:t>otázka se tvoří </a:t>
            </a:r>
            <a:r>
              <a:rPr lang="cs-CZ" dirty="0" smtClean="0"/>
              <a:t>přehozením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	- </a:t>
            </a:r>
            <a:r>
              <a:rPr lang="cs-CZ" dirty="0"/>
              <a:t>zápor se tvoří záporkou </a:t>
            </a:r>
            <a:r>
              <a:rPr lang="cs-CZ" dirty="0" smtClean="0"/>
              <a:t>NOT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Would</a:t>
            </a:r>
            <a:r>
              <a:rPr lang="cs-CZ" dirty="0" smtClean="0"/>
              <a:t> (by)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47500" lnSpcReduction="20000"/>
          </a:bodyPr>
          <a:lstStyle/>
          <a:p>
            <a:pPr>
              <a:buFontTx/>
              <a:buChar char="-"/>
            </a:pPr>
            <a:r>
              <a:rPr lang="cs-CZ" sz="6700" dirty="0"/>
              <a:t>v</a:t>
            </a:r>
            <a:r>
              <a:rPr lang="cs-CZ" sz="6700" dirty="0" smtClean="0"/>
              <a:t>ůle, úmysl, žádost</a:t>
            </a:r>
          </a:p>
          <a:p>
            <a:pPr>
              <a:buFontTx/>
              <a:buChar char="-"/>
            </a:pPr>
            <a:endParaRPr lang="cs-CZ" sz="6700" dirty="0" smtClean="0"/>
          </a:p>
          <a:p>
            <a:pPr marL="0" indent="0">
              <a:buNone/>
            </a:pPr>
            <a:r>
              <a:rPr lang="en-GB" sz="6700" dirty="0" err="1" smtClean="0"/>
              <a:t>Šel</a:t>
            </a:r>
            <a:r>
              <a:rPr lang="en-GB" sz="6700" dirty="0" smtClean="0"/>
              <a:t> </a:t>
            </a:r>
            <a:r>
              <a:rPr lang="en-GB" sz="6700" dirty="0" err="1" smtClean="0"/>
              <a:t>bych</a:t>
            </a:r>
            <a:r>
              <a:rPr lang="en-GB" sz="6700" dirty="0" smtClean="0"/>
              <a:t> tam s </a:t>
            </a:r>
            <a:r>
              <a:rPr lang="en-GB" sz="6700" dirty="0" err="1" smtClean="0"/>
              <a:t>ním</a:t>
            </a:r>
            <a:r>
              <a:rPr lang="en-GB" sz="6700" dirty="0" smtClean="0"/>
              <a:t>.</a:t>
            </a:r>
          </a:p>
          <a:p>
            <a:pPr marL="0" indent="0">
              <a:buNone/>
            </a:pPr>
            <a:r>
              <a:rPr lang="en-GB" sz="6700" dirty="0" smtClean="0"/>
              <a:t>	I would go there with him.</a:t>
            </a:r>
          </a:p>
          <a:p>
            <a:pPr marL="0" indent="0">
              <a:buNone/>
            </a:pPr>
            <a:r>
              <a:rPr lang="en-GB" sz="6700" dirty="0" err="1" smtClean="0"/>
              <a:t>Nečetli</a:t>
            </a:r>
            <a:r>
              <a:rPr lang="en-GB" sz="6700" dirty="0" smtClean="0"/>
              <a:t> </a:t>
            </a:r>
            <a:r>
              <a:rPr lang="en-GB" sz="6700" dirty="0" err="1" smtClean="0"/>
              <a:t>bychom</a:t>
            </a:r>
            <a:r>
              <a:rPr lang="en-GB" sz="6700" dirty="0" smtClean="0"/>
              <a:t> to.</a:t>
            </a:r>
          </a:p>
          <a:p>
            <a:pPr marL="0" indent="0">
              <a:buNone/>
            </a:pPr>
            <a:r>
              <a:rPr lang="en-GB" sz="6700" dirty="0" smtClean="0"/>
              <a:t>	We would not (wouldn't) read it.</a:t>
            </a:r>
          </a:p>
          <a:p>
            <a:pPr marL="0" indent="0">
              <a:buNone/>
            </a:pPr>
            <a:r>
              <a:rPr lang="en-GB" sz="6700" dirty="0" err="1" smtClean="0"/>
              <a:t>Přinesl</a:t>
            </a:r>
            <a:r>
              <a:rPr lang="en-GB" sz="6700" dirty="0" smtClean="0"/>
              <a:t> </a:t>
            </a:r>
            <a:r>
              <a:rPr lang="en-GB" sz="6700" dirty="0" err="1" smtClean="0"/>
              <a:t>bys</a:t>
            </a:r>
            <a:r>
              <a:rPr lang="en-GB" sz="6700" dirty="0" smtClean="0"/>
              <a:t> to?</a:t>
            </a:r>
          </a:p>
          <a:p>
            <a:pPr marL="0" indent="0">
              <a:buNone/>
            </a:pPr>
            <a:r>
              <a:rPr lang="en-GB" sz="6700" dirty="0" smtClean="0"/>
              <a:t>	Would you bring it?</a:t>
            </a:r>
          </a:p>
          <a:p>
            <a:pPr marL="0" indent="0">
              <a:buNone/>
            </a:pPr>
            <a:r>
              <a:rPr lang="en-GB" sz="6700" dirty="0" err="1" smtClean="0"/>
              <a:t>Ano</a:t>
            </a:r>
            <a:r>
              <a:rPr lang="en-GB" sz="6700" dirty="0" smtClean="0"/>
              <a:t>, </a:t>
            </a:r>
            <a:r>
              <a:rPr lang="en-GB" sz="6700" dirty="0" err="1" smtClean="0"/>
              <a:t>přinesl</a:t>
            </a:r>
            <a:r>
              <a:rPr lang="en-GB" sz="6700" dirty="0" smtClean="0"/>
              <a:t>.		Yes, I would.</a:t>
            </a:r>
            <a:endParaRPr lang="cs-CZ" sz="6700" dirty="0" smtClean="0"/>
          </a:p>
          <a:p>
            <a:pPr marL="0" indent="0">
              <a:buNone/>
            </a:pPr>
            <a:r>
              <a:rPr lang="cs-CZ" sz="6700" dirty="0" smtClean="0"/>
              <a:t>Ne, nepřinesl.		</a:t>
            </a:r>
            <a:r>
              <a:rPr lang="en-US" sz="6700" dirty="0" smtClean="0"/>
              <a:t>No, I wouldn't.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768095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Could</a:t>
            </a:r>
            <a:r>
              <a:rPr lang="cs-CZ" dirty="0"/>
              <a:t> (mohl by)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24858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má význam možnosti</a:t>
            </a:r>
          </a:p>
          <a:p>
            <a:pPr>
              <a:buFontTx/>
              <a:buChar char="-"/>
            </a:pPr>
            <a:endParaRPr lang="cs-CZ" sz="3200" dirty="0"/>
          </a:p>
          <a:p>
            <a:pPr marL="0" indent="0">
              <a:buNone/>
            </a:pPr>
            <a:r>
              <a:rPr lang="en-GB" sz="3200" dirty="0" err="1" smtClean="0"/>
              <a:t>Mohl</a:t>
            </a:r>
            <a:r>
              <a:rPr lang="en-GB" sz="3200" dirty="0" smtClean="0"/>
              <a:t> </a:t>
            </a:r>
            <a:r>
              <a:rPr lang="en-GB" sz="3200" dirty="0" err="1" smtClean="0"/>
              <a:t>bych</a:t>
            </a:r>
            <a:r>
              <a:rPr lang="en-GB" sz="3200" dirty="0" smtClean="0"/>
              <a:t> tam </a:t>
            </a:r>
            <a:r>
              <a:rPr lang="en-GB" sz="3200" dirty="0" err="1" smtClean="0"/>
              <a:t>jít</a:t>
            </a:r>
            <a:r>
              <a:rPr lang="en-GB" sz="3200" dirty="0" smtClean="0"/>
              <a:t>.</a:t>
            </a:r>
          </a:p>
          <a:p>
            <a:pPr marL="0" indent="0">
              <a:buNone/>
            </a:pPr>
            <a:r>
              <a:rPr lang="en-GB" sz="3200" dirty="0" smtClean="0"/>
              <a:t>	I could go there.</a:t>
            </a:r>
          </a:p>
          <a:p>
            <a:pPr marL="0" indent="0">
              <a:buNone/>
            </a:pPr>
            <a:r>
              <a:rPr lang="en-GB" sz="3200" dirty="0" err="1" smtClean="0"/>
              <a:t>Nemohla</a:t>
            </a:r>
            <a:r>
              <a:rPr lang="en-GB" sz="3200" dirty="0" smtClean="0"/>
              <a:t> </a:t>
            </a:r>
            <a:r>
              <a:rPr lang="en-GB" sz="3200" dirty="0" err="1" smtClean="0"/>
              <a:t>bych</a:t>
            </a:r>
            <a:r>
              <a:rPr lang="en-GB" sz="3200" dirty="0" smtClean="0"/>
              <a:t> to </a:t>
            </a:r>
            <a:r>
              <a:rPr lang="en-GB" sz="3200" dirty="0" err="1" smtClean="0"/>
              <a:t>udělat</a:t>
            </a:r>
            <a:r>
              <a:rPr lang="en-GB" sz="3200" dirty="0" smtClean="0"/>
              <a:t>.</a:t>
            </a:r>
          </a:p>
          <a:p>
            <a:pPr marL="0" indent="0">
              <a:buNone/>
            </a:pPr>
            <a:r>
              <a:rPr lang="en-GB" sz="3200" dirty="0" smtClean="0"/>
              <a:t>	I could not (couldn't) do it.</a:t>
            </a:r>
          </a:p>
          <a:p>
            <a:pPr marL="0" indent="0">
              <a:buNone/>
            </a:pPr>
            <a:r>
              <a:rPr lang="en-GB" sz="3200" dirty="0" err="1" smtClean="0"/>
              <a:t>Mohl</a:t>
            </a:r>
            <a:r>
              <a:rPr lang="en-GB" sz="3200" dirty="0" smtClean="0"/>
              <a:t> </a:t>
            </a:r>
            <a:r>
              <a:rPr lang="en-GB" sz="3200" dirty="0" err="1" smtClean="0"/>
              <a:t>byste</a:t>
            </a:r>
            <a:r>
              <a:rPr lang="en-GB" sz="3200" dirty="0" smtClean="0"/>
              <a:t> mi </a:t>
            </a:r>
            <a:r>
              <a:rPr lang="en-GB" sz="3200" dirty="0" err="1" smtClean="0"/>
              <a:t>pomoci</a:t>
            </a:r>
            <a:r>
              <a:rPr lang="en-GB" sz="3200" dirty="0" smtClean="0"/>
              <a:t>?</a:t>
            </a:r>
          </a:p>
          <a:p>
            <a:pPr marL="0" indent="0">
              <a:buNone/>
            </a:pPr>
            <a:r>
              <a:rPr lang="en-GB" sz="3200" dirty="0" smtClean="0"/>
              <a:t>	Could you help me?</a:t>
            </a:r>
          </a:p>
          <a:p>
            <a:pPr marL="0" indent="0">
              <a:buNone/>
            </a:pPr>
            <a:r>
              <a:rPr lang="en-GB" sz="3200" dirty="0" err="1" smtClean="0"/>
              <a:t>Ano</a:t>
            </a:r>
            <a:r>
              <a:rPr lang="en-GB" sz="3200" dirty="0" smtClean="0"/>
              <a:t>, </a:t>
            </a:r>
            <a:r>
              <a:rPr lang="en-GB" sz="3200" dirty="0" err="1" smtClean="0"/>
              <a:t>mohl</a:t>
            </a:r>
            <a:r>
              <a:rPr lang="en-GB" sz="3200" dirty="0" smtClean="0"/>
              <a:t> </a:t>
            </a:r>
            <a:r>
              <a:rPr lang="cs-CZ" sz="3200" dirty="0"/>
              <a:t>(</a:t>
            </a:r>
            <a:r>
              <a:rPr lang="en-GB" sz="3200" dirty="0" err="1" smtClean="0"/>
              <a:t>bych</a:t>
            </a:r>
            <a:r>
              <a:rPr lang="cs-CZ" sz="3200" dirty="0" smtClean="0"/>
              <a:t>)</a:t>
            </a:r>
            <a:r>
              <a:rPr lang="en-GB" sz="3200" dirty="0" smtClean="0"/>
              <a:t>.		Yes, I could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50338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Should</a:t>
            </a:r>
            <a:r>
              <a:rPr lang="cs-CZ" dirty="0" smtClean="0"/>
              <a:t> (měl by)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má význam povinnosti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pPr marL="0" indent="0">
              <a:buNone/>
            </a:pPr>
            <a:r>
              <a:rPr lang="en-GB" sz="3200" dirty="0" err="1" smtClean="0"/>
              <a:t>Měl</a:t>
            </a:r>
            <a:r>
              <a:rPr lang="en-GB" sz="3200" dirty="0" smtClean="0"/>
              <a:t> </a:t>
            </a:r>
            <a:r>
              <a:rPr lang="en-GB" sz="3200" dirty="0" err="1" smtClean="0"/>
              <a:t>bych</a:t>
            </a:r>
            <a:r>
              <a:rPr lang="en-GB" sz="3200" dirty="0" smtClean="0"/>
              <a:t> to </a:t>
            </a:r>
            <a:r>
              <a:rPr lang="en-GB" sz="3200" dirty="0" err="1" smtClean="0"/>
              <a:t>udělat</a:t>
            </a:r>
            <a:r>
              <a:rPr lang="en-GB" sz="3200" dirty="0" smtClean="0"/>
              <a:t>.</a:t>
            </a:r>
          </a:p>
          <a:p>
            <a:pPr marL="0" indent="0">
              <a:buNone/>
            </a:pPr>
            <a:r>
              <a:rPr lang="en-GB" sz="3200" dirty="0" smtClean="0"/>
              <a:t>	I should do it.</a:t>
            </a:r>
          </a:p>
          <a:p>
            <a:pPr marL="0" indent="0">
              <a:buNone/>
            </a:pPr>
            <a:r>
              <a:rPr lang="en-GB" sz="3200" dirty="0" err="1" smtClean="0"/>
              <a:t>Neměl</a:t>
            </a:r>
            <a:r>
              <a:rPr lang="en-GB" sz="3200" dirty="0" smtClean="0"/>
              <a:t> </a:t>
            </a:r>
            <a:r>
              <a:rPr lang="en-GB" sz="3200" dirty="0" err="1" smtClean="0"/>
              <a:t>bych</a:t>
            </a:r>
            <a:r>
              <a:rPr lang="en-GB" sz="3200" dirty="0" smtClean="0"/>
              <a:t> </a:t>
            </a:r>
            <a:r>
              <a:rPr lang="en-GB" sz="3200" dirty="0" err="1" smtClean="0"/>
              <a:t>tady</a:t>
            </a:r>
            <a:r>
              <a:rPr lang="en-GB" sz="3200" dirty="0" smtClean="0"/>
              <a:t> </a:t>
            </a:r>
            <a:r>
              <a:rPr lang="en-GB" sz="3200" dirty="0" err="1" smtClean="0"/>
              <a:t>zůstávat</a:t>
            </a:r>
            <a:r>
              <a:rPr lang="en-GB" sz="3200" dirty="0" smtClean="0"/>
              <a:t>.</a:t>
            </a:r>
          </a:p>
          <a:p>
            <a:pPr marL="0" indent="0">
              <a:buNone/>
            </a:pPr>
            <a:r>
              <a:rPr lang="en-GB" sz="3200" dirty="0" smtClean="0"/>
              <a:t>	I should not (</a:t>
            </a:r>
            <a:r>
              <a:rPr lang="en-GB" sz="3200" dirty="0" err="1" smtClean="0"/>
              <a:t>shouldnʼt</a:t>
            </a:r>
            <a:r>
              <a:rPr lang="en-GB" sz="3200" dirty="0" smtClean="0"/>
              <a:t>) stay here.</a:t>
            </a:r>
          </a:p>
          <a:p>
            <a:pPr marL="0" indent="0">
              <a:buNone/>
            </a:pPr>
            <a:r>
              <a:rPr lang="en-GB" sz="3200" dirty="0" err="1" smtClean="0"/>
              <a:t>Měli</a:t>
            </a:r>
            <a:r>
              <a:rPr lang="en-GB" sz="3200" dirty="0" smtClean="0"/>
              <a:t> </a:t>
            </a:r>
            <a:r>
              <a:rPr lang="en-GB" sz="3200" dirty="0" err="1" smtClean="0"/>
              <a:t>bychom</a:t>
            </a:r>
            <a:r>
              <a:rPr lang="en-GB" sz="3200" dirty="0" smtClean="0"/>
              <a:t> tam </a:t>
            </a:r>
            <a:r>
              <a:rPr lang="en-GB" sz="3200" dirty="0" err="1" smtClean="0"/>
              <a:t>jít</a:t>
            </a:r>
            <a:r>
              <a:rPr lang="en-GB" sz="3200" dirty="0" smtClean="0"/>
              <a:t>?</a:t>
            </a:r>
          </a:p>
          <a:p>
            <a:pPr marL="0" indent="0">
              <a:buNone/>
            </a:pPr>
            <a:r>
              <a:rPr lang="en-GB" sz="3200" dirty="0" smtClean="0"/>
              <a:t>	Should we go there?</a:t>
            </a:r>
          </a:p>
          <a:p>
            <a:pPr marL="0" indent="0">
              <a:buNone/>
            </a:pPr>
            <a:r>
              <a:rPr lang="en-GB" sz="3200" dirty="0" err="1" smtClean="0"/>
              <a:t>Ano</a:t>
            </a:r>
            <a:r>
              <a:rPr lang="en-GB" sz="3200" dirty="0" smtClean="0"/>
              <a:t>, </a:t>
            </a:r>
            <a:r>
              <a:rPr lang="en-GB" sz="3200" dirty="0" err="1" smtClean="0"/>
              <a:t>měli</a:t>
            </a:r>
            <a:r>
              <a:rPr lang="en-GB" sz="3200" dirty="0" smtClean="0"/>
              <a:t>. 		Yes, we should.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85936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Přeložte: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Neměl bys to dělat.</a:t>
            </a:r>
          </a:p>
          <a:p>
            <a:pPr marL="0" indent="0">
              <a:buNone/>
            </a:pPr>
            <a:r>
              <a:rPr lang="cs-CZ" dirty="0" smtClean="0"/>
              <a:t>Měli bychom mu to říct.</a:t>
            </a:r>
          </a:p>
          <a:p>
            <a:pPr marL="0" indent="0">
              <a:buNone/>
            </a:pPr>
            <a:r>
              <a:rPr lang="cs-CZ" dirty="0" smtClean="0"/>
              <a:t>Jedl bych to?</a:t>
            </a:r>
          </a:p>
          <a:p>
            <a:pPr marL="0" indent="0">
              <a:buNone/>
            </a:pPr>
            <a:r>
              <a:rPr lang="cs-CZ" dirty="0" smtClean="0"/>
              <a:t>Nemohl jsem to zlomit.</a:t>
            </a:r>
          </a:p>
          <a:p>
            <a:pPr marL="0" indent="0">
              <a:buNone/>
            </a:pPr>
            <a:r>
              <a:rPr lang="cs-CZ" dirty="0" smtClean="0"/>
              <a:t>Nemohli jsme tam být s ní.</a:t>
            </a:r>
          </a:p>
          <a:p>
            <a:pPr marL="0" indent="0">
              <a:buNone/>
            </a:pPr>
            <a:r>
              <a:rPr lang="cs-CZ" dirty="0" smtClean="0"/>
              <a:t>Měl bys jíst méně sladkostí.</a:t>
            </a:r>
          </a:p>
          <a:p>
            <a:pPr marL="0" indent="0">
              <a:buNone/>
            </a:pPr>
            <a:r>
              <a:rPr lang="cs-CZ" dirty="0"/>
              <a:t>Mohli </a:t>
            </a:r>
            <a:r>
              <a:rPr lang="cs-CZ" dirty="0" smtClean="0"/>
              <a:t>byste </a:t>
            </a:r>
            <a:r>
              <a:rPr lang="cs-CZ" dirty="0"/>
              <a:t>se učit?</a:t>
            </a:r>
          </a:p>
          <a:p>
            <a:pPr marL="0" indent="0">
              <a:buNone/>
            </a:pPr>
            <a:r>
              <a:rPr lang="cs-CZ" dirty="0" smtClean="0"/>
              <a:t>Přišli byste?</a:t>
            </a:r>
          </a:p>
          <a:p>
            <a:pPr marL="0" indent="0">
              <a:buNone/>
            </a:pPr>
            <a:r>
              <a:rPr lang="cs-CZ" dirty="0" smtClean="0"/>
              <a:t>Zapomněl bych to.</a:t>
            </a:r>
          </a:p>
          <a:p>
            <a:pPr marL="0" indent="0">
              <a:buNone/>
            </a:pPr>
            <a:r>
              <a:rPr lang="cs-CZ" dirty="0" smtClean="0"/>
              <a:t>Nemohli by to připravit?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5201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497</TotalTime>
  <Words>157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Conditional (Podmiňovací způsob)</vt:lpstr>
      <vt:lpstr>Použití</vt:lpstr>
      <vt:lpstr>Would (by)</vt:lpstr>
      <vt:lpstr>Could (mohl by)</vt:lpstr>
      <vt:lpstr>Should (měl by)</vt:lpstr>
      <vt:lpstr>Přeložte: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to be</dc:title>
  <dc:creator>uživatel</dc:creator>
  <cp:lastModifiedBy>Miluše Uhlířová</cp:lastModifiedBy>
  <cp:revision>53</cp:revision>
  <dcterms:created xsi:type="dcterms:W3CDTF">2011-10-17T13:58:39Z</dcterms:created>
  <dcterms:modified xsi:type="dcterms:W3CDTF">2011-11-29T19:10:55Z</dcterms:modified>
</cp:coreProperties>
</file>