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2" r:id="rId2"/>
    <p:sldId id="273" r:id="rId3"/>
    <p:sldId id="266" r:id="rId4"/>
    <p:sldId id="269" r:id="rId5"/>
    <p:sldId id="270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8246" autoAdjust="0"/>
    <p:restoredTop sz="94660"/>
  </p:normalViewPr>
  <p:slideViewPr>
    <p:cSldViewPr>
      <p:cViewPr>
        <p:scale>
          <a:sx n="80" d="100"/>
          <a:sy n="80" d="100"/>
        </p:scale>
        <p:origin x="-852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2D81F7-5A23-4D6B-AE0C-A803F8FB205E}" type="datetimeFigureOut">
              <a:rPr lang="en-GB" smtClean="0"/>
              <a:t>29/11/2011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673B7-669D-4CC4-B89F-5D5EDF873D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44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673B7-669D-4CC4-B89F-5D5EDF873D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064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228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63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977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142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20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149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09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684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09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852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911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27AA0-BF94-4A60-9533-469B5DC63D3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021DE-727B-403E-A2E5-7FE83D123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917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647565" y="2151562"/>
            <a:ext cx="7848871" cy="2357558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JAZYK1_15.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AT THE RESTAURANT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</a:t>
            </a:r>
            <a:r>
              <a:rPr lang="cs-CZ" dirty="0">
                <a:latin typeface="Arial" pitchFamily="34" charset="0"/>
                <a:ea typeface="Times New Roman" pitchFamily="18" charset="0"/>
              </a:rPr>
              <a:t>: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At </a:t>
            </a:r>
            <a:r>
              <a:rPr lang="cs-CZ" dirty="0" err="1" smtClean="0">
                <a:latin typeface="Arial" pitchFamily="34" charset="0"/>
                <a:ea typeface="Times New Roman" pitchFamily="18" charset="0"/>
              </a:rPr>
              <a:t>the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 restaurant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2231740" y="4818195"/>
            <a:ext cx="4680520" cy="1753319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  <a:ea typeface="Times New Roman" pitchFamily="18" charset="0"/>
              </a:rPr>
              <a:t>Žáci si zopakují slovní zásobu a vytvoří rozhovor na téma restaurace, kde musí použít určité dané fráze. Na závěr se pokusí vyluštit hlavolam.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95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5581" y="1276765"/>
            <a:ext cx="1610002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AU" sz="2800" dirty="0" smtClean="0">
                <a:solidFill>
                  <a:srgbClr val="00B0F0"/>
                </a:solidFill>
              </a:rPr>
              <a:t>Review:</a:t>
            </a:r>
            <a:endParaRPr lang="en-AU" sz="28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14281" y="5938352"/>
            <a:ext cx="676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err="1" smtClean="0">
                <a:solidFill>
                  <a:srgbClr val="FF0000"/>
                </a:solidFill>
              </a:rPr>
              <a:t>vařit</a:t>
            </a:r>
            <a:endParaRPr lang="en-AU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1888" y="230445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50"/>
                </a:solidFill>
              </a:rPr>
              <a:t>péct</a:t>
            </a:r>
            <a:endParaRPr lang="en-AU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0232" y="28731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smažit</a:t>
            </a:r>
            <a:endParaRPr lang="en-AU"/>
          </a:p>
        </p:txBody>
      </p:sp>
      <p:sp>
        <p:nvSpPr>
          <p:cNvPr id="6" name="TextovéPole 5"/>
          <p:cNvSpPr txBox="1"/>
          <p:nvPr/>
        </p:nvSpPr>
        <p:spPr>
          <a:xfrm>
            <a:off x="1942176" y="2673786"/>
            <a:ext cx="939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polévka</a:t>
            </a:r>
            <a:endParaRPr lang="en-AU"/>
          </a:p>
        </p:txBody>
      </p:sp>
      <p:sp>
        <p:nvSpPr>
          <p:cNvPr id="7" name="TextovéPole 6"/>
          <p:cNvSpPr txBox="1"/>
          <p:nvPr/>
        </p:nvSpPr>
        <p:spPr>
          <a:xfrm>
            <a:off x="467678" y="3810810"/>
            <a:ext cx="1214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tx2">
                    <a:lumMod val="75000"/>
                  </a:schemeClr>
                </a:solidFill>
              </a:rPr>
              <a:t>hlavní jídlo</a:t>
            </a:r>
            <a:endParaRPr lang="en-AU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6875" y="63076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specialita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2248" y="3793378"/>
            <a:ext cx="812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err="1" smtClean="0">
                <a:solidFill>
                  <a:schemeClr val="tx2">
                    <a:lumMod val="75000"/>
                  </a:schemeClr>
                </a:solidFill>
              </a:rPr>
              <a:t>dezert</a:t>
            </a:r>
            <a:endParaRPr lang="en-AU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55266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00FF"/>
                </a:solidFill>
              </a:rPr>
              <a:t>sůl</a:t>
            </a:r>
            <a:endParaRPr lang="en-AU">
              <a:solidFill>
                <a:srgbClr val="FF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581" y="5157191"/>
            <a:ext cx="668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cukr</a:t>
            </a:r>
            <a:endParaRPr lang="en-AU"/>
          </a:p>
        </p:txBody>
      </p:sp>
      <p:sp>
        <p:nvSpPr>
          <p:cNvPr id="13" name="TextovéPole 12"/>
          <p:cNvSpPr txBox="1"/>
          <p:nvPr/>
        </p:nvSpPr>
        <p:spPr>
          <a:xfrm>
            <a:off x="1769922" y="4614525"/>
            <a:ext cx="711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50"/>
                </a:solidFill>
              </a:rPr>
              <a:t>pepř</a:t>
            </a:r>
            <a:endParaRPr lang="en-AU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66322" y="560559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smtClean="0">
                <a:solidFill>
                  <a:srgbClr val="FF0000"/>
                </a:solidFill>
              </a:rPr>
              <a:t>cook</a:t>
            </a:r>
            <a:endParaRPr lang="en-AU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83480" y="2084752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50"/>
                </a:solidFill>
              </a:rPr>
              <a:t>bake</a:t>
            </a:r>
            <a:endParaRPr lang="en-AU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0724" y="2727566"/>
            <a:ext cx="488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fry</a:t>
            </a:r>
            <a:endParaRPr lang="en-AU"/>
          </a:p>
        </p:txBody>
      </p:sp>
      <p:sp>
        <p:nvSpPr>
          <p:cNvPr id="17" name="TextovéPole 16"/>
          <p:cNvSpPr txBox="1"/>
          <p:nvPr/>
        </p:nvSpPr>
        <p:spPr>
          <a:xfrm>
            <a:off x="2684030" y="246919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soup</a:t>
            </a:r>
            <a:endParaRPr lang="en-AU"/>
          </a:p>
        </p:txBody>
      </p:sp>
      <p:sp>
        <p:nvSpPr>
          <p:cNvPr id="18" name="TextovéPole 17"/>
          <p:cNvSpPr txBox="1"/>
          <p:nvPr/>
        </p:nvSpPr>
        <p:spPr>
          <a:xfrm>
            <a:off x="1303445" y="3475889"/>
            <a:ext cx="1164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tx2">
                    <a:lumMod val="75000"/>
                  </a:schemeClr>
                </a:solidFill>
              </a:rPr>
              <a:t>main dish</a:t>
            </a:r>
            <a:endParaRPr lang="en-AU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7776" y="6002475"/>
            <a:ext cx="1064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speciality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64283" y="3453917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smtClean="0">
                <a:solidFill>
                  <a:schemeClr val="tx2">
                    <a:lumMod val="75000"/>
                  </a:schemeClr>
                </a:solidFill>
              </a:rPr>
              <a:t>dessert</a:t>
            </a:r>
            <a:endParaRPr lang="en-AU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9789" y="4387816"/>
            <a:ext cx="623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00FF"/>
                </a:solidFill>
              </a:rPr>
              <a:t>salt</a:t>
            </a:r>
            <a:endParaRPr lang="en-AU">
              <a:solidFill>
                <a:srgbClr val="FF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53952" y="4983857"/>
            <a:ext cx="8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sugar</a:t>
            </a:r>
            <a:endParaRPr lang="en-AU"/>
          </a:p>
        </p:txBody>
      </p:sp>
      <p:sp>
        <p:nvSpPr>
          <p:cNvPr id="23" name="TextovéPole 22"/>
          <p:cNvSpPr txBox="1"/>
          <p:nvPr/>
        </p:nvSpPr>
        <p:spPr>
          <a:xfrm>
            <a:off x="2167556" y="4387816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50"/>
                </a:solidFill>
              </a:rPr>
              <a:t>pepper</a:t>
            </a:r>
            <a:endParaRPr lang="en-AU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11960" y="31409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C000"/>
                </a:solidFill>
              </a:rPr>
              <a:t>koření</a:t>
            </a:r>
            <a:endParaRPr lang="en-AU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288751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C000"/>
                </a:solidFill>
              </a:rPr>
              <a:t>spice</a:t>
            </a:r>
            <a:endParaRPr lang="en-AU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498385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C000"/>
                </a:solidFill>
              </a:rPr>
              <a:t>příbor</a:t>
            </a:r>
            <a:endParaRPr lang="en-AU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63988" y="478193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C000"/>
                </a:solidFill>
              </a:rPr>
              <a:t>cutlery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224763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0000"/>
                </a:solidFill>
              </a:rPr>
              <a:t>ubrus</a:t>
            </a:r>
            <a:endParaRPr lang="en-AU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195399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FF0000"/>
                </a:solidFill>
              </a:rPr>
              <a:t>cloth</a:t>
            </a:r>
            <a:endParaRPr lang="en-AU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39780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70C0"/>
                </a:solidFill>
              </a:rPr>
              <a:t>číšník</a:t>
            </a:r>
            <a:endParaRPr lang="en-AU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9932" y="369503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70C0"/>
                </a:solidFill>
              </a:rPr>
              <a:t>waiter</a:t>
            </a:r>
            <a:endParaRPr lang="en-AU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44208" y="455266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/>
              <a:t>kuchař</a:t>
            </a:r>
            <a:endParaRPr lang="en-AU"/>
          </a:p>
        </p:txBody>
      </p:sp>
      <p:sp>
        <p:nvSpPr>
          <p:cNvPr id="28" name="TextovéPole 27"/>
          <p:cNvSpPr txBox="1"/>
          <p:nvPr/>
        </p:nvSpPr>
        <p:spPr>
          <a:xfrm>
            <a:off x="6889502" y="4347376"/>
            <a:ext cx="778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 smtClean="0"/>
              <a:t>cook</a:t>
            </a:r>
            <a:endParaRPr lang="en-AU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5776" y="5598532"/>
            <a:ext cx="853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3">
                    <a:lumMod val="75000"/>
                  </a:schemeClr>
                </a:solidFill>
              </a:rPr>
              <a:t>přinést</a:t>
            </a:r>
            <a:endParaRPr lang="en-AU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70592" y="5361731"/>
            <a:ext cx="80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3">
                    <a:lumMod val="75000"/>
                  </a:schemeClr>
                </a:solidFill>
              </a:rPr>
              <a:t>bring</a:t>
            </a:r>
            <a:endParaRPr lang="en-AU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76256" y="309689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3">
                    <a:lumMod val="75000"/>
                  </a:schemeClr>
                </a:solidFill>
              </a:rPr>
              <a:t>objednat</a:t>
            </a:r>
            <a:endParaRPr lang="en-AU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42330" y="2777386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3">
                    <a:lumMod val="75000"/>
                  </a:schemeClr>
                </a:solidFill>
              </a:rPr>
              <a:t>order</a:t>
            </a:r>
            <a:endParaRPr lang="en-AU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895453" y="2323326"/>
            <a:ext cx="1252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F0"/>
                </a:solidFill>
              </a:rPr>
              <a:t>nabídnout</a:t>
            </a:r>
            <a:endParaRPr lang="en-AU"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08004" y="209670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rgbClr val="00B0F0"/>
                </a:solidFill>
              </a:rPr>
              <a:t>offer</a:t>
            </a:r>
            <a:endParaRPr lang="en-AU">
              <a:solidFill>
                <a:srgbClr val="00B0F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940152" y="563314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4">
                    <a:lumMod val="75000"/>
                  </a:schemeClr>
                </a:solidFill>
              </a:rPr>
              <a:t>účet</a:t>
            </a:r>
            <a:endParaRPr lang="en-AU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54198" y="5353189"/>
            <a:ext cx="594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mtClean="0">
                <a:solidFill>
                  <a:schemeClr val="accent4">
                    <a:lumMod val="75000"/>
                  </a:schemeClr>
                </a:solidFill>
              </a:rPr>
              <a:t>bill</a:t>
            </a:r>
            <a:endParaRPr lang="en-AU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5576" y="6152530"/>
            <a:ext cx="727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platit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202383" y="5938352"/>
            <a:ext cx="683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pay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010540" y="260648"/>
            <a:ext cx="4073628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AU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At the restaurant</a:t>
            </a:r>
            <a:endParaRPr lang="en-AU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278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30" grpId="0"/>
      <p:bldP spid="32" grpId="0"/>
      <p:bldP spid="26" grpId="0"/>
      <p:bldP spid="28" grpId="0"/>
      <p:bldP spid="37" grpId="0"/>
      <p:bldP spid="39" grpId="0"/>
      <p:bldP spid="41" grpId="0"/>
      <p:bldP spid="43" grpId="0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Make a dialogue between a waiter and a </a:t>
            </a:r>
            <a:r>
              <a:rPr lang="en-US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guest</a:t>
            </a:r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US" dirty="0" smtClean="0"/>
              <a:t>You have to use: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en-GB" dirty="0" smtClean="0"/>
              <a:t>I’d like….</a:t>
            </a:r>
          </a:p>
          <a:p>
            <a:pPr marL="0" indent="0">
              <a:buNone/>
            </a:pPr>
            <a:r>
              <a:rPr lang="en-GB" dirty="0" smtClean="0"/>
              <a:t>	I </a:t>
            </a:r>
            <a:r>
              <a:rPr lang="en-GB" dirty="0"/>
              <a:t>can’t </a:t>
            </a:r>
            <a:r>
              <a:rPr lang="en-GB" dirty="0" smtClean="0"/>
              <a:t>find….</a:t>
            </a:r>
          </a:p>
          <a:p>
            <a:pPr marL="0" indent="0">
              <a:buNone/>
            </a:pPr>
            <a:r>
              <a:rPr lang="en-GB" dirty="0" smtClean="0"/>
              <a:t>	Just a mi</a:t>
            </a:r>
            <a:r>
              <a:rPr lang="cs-CZ" dirty="0"/>
              <a:t>n</a:t>
            </a:r>
            <a:r>
              <a:rPr lang="en-GB" dirty="0" err="1" smtClean="0"/>
              <a:t>ute</a:t>
            </a:r>
            <a:r>
              <a:rPr lang="en-GB" dirty="0" smtClean="0"/>
              <a:t>….</a:t>
            </a:r>
          </a:p>
          <a:p>
            <a:pPr marL="0" indent="0">
              <a:buNone/>
            </a:pPr>
            <a:r>
              <a:rPr lang="en-GB" dirty="0" smtClean="0"/>
              <a:t>	Is it possible?</a:t>
            </a:r>
          </a:p>
          <a:p>
            <a:pPr marL="0" indent="0">
              <a:buNone/>
            </a:pPr>
            <a:r>
              <a:rPr lang="en-GB" dirty="0" smtClean="0"/>
              <a:t>	Look, there is……</a:t>
            </a:r>
          </a:p>
          <a:p>
            <a:pPr marL="0" indent="0">
              <a:buNone/>
            </a:pPr>
            <a:r>
              <a:rPr lang="en-GB" dirty="0" smtClean="0"/>
              <a:t>	Oh, no…..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91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9165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café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245422" cy="585311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Dan’s food cost less than a pound.</a:t>
            </a:r>
          </a:p>
          <a:p>
            <a:pPr marL="0" indent="0">
              <a:buNone/>
            </a:pPr>
            <a:r>
              <a:rPr lang="en-US" sz="2000" dirty="0" smtClean="0"/>
              <a:t>Jenny doesn’t eat meat or fish.</a:t>
            </a:r>
          </a:p>
          <a:p>
            <a:pPr marL="0" indent="0">
              <a:buNone/>
            </a:pPr>
            <a:r>
              <a:rPr lang="en-US" sz="2000" dirty="0" smtClean="0"/>
              <a:t>Kate’s food cost more than Jenny’s.</a:t>
            </a:r>
          </a:p>
          <a:p>
            <a:pPr marL="0" indent="0">
              <a:buNone/>
            </a:pPr>
            <a:r>
              <a:rPr lang="en-US" sz="2000" dirty="0" smtClean="0"/>
              <a:t>Tim doesn’t like fish.</a:t>
            </a:r>
          </a:p>
          <a:p>
            <a:pPr marL="0" indent="0">
              <a:buNone/>
            </a:pPr>
            <a:r>
              <a:rPr lang="en-US" sz="2000" dirty="0" smtClean="0"/>
              <a:t>Jenny didn’t have chips with her food.</a:t>
            </a:r>
          </a:p>
          <a:p>
            <a:pPr marL="0" indent="0">
              <a:buNone/>
            </a:pPr>
            <a:r>
              <a:rPr lang="en-US" sz="2000" dirty="0" smtClean="0"/>
              <a:t>Kate and Dan had the same thing to eat.</a:t>
            </a:r>
          </a:p>
          <a:p>
            <a:pPr marL="0" indent="0">
              <a:buNone/>
            </a:pPr>
            <a:r>
              <a:rPr lang="en-US" sz="2000" dirty="0" smtClean="0"/>
              <a:t>Tim’s food was the most expensive on the menu.</a:t>
            </a:r>
          </a:p>
          <a:p>
            <a:pPr marL="0" indent="0">
              <a:buNone/>
            </a:pPr>
            <a:r>
              <a:rPr lang="en-US" sz="2000" dirty="0" smtClean="0"/>
              <a:t>Dan didn’t have a sandwich.</a:t>
            </a:r>
          </a:p>
          <a:p>
            <a:pPr marL="0" indent="0">
              <a:buNone/>
            </a:pPr>
            <a:r>
              <a:rPr lang="en-US" sz="2000" dirty="0" smtClean="0"/>
              <a:t>The total bill for food was £4.43.</a:t>
            </a:r>
          </a:p>
          <a:p>
            <a:pPr marL="0" indent="0">
              <a:buNone/>
            </a:pPr>
            <a:r>
              <a:rPr lang="en-US" sz="2000" dirty="0" smtClean="0"/>
              <a:t>Jenny and Tim had the same drink.</a:t>
            </a:r>
          </a:p>
          <a:p>
            <a:pPr marL="0" indent="0">
              <a:buNone/>
            </a:pPr>
            <a:r>
              <a:rPr lang="en-US" sz="2000" dirty="0" smtClean="0"/>
              <a:t>Only Kate had a hot drink.</a:t>
            </a:r>
          </a:p>
          <a:p>
            <a:pPr marL="0" indent="0">
              <a:buNone/>
            </a:pPr>
            <a:r>
              <a:rPr lang="en-US" sz="2000" dirty="0" smtClean="0"/>
              <a:t>Dan had the least expensive drink.</a:t>
            </a:r>
          </a:p>
          <a:p>
            <a:pPr marL="0" indent="0">
              <a:buNone/>
            </a:pPr>
            <a:r>
              <a:rPr lang="en-US" sz="2000" dirty="0" smtClean="0"/>
              <a:t>Jenny’s drink cost 25pn more than Kate’s drink.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Hamburger and chips	£1.40</a:t>
            </a:r>
          </a:p>
          <a:p>
            <a:r>
              <a:rPr lang="en-GB" dirty="0" smtClean="0"/>
              <a:t>Fish and chips	£1.20</a:t>
            </a:r>
          </a:p>
          <a:p>
            <a:r>
              <a:rPr lang="en-GB" dirty="0" smtClean="0"/>
              <a:t>Chicken and chips	£1.80</a:t>
            </a:r>
          </a:p>
          <a:p>
            <a:r>
              <a:rPr lang="en-GB" dirty="0" smtClean="0"/>
              <a:t>Sausage and chips	£1.00</a:t>
            </a:r>
          </a:p>
          <a:p>
            <a:r>
              <a:rPr lang="en-GB" dirty="0" smtClean="0"/>
              <a:t>Egg and chips	    99p</a:t>
            </a:r>
          </a:p>
          <a:p>
            <a:endParaRPr lang="en-GB" dirty="0" smtClean="0"/>
          </a:p>
          <a:p>
            <a:r>
              <a:rPr lang="en-GB" dirty="0" smtClean="0"/>
              <a:t>Ham sandwich	    75p</a:t>
            </a:r>
          </a:p>
          <a:p>
            <a:r>
              <a:rPr lang="en-GB" dirty="0" smtClean="0"/>
              <a:t>Cheese sandwich	    65p</a:t>
            </a:r>
          </a:p>
          <a:p>
            <a:endParaRPr lang="en-GB" dirty="0" smtClean="0"/>
          </a:p>
          <a:p>
            <a:r>
              <a:rPr lang="en-GB" dirty="0" smtClean="0"/>
              <a:t>Glass of lemonade	    38p</a:t>
            </a:r>
          </a:p>
          <a:p>
            <a:r>
              <a:rPr lang="en-GB" dirty="0" smtClean="0"/>
              <a:t>Glass of milk		    15p</a:t>
            </a:r>
          </a:p>
          <a:p>
            <a:r>
              <a:rPr lang="en-GB" dirty="0" smtClean="0"/>
              <a:t>Cup of tea		    20p</a:t>
            </a:r>
          </a:p>
          <a:p>
            <a:r>
              <a:rPr lang="en-GB" dirty="0" smtClean="0"/>
              <a:t>Cup of coffee	    35p</a:t>
            </a:r>
          </a:p>
          <a:p>
            <a:r>
              <a:rPr lang="en-GB" dirty="0" smtClean="0"/>
              <a:t>Glass of coke	     45p	   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55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2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3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4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5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6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8000"/>
                            </p:stCondLst>
                            <p:childTnLst>
                              <p:par>
                                <p:cTn id="1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9000"/>
                            </p:stCondLst>
                            <p:childTnLst>
                              <p:par>
                                <p:cTn id="1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0"/>
                            </p:stCondLst>
                            <p:childTnLst>
                              <p:par>
                                <p:cTn id="1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1000"/>
                            </p:stCondLst>
                            <p:childTnLst>
                              <p:par>
                                <p:cTn id="1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2000"/>
                            </p:stCondLst>
                            <p:childTnLst>
                              <p:par>
                                <p:cTn id="1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3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4000"/>
                            </p:stCondLst>
                            <p:childTnLst>
                              <p:par>
                                <p:cTn id="1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6000"/>
                            </p:stCondLst>
                            <p:childTnLst>
                              <p:par>
                                <p:cTn id="1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7000"/>
                            </p:stCondLst>
                            <p:childTnLst>
                              <p:par>
                                <p:cTn id="1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8000"/>
                            </p:stCondLst>
                            <p:childTnLst>
                              <p:par>
                                <p:cTn id="1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3828" y="260648"/>
            <a:ext cx="3096344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AU" dirty="0" smtClean="0"/>
              <a:t>Tasks</a:t>
            </a:r>
            <a:endParaRPr lang="en-AU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1) Now write down what each person had to eat </a:t>
            </a:r>
            <a:r>
              <a:rPr lang="cs-CZ" dirty="0" smtClean="0"/>
              <a:t>	</a:t>
            </a:r>
            <a:r>
              <a:rPr lang="en-US" dirty="0" smtClean="0"/>
              <a:t>and drink.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2) What was the total bill?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4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51620" y="980728"/>
            <a:ext cx="6840760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F0"/>
                </a:solidFill>
              </a:rPr>
              <a:t>Použitá literatura</a:t>
            </a:r>
            <a:r>
              <a:rPr lang="cs-CZ" sz="2800" dirty="0" smtClean="0">
                <a:solidFill>
                  <a:srgbClr val="00B0F0"/>
                </a:solidFill>
              </a:rPr>
              <a:t>:</a:t>
            </a:r>
          </a:p>
          <a:p>
            <a:endParaRPr lang="cs-CZ" sz="2800" dirty="0">
              <a:solidFill>
                <a:srgbClr val="00B0F0"/>
              </a:solidFill>
            </a:endParaRPr>
          </a:p>
          <a:p>
            <a:r>
              <a:rPr lang="en-US" sz="2800" i="1" dirty="0"/>
              <a:t>Project </a:t>
            </a:r>
            <a:r>
              <a:rPr lang="cs-CZ" sz="2800" i="1" dirty="0"/>
              <a:t>E</a:t>
            </a:r>
            <a:r>
              <a:rPr lang="en-US" sz="2800" i="1" dirty="0" err="1"/>
              <a:t>nglish</a:t>
            </a:r>
            <a:r>
              <a:rPr lang="en-US" sz="2800" i="1" dirty="0"/>
              <a:t> 2, workbook</a:t>
            </a:r>
            <a:r>
              <a:rPr lang="en-US" sz="2800" dirty="0"/>
              <a:t>. </a:t>
            </a:r>
            <a:r>
              <a:rPr lang="en-US" sz="2800" dirty="0" err="1"/>
              <a:t>Praha</a:t>
            </a:r>
            <a:r>
              <a:rPr lang="en-US" sz="2800" dirty="0"/>
              <a:t>: SPN, 1991. 46 s</a:t>
            </a:r>
            <a:endParaRPr lang="cs-CZ" sz="2800" dirty="0"/>
          </a:p>
          <a:p>
            <a:endParaRPr lang="en-GB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01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257</Words>
  <Application>Microsoft Office PowerPoint</Application>
  <PresentationFormat>Předvádění na obrazovce (4:3)</PresentationFormat>
  <Paragraphs>97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Make a dialogue between a waiter and a guest</vt:lpstr>
      <vt:lpstr>At the café</vt:lpstr>
      <vt:lpstr>Tasks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Miluše Uhlířová</cp:lastModifiedBy>
  <cp:revision>37</cp:revision>
  <dcterms:created xsi:type="dcterms:W3CDTF">2011-11-18T10:30:10Z</dcterms:created>
  <dcterms:modified xsi:type="dcterms:W3CDTF">2011-11-29T19:13:51Z</dcterms:modified>
</cp:coreProperties>
</file>