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69" r:id="rId2"/>
    <p:sldId id="256" r:id="rId3"/>
    <p:sldId id="257" r:id="rId4"/>
    <p:sldId id="273" r:id="rId5"/>
    <p:sldId id="276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533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270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988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492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260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257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2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710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444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804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780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95B0C8-9D84-4B5D-B23D-62D240FF4BE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A984F-4A37-49E7-A801-853B788F16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527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755576" y="2132856"/>
            <a:ext cx="7632848" cy="252028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7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: VY_22_INOVACE_ANGLICKÝ 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JAZYK1_21. PAST</a:t>
            </a:r>
            <a:r>
              <a:rPr kumimoji="0" lang="cs-CZ" sz="17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lang="cs-CZ" sz="1700" dirty="0" smtClean="0">
                <a:latin typeface="Arial" pitchFamily="34" charset="0"/>
                <a:ea typeface="Times New Roman" pitchFamily="18" charset="0"/>
              </a:rPr>
              <a:t>CONTINUOUS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Téma: Past </a:t>
            </a:r>
            <a:r>
              <a:rPr kumimoji="0" lang="en-US" sz="17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continuou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 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1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2231740" y="5013177"/>
            <a:ext cx="4680520" cy="1368152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Arial" pitchFamily="34" charset="0"/>
              </a:rPr>
              <a:t>Tento učební materiál slouží k </a:t>
            </a:r>
            <a:r>
              <a:rPr lang="cs-CZ" sz="1600" dirty="0" smtClean="0">
                <a:latin typeface="Arial" pitchFamily="34" charset="0"/>
              </a:rPr>
              <a:t>seznámení </a:t>
            </a:r>
            <a:r>
              <a:rPr lang="cs-CZ" sz="1600" dirty="0" smtClean="0">
                <a:latin typeface="Arial" pitchFamily="34" charset="0"/>
              </a:rPr>
              <a:t>s minulým časem průběhovým – kladných a záporných vět.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70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r>
              <a:rPr lang="cs-CZ" dirty="0" smtClean="0"/>
              <a:t> I</a:t>
            </a:r>
            <a:r>
              <a:rPr lang="cs-CZ" smtClean="0"/>
              <a:t/>
            </a:r>
            <a:br>
              <a:rPr lang="cs-CZ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656784" cy="1752600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inulý </a:t>
            </a:r>
            <a:r>
              <a:rPr lang="cs-CZ" dirty="0"/>
              <a:t>čas </a:t>
            </a:r>
            <a:r>
              <a:rPr lang="cs-CZ" dirty="0" smtClean="0"/>
              <a:t>průběhový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(kladné a záporné věty)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-457200">
              <a:buFont typeface="Wingdings" pitchFamily="2" charset="2"/>
              <a:buChar char="§"/>
            </a:pPr>
            <a:r>
              <a:rPr lang="cs-CZ" dirty="0" smtClean="0"/>
              <a:t>děj </a:t>
            </a:r>
            <a:r>
              <a:rPr lang="cs-CZ" b="1" dirty="0" smtClean="0"/>
              <a:t>probíhal</a:t>
            </a:r>
            <a:r>
              <a:rPr lang="cs-CZ" dirty="0" smtClean="0"/>
              <a:t> v určitý okamžik v minulosti (je zde konkrétní časové určení)</a:t>
            </a:r>
          </a:p>
          <a:p>
            <a:pPr marL="457200" lvl="1" indent="-457200">
              <a:buFont typeface="Wingdings" pitchFamily="2" charset="2"/>
              <a:buChar char="§"/>
            </a:pPr>
            <a:r>
              <a:rPr lang="cs-CZ" dirty="0" smtClean="0"/>
              <a:t>mluvíme </a:t>
            </a:r>
            <a:r>
              <a:rPr lang="cs-CZ" dirty="0" smtClean="0"/>
              <a:t>o dvou (či více) činnostech, které v daný okamžik probíhaly současně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používá se např. s: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at 7 o‘clock  (I was in the middle of doing </a:t>
            </a:r>
            <a:r>
              <a:rPr lang="en-US" dirty="0" smtClean="0"/>
              <a:t>something)</a:t>
            </a:r>
            <a:endParaRPr lang="en-US" dirty="0" smtClean="0"/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all morning</a:t>
            </a:r>
            <a:r>
              <a:rPr lang="cs-CZ" dirty="0" smtClean="0"/>
              <a:t> (celé ráno)</a:t>
            </a:r>
            <a:endParaRPr lang="en-US" dirty="0" smtClean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f</a:t>
            </a:r>
            <a:r>
              <a:rPr lang="en-US" dirty="0" smtClean="0"/>
              <a:t>rom 7 to 8</a:t>
            </a:r>
            <a:r>
              <a:rPr lang="cs-CZ" dirty="0" smtClean="0"/>
              <a:t> (od sedmi do osmi)</a:t>
            </a:r>
            <a:endParaRPr 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2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25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25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25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25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Tvoření kladné věty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3000" dirty="0"/>
              <a:t>p</a:t>
            </a:r>
            <a:r>
              <a:rPr lang="cs-CZ" sz="3000" dirty="0" smtClean="0"/>
              <a:t>omocí slovesa </a:t>
            </a:r>
            <a:r>
              <a:rPr lang="cs-CZ" sz="3000" i="1" dirty="0" smtClean="0">
                <a:solidFill>
                  <a:srgbClr val="FF0000"/>
                </a:solidFill>
              </a:rPr>
              <a:t>to </a:t>
            </a:r>
            <a:r>
              <a:rPr lang="cs-CZ" sz="3000" i="1" dirty="0" err="1" smtClean="0">
                <a:solidFill>
                  <a:srgbClr val="FF0000"/>
                </a:solidFill>
              </a:rPr>
              <a:t>be</a:t>
            </a:r>
            <a:r>
              <a:rPr lang="cs-CZ" sz="3000" i="1" dirty="0" smtClean="0">
                <a:solidFill>
                  <a:srgbClr val="FF0000"/>
                </a:solidFill>
              </a:rPr>
              <a:t> v minulém čase </a:t>
            </a:r>
            <a:r>
              <a:rPr lang="cs-CZ" sz="3000" i="1" dirty="0" smtClean="0"/>
              <a:t>+ </a:t>
            </a:r>
            <a:r>
              <a:rPr lang="cs-CZ" sz="3000" i="1" dirty="0" smtClean="0">
                <a:solidFill>
                  <a:srgbClr val="92D050"/>
                </a:solidFill>
              </a:rPr>
              <a:t>příčestí přítomné </a:t>
            </a:r>
            <a:r>
              <a:rPr lang="cs-CZ" sz="2800" i="1" dirty="0" smtClean="0">
                <a:solidFill>
                  <a:srgbClr val="92D050"/>
                </a:solidFill>
              </a:rPr>
              <a:t>						</a:t>
            </a:r>
            <a:r>
              <a:rPr lang="cs-CZ" sz="2800" i="1" dirty="0">
                <a:solidFill>
                  <a:srgbClr val="92D050"/>
                </a:solidFill>
              </a:rPr>
              <a:t> </a:t>
            </a:r>
            <a:r>
              <a:rPr lang="cs-CZ" sz="2800" i="1" dirty="0" smtClean="0">
                <a:solidFill>
                  <a:srgbClr val="92D050"/>
                </a:solidFill>
              </a:rPr>
              <a:t>       </a:t>
            </a:r>
            <a:r>
              <a:rPr lang="cs-CZ" sz="2200" i="1" dirty="0" smtClean="0">
                <a:solidFill>
                  <a:srgbClr val="92D050"/>
                </a:solidFill>
              </a:rPr>
              <a:t> </a:t>
            </a:r>
            <a:r>
              <a:rPr lang="cs-CZ" sz="2200" dirty="0" smtClean="0">
                <a:solidFill>
                  <a:srgbClr val="92D050"/>
                </a:solidFill>
              </a:rPr>
              <a:t>(=</a:t>
            </a:r>
            <a:r>
              <a:rPr lang="cs-CZ" sz="2200" dirty="0" err="1" smtClean="0">
                <a:solidFill>
                  <a:srgbClr val="92D050"/>
                </a:solidFill>
              </a:rPr>
              <a:t>význ</a:t>
            </a:r>
            <a:r>
              <a:rPr lang="cs-CZ" sz="2200" dirty="0" smtClean="0">
                <a:solidFill>
                  <a:srgbClr val="92D050"/>
                </a:solidFill>
              </a:rPr>
              <a:t>. sloveso + </a:t>
            </a:r>
            <a:r>
              <a:rPr lang="cs-CZ" sz="2200" dirty="0" err="1" smtClean="0">
                <a:solidFill>
                  <a:srgbClr val="92D050"/>
                </a:solidFill>
              </a:rPr>
              <a:t>ing</a:t>
            </a:r>
            <a:r>
              <a:rPr lang="cs-CZ" sz="2200" dirty="0" smtClean="0">
                <a:solidFill>
                  <a:srgbClr val="92D050"/>
                </a:solidFill>
              </a:rPr>
              <a:t>)</a:t>
            </a:r>
          </a:p>
          <a:p>
            <a:pPr>
              <a:buFontTx/>
              <a:buChar char="-"/>
            </a:pPr>
            <a:endParaRPr lang="cs-CZ" sz="3000" dirty="0" smtClean="0"/>
          </a:p>
          <a:p>
            <a:pPr marL="0" indent="0">
              <a:buNone/>
            </a:pPr>
            <a:r>
              <a:rPr lang="cs-CZ" sz="3000" dirty="0" smtClean="0">
                <a:solidFill>
                  <a:schemeClr val="accent2"/>
                </a:solidFill>
              </a:rPr>
              <a:t>	</a:t>
            </a:r>
            <a:r>
              <a:rPr lang="cs-CZ" sz="3500" dirty="0" smtClean="0"/>
              <a:t>podmět	+	</a:t>
            </a:r>
            <a:r>
              <a:rPr lang="cs-CZ" sz="3500" i="1" dirty="0" err="1" smtClean="0">
                <a:solidFill>
                  <a:srgbClr val="FF0000"/>
                </a:solidFill>
              </a:rPr>
              <a:t>was</a:t>
            </a:r>
            <a:r>
              <a:rPr lang="cs-CZ" sz="3500" i="1" dirty="0" smtClean="0">
                <a:solidFill>
                  <a:srgbClr val="FF0000"/>
                </a:solidFill>
              </a:rPr>
              <a:t>/</a:t>
            </a:r>
            <a:r>
              <a:rPr lang="cs-CZ" sz="3500" i="1" dirty="0" err="1" smtClean="0">
                <a:solidFill>
                  <a:srgbClr val="FF0000"/>
                </a:solidFill>
              </a:rPr>
              <a:t>were</a:t>
            </a:r>
            <a:r>
              <a:rPr lang="cs-CZ" sz="3500" dirty="0" smtClean="0">
                <a:solidFill>
                  <a:srgbClr val="FF0000"/>
                </a:solidFill>
              </a:rPr>
              <a:t>	</a:t>
            </a:r>
            <a:r>
              <a:rPr lang="cs-CZ" sz="3500" dirty="0" smtClean="0"/>
              <a:t>+     </a:t>
            </a:r>
            <a:r>
              <a:rPr lang="cs-CZ" sz="3500" dirty="0" smtClean="0">
                <a:solidFill>
                  <a:srgbClr val="92D050"/>
                </a:solidFill>
              </a:rPr>
              <a:t>…… </a:t>
            </a:r>
            <a:r>
              <a:rPr lang="cs-CZ" sz="3500" dirty="0" err="1" smtClean="0">
                <a:solidFill>
                  <a:srgbClr val="92D050"/>
                </a:solidFill>
              </a:rPr>
              <a:t>ing</a:t>
            </a:r>
            <a:endParaRPr lang="cs-CZ" sz="3500" dirty="0" smtClean="0">
              <a:solidFill>
                <a:srgbClr val="92D050"/>
              </a:solidFill>
            </a:endParaRPr>
          </a:p>
          <a:p>
            <a:pPr>
              <a:buFontTx/>
              <a:buChar char="-"/>
            </a:pPr>
            <a:endParaRPr lang="cs-CZ" sz="26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2600" dirty="0" smtClean="0"/>
              <a:t>	</a:t>
            </a:r>
            <a:r>
              <a:rPr lang="en-US" sz="3000" dirty="0" smtClean="0"/>
              <a:t>I </a:t>
            </a:r>
            <a:r>
              <a:rPr lang="en-US" sz="3000" dirty="0" smtClean="0">
                <a:solidFill>
                  <a:srgbClr val="FF0000"/>
                </a:solidFill>
              </a:rPr>
              <a:t>was</a:t>
            </a:r>
            <a:r>
              <a:rPr lang="en-US" sz="3000" dirty="0" smtClean="0"/>
              <a:t> </a:t>
            </a:r>
            <a:r>
              <a:rPr lang="en-US" sz="3000" dirty="0" smtClean="0">
                <a:solidFill>
                  <a:srgbClr val="92D050"/>
                </a:solidFill>
              </a:rPr>
              <a:t>playing</a:t>
            </a:r>
            <a:r>
              <a:rPr lang="en-US" sz="3000" dirty="0" smtClean="0"/>
              <a:t> tennis yesterday at 7 o‘clock.</a:t>
            </a:r>
            <a:r>
              <a:rPr lang="cs-CZ" sz="30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(Včera v sedm jsem hrál tenis.)</a:t>
            </a:r>
            <a:endParaRPr lang="en-US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en-US" sz="3000" dirty="0" smtClean="0"/>
              <a:t>They </a:t>
            </a:r>
            <a:r>
              <a:rPr lang="en-US" sz="3000" dirty="0" smtClean="0">
                <a:solidFill>
                  <a:srgbClr val="FF0000"/>
                </a:solidFill>
              </a:rPr>
              <a:t>were</a:t>
            </a:r>
            <a:r>
              <a:rPr lang="en-US" sz="3000" dirty="0" smtClean="0"/>
              <a:t> </a:t>
            </a:r>
            <a:r>
              <a:rPr lang="en-US" sz="3000" dirty="0" smtClean="0">
                <a:solidFill>
                  <a:srgbClr val="92D050"/>
                </a:solidFill>
              </a:rPr>
              <a:t>watching</a:t>
            </a:r>
            <a:r>
              <a:rPr lang="cs-CZ" sz="3000" dirty="0" smtClean="0">
                <a:solidFill>
                  <a:srgbClr val="92D050"/>
                </a:solidFill>
              </a:rPr>
              <a:t> </a:t>
            </a:r>
            <a:r>
              <a:rPr lang="en-US" sz="3000" dirty="0" smtClean="0"/>
              <a:t>TV all afternoon.</a:t>
            </a:r>
            <a:r>
              <a:rPr lang="cs-CZ" sz="30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(Celé odpoledne sledovali televizi.)</a:t>
            </a:r>
            <a:endParaRPr lang="en-US" sz="2400" dirty="0" smtClean="0"/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en-GB" sz="3000" dirty="0" smtClean="0"/>
              <a:t>While I was learning English, my sister was reading.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(Zatímco jsem se učil angličtinu, moje sestra si četla.)</a:t>
            </a:r>
            <a:endParaRPr lang="en-US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38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rgbClr val="00B0F0"/>
                </a:solidFill>
              </a:rPr>
              <a:t>Tvoření záporné věty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 pomocnému slovese </a:t>
            </a:r>
            <a:r>
              <a:rPr lang="cs-CZ" sz="2800" i="1" dirty="0" smtClean="0">
                <a:solidFill>
                  <a:srgbClr val="FF0000"/>
                </a:solidFill>
              </a:rPr>
              <a:t>to </a:t>
            </a:r>
            <a:r>
              <a:rPr lang="cs-CZ" sz="2800" i="1" dirty="0" err="1" smtClean="0">
                <a:solidFill>
                  <a:srgbClr val="FF0000"/>
                </a:solidFill>
              </a:rPr>
              <a:t>be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v minulém čase </a:t>
            </a:r>
            <a:r>
              <a:rPr lang="cs-CZ" sz="2800" dirty="0" smtClean="0"/>
              <a:t>se přidá záporka </a:t>
            </a:r>
            <a:r>
              <a:rPr lang="cs-CZ" sz="2800" i="1" dirty="0" smtClean="0">
                <a:solidFill>
                  <a:srgbClr val="FF0000"/>
                </a:solidFill>
              </a:rPr>
              <a:t>not</a:t>
            </a:r>
          </a:p>
          <a:p>
            <a:pPr>
              <a:buFontTx/>
              <a:buChar char="-"/>
            </a:pPr>
            <a:endParaRPr lang="cs-CZ" sz="2800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 smtClean="0"/>
              <a:t>	podmět  + </a:t>
            </a:r>
            <a:r>
              <a:rPr lang="cs-CZ" i="1" dirty="0" err="1" smtClean="0">
                <a:solidFill>
                  <a:srgbClr val="FF0000"/>
                </a:solidFill>
              </a:rPr>
              <a:t>was</a:t>
            </a:r>
            <a:r>
              <a:rPr lang="cs-CZ" i="1" dirty="0" smtClean="0">
                <a:solidFill>
                  <a:srgbClr val="FF0000"/>
                </a:solidFill>
              </a:rPr>
              <a:t>/</a:t>
            </a:r>
            <a:r>
              <a:rPr lang="cs-CZ" i="1" dirty="0" err="1" smtClean="0">
                <a:solidFill>
                  <a:srgbClr val="FF0000"/>
                </a:solidFill>
              </a:rPr>
              <a:t>were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C00000"/>
                </a:solidFill>
              </a:rPr>
              <a:t>not</a:t>
            </a:r>
            <a:r>
              <a:rPr lang="cs-CZ" i="1" dirty="0" smtClean="0">
                <a:solidFill>
                  <a:srgbClr val="FF0000"/>
                </a:solidFill>
              </a:rPr>
              <a:t>  </a:t>
            </a:r>
            <a:r>
              <a:rPr lang="cs-CZ" i="1" dirty="0" smtClean="0"/>
              <a:t>+ </a:t>
            </a:r>
            <a:r>
              <a:rPr lang="cs-CZ" i="1" dirty="0" smtClean="0">
                <a:solidFill>
                  <a:srgbClr val="92D050"/>
                </a:solidFill>
              </a:rPr>
              <a:t>…….</a:t>
            </a:r>
            <a:r>
              <a:rPr lang="cs-CZ" i="1" dirty="0" err="1" smtClean="0">
                <a:solidFill>
                  <a:srgbClr val="92D050"/>
                </a:solidFill>
              </a:rPr>
              <a:t>ing</a:t>
            </a:r>
            <a:endParaRPr lang="cs-CZ" i="1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i="1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2800" i="1" dirty="0">
                <a:solidFill>
                  <a:srgbClr val="92D050"/>
                </a:solidFill>
              </a:rPr>
              <a:t> </a:t>
            </a:r>
            <a:r>
              <a:rPr lang="cs-CZ" sz="2800" i="1" dirty="0" smtClean="0">
                <a:solidFill>
                  <a:srgbClr val="92D050"/>
                </a:solidFill>
              </a:rPr>
              <a:t>  </a:t>
            </a:r>
            <a:r>
              <a:rPr lang="en-US" sz="2800" dirty="0" smtClean="0"/>
              <a:t>I </a:t>
            </a:r>
            <a:r>
              <a:rPr lang="en-US" sz="2800" dirty="0" smtClean="0">
                <a:solidFill>
                  <a:srgbClr val="FF0000"/>
                </a:solidFill>
              </a:rPr>
              <a:t>was not </a:t>
            </a:r>
            <a:r>
              <a:rPr lang="en-US" sz="2800" dirty="0" smtClean="0">
                <a:solidFill>
                  <a:srgbClr val="C00000"/>
                </a:solidFill>
              </a:rPr>
              <a:t>(wasn‘t) </a:t>
            </a:r>
            <a:r>
              <a:rPr lang="en-US" sz="2800" dirty="0" smtClean="0">
                <a:solidFill>
                  <a:srgbClr val="92D050"/>
                </a:solidFill>
              </a:rPr>
              <a:t>watching</a:t>
            </a:r>
            <a:r>
              <a:rPr lang="en-US" sz="2800" dirty="0" smtClean="0"/>
              <a:t> TV at 7 o‘clock.</a:t>
            </a:r>
          </a:p>
          <a:p>
            <a:pPr marL="0" indent="0">
              <a:buNone/>
            </a:pPr>
            <a:r>
              <a:rPr lang="cs-CZ" i="1" dirty="0">
                <a:solidFill>
                  <a:srgbClr val="92D050"/>
                </a:solidFill>
              </a:rPr>
              <a:t>	</a:t>
            </a:r>
            <a:r>
              <a:rPr lang="cs-CZ" sz="2000" dirty="0" smtClean="0"/>
              <a:t>(V sedm jsem se nedíval na televizi.)</a:t>
            </a:r>
          </a:p>
          <a:p>
            <a:pPr marL="0" indent="0">
              <a:buNone/>
            </a:pPr>
            <a:r>
              <a:rPr lang="en-US" sz="2800" dirty="0" smtClean="0"/>
              <a:t>   They </a:t>
            </a:r>
            <a:r>
              <a:rPr lang="en-US" sz="2800" dirty="0" smtClean="0">
                <a:solidFill>
                  <a:srgbClr val="FF0000"/>
                </a:solidFill>
              </a:rPr>
              <a:t>were not </a:t>
            </a:r>
            <a:r>
              <a:rPr lang="en-US" sz="2800" dirty="0" smtClean="0">
                <a:solidFill>
                  <a:srgbClr val="C00000"/>
                </a:solidFill>
              </a:rPr>
              <a:t>(weren‘t) </a:t>
            </a:r>
            <a:r>
              <a:rPr lang="en-US" sz="2800" dirty="0" smtClean="0">
                <a:solidFill>
                  <a:srgbClr val="92D050"/>
                </a:solidFill>
              </a:rPr>
              <a:t>playing</a:t>
            </a:r>
            <a:r>
              <a:rPr lang="en-US" sz="2800" dirty="0" smtClean="0"/>
              <a:t> tennis all afternoon.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92D050"/>
                </a:solidFill>
              </a:rPr>
              <a:t>	</a:t>
            </a:r>
            <a:r>
              <a:rPr lang="cs-CZ" sz="2000" dirty="0" smtClean="0"/>
              <a:t>(Oni nehráli celé odpoledne tenis.)</a:t>
            </a:r>
            <a:endParaRPr lang="cs-CZ" sz="2000" i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685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Celé ráno jsme hráli golf.</a:t>
            </a:r>
          </a:p>
          <a:p>
            <a:pPr marL="0" indent="0">
              <a:buNone/>
            </a:pPr>
            <a:r>
              <a:rPr lang="cs-CZ" dirty="0" smtClean="0"/>
              <a:t>Jan se v devět hodin díval na televizi.</a:t>
            </a:r>
          </a:p>
          <a:p>
            <a:pPr marL="0" indent="0">
              <a:buNone/>
            </a:pPr>
            <a:r>
              <a:rPr lang="cs-CZ" dirty="0" smtClean="0"/>
              <a:t>Od osmi do desíti sledovali jejich hru.</a:t>
            </a:r>
          </a:p>
          <a:p>
            <a:pPr marL="0" indent="0">
              <a:buNone/>
            </a:pPr>
            <a:r>
              <a:rPr lang="cs-CZ" dirty="0" smtClean="0"/>
              <a:t>Ona v tu dobu nepsala úkol.</a:t>
            </a:r>
          </a:p>
          <a:p>
            <a:pPr marL="0" indent="0">
              <a:buNone/>
            </a:pPr>
            <a:r>
              <a:rPr lang="cs-CZ" dirty="0" smtClean="0"/>
              <a:t>Já jsem si četla a sestra se učila.</a:t>
            </a:r>
          </a:p>
          <a:p>
            <a:pPr marL="0" indent="0">
              <a:buNone/>
            </a:pPr>
            <a:r>
              <a:rPr lang="cs-CZ" dirty="0" smtClean="0"/>
              <a:t>V sedm právě večeřeli.</a:t>
            </a:r>
          </a:p>
          <a:p>
            <a:pPr marL="0" indent="0">
              <a:buNone/>
            </a:pPr>
            <a:r>
              <a:rPr lang="cs-CZ" dirty="0" smtClean="0"/>
              <a:t>Já jsem nespala celé </a:t>
            </a:r>
            <a:r>
              <a:rPr lang="cs-CZ" dirty="0"/>
              <a:t>o</a:t>
            </a:r>
            <a:r>
              <a:rPr lang="cs-CZ" dirty="0" smtClean="0"/>
              <a:t>dpoledne.</a:t>
            </a:r>
          </a:p>
          <a:p>
            <a:pPr marL="0" indent="0">
              <a:buNone/>
            </a:pPr>
            <a:r>
              <a:rPr lang="cs-CZ" smtClean="0"/>
              <a:t>Celý večer jsem </a:t>
            </a:r>
            <a:r>
              <a:rPr lang="cs-CZ" dirty="0" smtClean="0"/>
              <a:t>vařil večeři.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6187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729</TotalTime>
  <Words>201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 Past continuous I  </vt:lpstr>
      <vt:lpstr>Použití</vt:lpstr>
      <vt:lpstr>Tvoření kladné věty </vt:lpstr>
      <vt:lpstr> Tvoření záporné věty </vt:lpstr>
      <vt:lpstr>Přeložte: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to be </dc:title>
  <dc:creator>uživatel</dc:creator>
  <cp:lastModifiedBy>ucitel</cp:lastModifiedBy>
  <cp:revision>108</cp:revision>
  <dcterms:created xsi:type="dcterms:W3CDTF">2011-10-17T13:58:39Z</dcterms:created>
  <dcterms:modified xsi:type="dcterms:W3CDTF">2012-01-12T14:35:56Z</dcterms:modified>
</cp:coreProperties>
</file>