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69" r:id="rId2"/>
    <p:sldId id="256" r:id="rId3"/>
    <p:sldId id="257" r:id="rId4"/>
    <p:sldId id="273" r:id="rId5"/>
    <p:sldId id="276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3" autoAdjust="0"/>
    <p:restoredTop sz="94590" autoAdjust="0"/>
  </p:normalViewPr>
  <p:slideViewPr>
    <p:cSldViewPr>
      <p:cViewPr>
        <p:scale>
          <a:sx n="66" d="100"/>
          <a:sy n="66" d="100"/>
        </p:scale>
        <p:origin x="-1494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533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270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988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492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260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257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22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710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444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804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780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527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>
            <a:spLocks noChangeArrowheads="1"/>
          </p:cNvSpPr>
          <p:nvPr/>
        </p:nvSpPr>
        <p:spPr bwMode="auto">
          <a:xfrm>
            <a:off x="791581" y="2132855"/>
            <a:ext cx="7560839" cy="2448273"/>
          </a:xfrm>
          <a:prstGeom prst="rect">
            <a:avLst/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rgbClr val="B2A1C7"/>
            </a:solidFill>
            <a:miter lim="800000"/>
            <a:headEnd/>
            <a:tailEnd/>
          </a:ln>
          <a:effectLst>
            <a:outerShdw dist="107763" dir="18900000" algn="ctr" rotWithShape="0">
              <a:srgbClr val="3F3151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školy: ZŠ Pardubice – </a:t>
            </a:r>
            <a:r>
              <a:rPr kumimoji="0" lang="cs-CZ" sz="17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Spořilov</a:t>
            </a: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Autor: Ing. Miluše Uhlířová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VY_22_INOVACE_ANGLICKÝ 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JAZYK1_22. PAST </a:t>
            </a:r>
            <a:r>
              <a:rPr lang="cs-CZ" sz="1700" dirty="0" smtClean="0">
                <a:latin typeface="Arial" pitchFamily="34" charset="0"/>
                <a:ea typeface="Times New Roman" pitchFamily="18" charset="0"/>
              </a:rPr>
              <a:t>CONTINUOUS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II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Téma: Past </a:t>
            </a:r>
            <a:r>
              <a:rPr kumimoji="0" lang="cs-CZ" sz="17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continuous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II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Číslo projektu: CZ.1.07/1.4.00/21.2349</a:t>
            </a: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3" y="548680"/>
            <a:ext cx="56673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2231740" y="4725143"/>
            <a:ext cx="4680520" cy="1512169"/>
          </a:xfrm>
          <a:prstGeom prst="rect">
            <a:avLst/>
          </a:prstGeom>
          <a:gradFill rotWithShape="0">
            <a:gsLst>
              <a:gs pos="0">
                <a:srgbClr val="D99594"/>
              </a:gs>
              <a:gs pos="50000">
                <a:srgbClr val="F2DBDB"/>
              </a:gs>
              <a:gs pos="100000">
                <a:srgbClr val="D99594"/>
              </a:gs>
            </a:gsLst>
            <a:lin ang="18900000" scaled="1"/>
          </a:gradFill>
          <a:ln w="12700">
            <a:solidFill>
              <a:srgbClr val="D99594"/>
            </a:solidFill>
            <a:miter lim="800000"/>
            <a:headEnd/>
            <a:tailEnd/>
          </a:ln>
          <a:effectLst>
            <a:outerShdw sy="50000" kx="-2453608" algn="br" rotWithShape="0">
              <a:srgbClr val="622423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dirty="0" smtClean="0">
                <a:latin typeface="Arial" pitchFamily="34" charset="0"/>
              </a:rPr>
              <a:t>Tento učební materiál slouží k seznámení žáků s minulým časem průběhovým a to vytváření otázek a krátkých odpovědí.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870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90872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Past </a:t>
            </a:r>
            <a:r>
              <a:rPr lang="en-US" dirty="0" smtClean="0"/>
              <a:t>continuous</a:t>
            </a:r>
            <a:r>
              <a:rPr lang="cs-CZ" dirty="0" smtClean="0"/>
              <a:t> II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656784" cy="1752600"/>
          </a:xfrm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inulý </a:t>
            </a:r>
            <a:r>
              <a:rPr lang="cs-CZ" dirty="0"/>
              <a:t>čas </a:t>
            </a:r>
            <a:r>
              <a:rPr lang="cs-CZ" dirty="0" smtClean="0"/>
              <a:t>průběhový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(otázky a krátké odpovědi)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Použití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-457200">
              <a:buFont typeface="Wingdings" pitchFamily="2" charset="2"/>
              <a:buChar char="§"/>
            </a:pPr>
            <a:r>
              <a:rPr lang="cs-CZ" dirty="0" smtClean="0"/>
              <a:t>děj </a:t>
            </a:r>
            <a:r>
              <a:rPr lang="cs-CZ" dirty="0" smtClean="0"/>
              <a:t>probíhal v určitý okamžik v minulosti (je zde konkrétní časové určení)</a:t>
            </a:r>
          </a:p>
          <a:p>
            <a:pPr marL="457200" lvl="1" indent="-457200">
              <a:buFont typeface="Wingdings" pitchFamily="2" charset="2"/>
              <a:buChar char="§"/>
            </a:pPr>
            <a:r>
              <a:rPr lang="cs-CZ" dirty="0" smtClean="0"/>
              <a:t>mluvíme </a:t>
            </a:r>
            <a:r>
              <a:rPr lang="cs-CZ" dirty="0" smtClean="0"/>
              <a:t>o dvou (či více) činnostech, které v daný okamžik probíhaly současně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používá se např. s: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at 7 o‘clock  (I was in the middle of doing something))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all morning</a:t>
            </a:r>
            <a:r>
              <a:rPr lang="cs-CZ" dirty="0" smtClean="0"/>
              <a:t> (celé ráno)</a:t>
            </a:r>
            <a:endParaRPr lang="en-US" dirty="0" smtClean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f</a:t>
            </a:r>
            <a:r>
              <a:rPr lang="en-US" dirty="0" smtClean="0"/>
              <a:t>rom 7 to 8</a:t>
            </a:r>
            <a:r>
              <a:rPr lang="cs-CZ" dirty="0" smtClean="0"/>
              <a:t> (od sedmi do osmi)</a:t>
            </a:r>
            <a:endParaRPr lang="en-US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2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2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2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25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25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Tvoření </a:t>
            </a:r>
            <a:r>
              <a:rPr lang="cs-CZ" dirty="0" smtClean="0">
                <a:solidFill>
                  <a:srgbClr val="00B0F0"/>
                </a:solidFill>
              </a:rPr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2"/>
                </a:solidFill>
              </a:rPr>
              <a:t>	</a:t>
            </a:r>
            <a:r>
              <a:rPr lang="cs-CZ" sz="3500" i="1" dirty="0" err="1">
                <a:solidFill>
                  <a:srgbClr val="FF0000"/>
                </a:solidFill>
              </a:rPr>
              <a:t>W</a:t>
            </a:r>
            <a:r>
              <a:rPr lang="cs-CZ" sz="3500" i="1" dirty="0" err="1" smtClean="0">
                <a:solidFill>
                  <a:srgbClr val="FF0000"/>
                </a:solidFill>
              </a:rPr>
              <a:t>as</a:t>
            </a:r>
            <a:r>
              <a:rPr lang="cs-CZ" sz="3500" i="1" dirty="0" smtClean="0">
                <a:solidFill>
                  <a:srgbClr val="FF0000"/>
                </a:solidFill>
              </a:rPr>
              <a:t>/</a:t>
            </a:r>
            <a:r>
              <a:rPr lang="cs-CZ" sz="3500" i="1" dirty="0" err="1" smtClean="0">
                <a:solidFill>
                  <a:srgbClr val="FF0000"/>
                </a:solidFill>
              </a:rPr>
              <a:t>were</a:t>
            </a:r>
            <a:r>
              <a:rPr lang="cs-CZ" sz="3500" dirty="0" smtClean="0"/>
              <a:t>		+	</a:t>
            </a:r>
            <a:r>
              <a:rPr lang="cs-CZ" sz="3500" dirty="0"/>
              <a:t>podmět</a:t>
            </a:r>
            <a:r>
              <a:rPr lang="cs-CZ" sz="3500" dirty="0" smtClean="0">
                <a:solidFill>
                  <a:srgbClr val="FF0000"/>
                </a:solidFill>
              </a:rPr>
              <a:t>	</a:t>
            </a:r>
            <a:r>
              <a:rPr lang="cs-CZ" sz="3500" dirty="0" smtClean="0"/>
              <a:t>+     </a:t>
            </a:r>
            <a:r>
              <a:rPr lang="cs-CZ" sz="3500" dirty="0" smtClean="0">
                <a:solidFill>
                  <a:srgbClr val="92D050"/>
                </a:solidFill>
              </a:rPr>
              <a:t>…… </a:t>
            </a:r>
            <a:r>
              <a:rPr lang="cs-CZ" sz="3500" dirty="0" err="1" smtClean="0">
                <a:solidFill>
                  <a:srgbClr val="92D050"/>
                </a:solidFill>
              </a:rPr>
              <a:t>ing</a:t>
            </a:r>
            <a:r>
              <a:rPr lang="cs-CZ" sz="3500" dirty="0" smtClean="0">
                <a:solidFill>
                  <a:srgbClr val="92D050"/>
                </a:solidFill>
              </a:rPr>
              <a:t> </a:t>
            </a:r>
            <a:r>
              <a:rPr lang="cs-CZ" sz="3500" dirty="0" smtClean="0"/>
              <a:t>?</a:t>
            </a:r>
          </a:p>
          <a:p>
            <a:pPr>
              <a:buFontTx/>
              <a:buChar char="-"/>
            </a:pPr>
            <a:endParaRPr lang="cs-CZ" sz="26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2600" dirty="0" smtClean="0"/>
              <a:t>	</a:t>
            </a:r>
            <a:r>
              <a:rPr lang="en-US" sz="3000" dirty="0" smtClean="0">
                <a:solidFill>
                  <a:srgbClr val="FF0000"/>
                </a:solidFill>
              </a:rPr>
              <a:t>Were</a:t>
            </a:r>
            <a:r>
              <a:rPr lang="en-US" sz="3000" dirty="0" smtClean="0"/>
              <a:t> you </a:t>
            </a:r>
            <a:r>
              <a:rPr lang="en-US" sz="3000" dirty="0" smtClean="0">
                <a:solidFill>
                  <a:srgbClr val="92D050"/>
                </a:solidFill>
              </a:rPr>
              <a:t>playing</a:t>
            </a:r>
            <a:r>
              <a:rPr lang="en-US" sz="3000" dirty="0" smtClean="0"/>
              <a:t> tennis yesterday at 7 o‘clock?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(Hrál jsi včera v sedm hodin tenis?)</a:t>
            </a:r>
            <a:endParaRPr lang="en-US" sz="2400" dirty="0" smtClean="0"/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en-US" sz="3000" dirty="0" smtClean="0"/>
              <a:t> </a:t>
            </a:r>
            <a:r>
              <a:rPr lang="en-US" sz="3000" dirty="0" smtClean="0">
                <a:solidFill>
                  <a:srgbClr val="FF0000"/>
                </a:solidFill>
              </a:rPr>
              <a:t>Were </a:t>
            </a:r>
            <a:r>
              <a:rPr lang="en-US" sz="3000" dirty="0" smtClean="0"/>
              <a:t>they </a:t>
            </a:r>
            <a:r>
              <a:rPr lang="en-US" sz="3000" dirty="0" smtClean="0">
                <a:solidFill>
                  <a:srgbClr val="92D050"/>
                </a:solidFill>
              </a:rPr>
              <a:t>watching </a:t>
            </a:r>
            <a:r>
              <a:rPr lang="en-US" sz="3000" dirty="0" smtClean="0"/>
              <a:t>TV all afternoon?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(Sledovali celé </a:t>
            </a:r>
            <a:r>
              <a:rPr lang="cs-CZ" sz="2400" dirty="0"/>
              <a:t>odpoledne </a:t>
            </a:r>
            <a:r>
              <a:rPr lang="cs-CZ" sz="2400" dirty="0" smtClean="0"/>
              <a:t>televizi</a:t>
            </a:r>
            <a:r>
              <a:rPr lang="cs-CZ" sz="2400" dirty="0"/>
              <a:t>?</a:t>
            </a:r>
            <a:r>
              <a:rPr lang="cs-CZ" sz="2400" dirty="0" smtClean="0"/>
              <a:t>)</a:t>
            </a:r>
            <a:endParaRPr lang="en-US" sz="2400" dirty="0" smtClean="0"/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en-US" sz="3000" dirty="0" smtClean="0"/>
              <a:t>What </a:t>
            </a:r>
            <a:r>
              <a:rPr lang="en-US" sz="3000" dirty="0" smtClean="0">
                <a:solidFill>
                  <a:srgbClr val="FF0000"/>
                </a:solidFill>
              </a:rPr>
              <a:t>were</a:t>
            </a:r>
            <a:r>
              <a:rPr lang="en-US" sz="3000" dirty="0" smtClean="0"/>
              <a:t> you </a:t>
            </a:r>
            <a:r>
              <a:rPr lang="en-US" sz="3000" dirty="0" smtClean="0">
                <a:solidFill>
                  <a:srgbClr val="92D050"/>
                </a:solidFill>
              </a:rPr>
              <a:t>doing</a:t>
            </a:r>
            <a:r>
              <a:rPr lang="en-US" sz="3000" dirty="0" smtClean="0"/>
              <a:t> from 8 to 9?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(Co jste dělali od osmi do devíti?)</a:t>
            </a:r>
            <a:endParaRPr lang="en-US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338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rgbClr val="00B0F0"/>
                </a:solidFill>
              </a:rPr>
              <a:t>Tvoření krátkých </a:t>
            </a:r>
            <a:r>
              <a:rPr lang="cs-CZ" dirty="0" smtClean="0">
                <a:solidFill>
                  <a:srgbClr val="00B0F0"/>
                </a:solidFill>
              </a:rPr>
              <a:t>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omocí pomocnému slovese </a:t>
            </a:r>
            <a:r>
              <a:rPr lang="cs-CZ" sz="2800" i="1" dirty="0" smtClean="0">
                <a:solidFill>
                  <a:srgbClr val="FF0000"/>
                </a:solidFill>
              </a:rPr>
              <a:t>to </a:t>
            </a:r>
            <a:r>
              <a:rPr lang="cs-CZ" sz="2800" i="1" dirty="0" err="1" smtClean="0">
                <a:solidFill>
                  <a:srgbClr val="FF0000"/>
                </a:solidFill>
              </a:rPr>
              <a:t>be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v minulém čase</a:t>
            </a:r>
            <a:endParaRPr lang="cs-CZ" sz="2800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92D050"/>
                </a:solidFill>
              </a:rPr>
              <a:t>Yes, I </a:t>
            </a:r>
            <a:r>
              <a:rPr lang="en-US" sz="2800" dirty="0" smtClean="0">
                <a:solidFill>
                  <a:srgbClr val="FF0000"/>
                </a:solidFill>
              </a:rPr>
              <a:t>was.	</a:t>
            </a:r>
            <a:r>
              <a:rPr lang="en-US" sz="2800" dirty="0" smtClean="0">
                <a:solidFill>
                  <a:srgbClr val="92D050"/>
                </a:solidFill>
              </a:rPr>
              <a:t>			No, </a:t>
            </a:r>
            <a:r>
              <a:rPr lang="cs-CZ" sz="2800" dirty="0" smtClean="0">
                <a:solidFill>
                  <a:srgbClr val="92D050"/>
                </a:solidFill>
              </a:rPr>
              <a:t>h</a:t>
            </a:r>
            <a:r>
              <a:rPr lang="en-US" sz="2800" dirty="0" smtClean="0">
                <a:solidFill>
                  <a:srgbClr val="92D050"/>
                </a:solidFill>
              </a:rPr>
              <a:t>e </a:t>
            </a:r>
            <a:r>
              <a:rPr lang="en-US" sz="2800" dirty="0" smtClean="0">
                <a:solidFill>
                  <a:srgbClr val="FF0000"/>
                </a:solidFill>
              </a:rPr>
              <a:t>wasn't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en-US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92D050"/>
                </a:solidFill>
              </a:rPr>
              <a:t>Yes, they </a:t>
            </a:r>
            <a:r>
              <a:rPr lang="en-US" sz="2800" dirty="0" smtClean="0">
                <a:solidFill>
                  <a:srgbClr val="FF0000"/>
                </a:solidFill>
              </a:rPr>
              <a:t>were.	</a:t>
            </a:r>
            <a:r>
              <a:rPr lang="en-US" sz="2800" dirty="0" smtClean="0">
                <a:solidFill>
                  <a:srgbClr val="92D050"/>
                </a:solidFill>
              </a:rPr>
              <a:t>		No, they </a:t>
            </a:r>
            <a:r>
              <a:rPr lang="en-US" sz="2800" dirty="0" smtClean="0">
                <a:solidFill>
                  <a:srgbClr val="FF0000"/>
                </a:solidFill>
              </a:rPr>
              <a:t>weren‘t</a:t>
            </a:r>
            <a:r>
              <a:rPr lang="cs-CZ" sz="2800" dirty="0">
                <a:solidFill>
                  <a:srgbClr val="FF0000"/>
                </a:solidFill>
              </a:rPr>
              <a:t>.</a:t>
            </a:r>
            <a:r>
              <a:rPr lang="en-US" i="1" dirty="0" smtClean="0">
                <a:solidFill>
                  <a:srgbClr val="92D050"/>
                </a:solidFill>
              </a:rPr>
              <a:t>	</a:t>
            </a:r>
            <a:endParaRPr lang="en-US" sz="2000" i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685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Hráli jste včera celé odpoledne fotbal?</a:t>
            </a:r>
          </a:p>
          <a:p>
            <a:pPr marL="0" indent="0">
              <a:buNone/>
            </a:pPr>
            <a:r>
              <a:rPr lang="cs-CZ" dirty="0"/>
              <a:t>	N</a:t>
            </a:r>
            <a:r>
              <a:rPr lang="cs-CZ" dirty="0" smtClean="0"/>
              <a:t>e, nehráli.</a:t>
            </a:r>
          </a:p>
          <a:p>
            <a:pPr marL="0" indent="0">
              <a:buNone/>
            </a:pPr>
            <a:r>
              <a:rPr lang="cs-CZ" dirty="0" smtClean="0"/>
              <a:t>Dívala se Jana v devět hodin na televizi?</a:t>
            </a:r>
          </a:p>
          <a:p>
            <a:pPr marL="0" indent="0">
              <a:buNone/>
            </a:pPr>
            <a:r>
              <a:rPr lang="cs-CZ" dirty="0" smtClean="0"/>
              <a:t>	Ano, ona se dívala na televizi.</a:t>
            </a:r>
          </a:p>
          <a:p>
            <a:pPr marL="0" indent="0">
              <a:buNone/>
            </a:pPr>
            <a:r>
              <a:rPr lang="cs-CZ" dirty="0" smtClean="0"/>
              <a:t>Co jste dělali od sedmi do osmi?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Koupali jsme se v moři.</a:t>
            </a:r>
          </a:p>
          <a:p>
            <a:pPr marL="0" indent="0">
              <a:buNone/>
            </a:pPr>
            <a:r>
              <a:rPr lang="cs-CZ" dirty="0" smtClean="0"/>
              <a:t>Kam jsi šel v osm?</a:t>
            </a:r>
          </a:p>
          <a:p>
            <a:pPr marL="0" indent="0">
              <a:buNone/>
            </a:pPr>
            <a:r>
              <a:rPr lang="cs-CZ" dirty="0" smtClean="0"/>
              <a:t>	Šel jsem do kina.</a:t>
            </a:r>
          </a:p>
          <a:p>
            <a:pPr marL="0" indent="0">
              <a:buNone/>
            </a:pPr>
            <a:r>
              <a:rPr lang="cs-CZ" dirty="0" smtClean="0"/>
              <a:t>Kreslil jsi ten obraz včera celý večer?</a:t>
            </a:r>
          </a:p>
          <a:p>
            <a:pPr marL="800100" lvl="2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Ne, nekreslil.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6187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804</TotalTime>
  <Words>139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 Past continuous II  </vt:lpstr>
      <vt:lpstr>Použití</vt:lpstr>
      <vt:lpstr>Tvoření otázky</vt:lpstr>
      <vt:lpstr> Tvoření krátkých odpovědí</vt:lpstr>
      <vt:lpstr>Přeložte: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to be </dc:title>
  <dc:creator>uživatel</dc:creator>
  <cp:lastModifiedBy>ucitel</cp:lastModifiedBy>
  <cp:revision>116</cp:revision>
  <dcterms:created xsi:type="dcterms:W3CDTF">2011-10-17T13:58:39Z</dcterms:created>
  <dcterms:modified xsi:type="dcterms:W3CDTF">2012-01-12T14:48:08Z</dcterms:modified>
</cp:coreProperties>
</file>