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9" r:id="rId2"/>
    <p:sldId id="270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8" r:id="rId11"/>
    <p:sldId id="271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VY_32_INOVACE_02_ROČNÍ OBDOBÍ_PODZIM V LESE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Veisová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Podzim v lese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166AD4-C8D9-4096-9F17-E617CFB9817B}" type="presOf" srcId="{D8197B8C-B260-4A16-BDF4-0947B075E274}" destId="{25B08C86-7E15-44DC-BE7F-FFB55DD49D12}" srcOrd="0" destOrd="0" presId="urn:microsoft.com/office/officeart/2005/8/layout/target3"/>
    <dgm:cxn modelId="{E3189FED-6D6F-4982-8287-D56085A53A08}" type="presOf" srcId="{4C35D32F-0EAB-4CD7-82EE-45574DC2A586}" destId="{8BEBB6EC-1DAA-4CAC-8A25-BC0FCBD5DBD5}" srcOrd="0" destOrd="0" presId="urn:microsoft.com/office/officeart/2005/8/layout/target3"/>
    <dgm:cxn modelId="{42C621ED-970B-4692-9171-6E140015B0A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AE9086F-82CE-4499-B008-D474384CB75B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AFB7EBE-726F-4715-AF44-1286B910A161}" type="presOf" srcId="{757F3AB3-0718-4624-B441-E567A8F0AB56}" destId="{333A1088-737F-45CB-B68E-254E46348037}" srcOrd="0" destOrd="0" presId="urn:microsoft.com/office/officeart/2005/8/layout/target3"/>
    <dgm:cxn modelId="{97290273-8C99-4A5D-8AC3-F1655E38E520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99E4BD9-EEE7-4FD1-BEF3-824AF7C88819}" type="presOf" srcId="{B651F6E3-6281-48DB-9319-2AEAFDAE7572}" destId="{619D679B-A015-4ECF-8348-D1034C574F40}" srcOrd="0" destOrd="0" presId="urn:microsoft.com/office/officeart/2005/8/layout/target3"/>
    <dgm:cxn modelId="{84ADE3F6-767D-4C3E-A778-5CE90C45F854}" type="presOf" srcId="{D8197B8C-B260-4A16-BDF4-0947B075E274}" destId="{5A5FFA88-C948-4069-8E93-59FA12366E83}" srcOrd="1" destOrd="0" presId="urn:microsoft.com/office/officeart/2005/8/layout/target3"/>
    <dgm:cxn modelId="{331CF75D-D2BD-4D9E-9AF4-DB6BE837E26B}" type="presOf" srcId="{D1B46980-6531-4606-95E6-44980827E919}" destId="{6140AFEC-043D-4C43-A2F9-D0F5331DF3A3}" srcOrd="0" destOrd="0" presId="urn:microsoft.com/office/officeart/2005/8/layout/target3"/>
    <dgm:cxn modelId="{A32134EC-560C-4994-9E79-80451546FC61}" type="presOf" srcId="{D1D4F407-5343-4D3F-B5B9-D407B03CAEB4}" destId="{AED2198E-93D5-4001-81B4-73124B309672}" srcOrd="1" destOrd="0" presId="urn:microsoft.com/office/officeart/2005/8/layout/target3"/>
    <dgm:cxn modelId="{5EC4448E-250B-43C9-AB91-BC5900BB5E01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29679AC-5F3B-4200-8797-A9893504D4AA}" type="presParOf" srcId="{333A1088-737F-45CB-B68E-254E46348037}" destId="{F5ABB229-8D3B-4694-996A-96F23CF14429}" srcOrd="0" destOrd="0" presId="urn:microsoft.com/office/officeart/2005/8/layout/target3"/>
    <dgm:cxn modelId="{49100EB0-A1DE-4629-91ED-59AD20DB8FEB}" type="presParOf" srcId="{333A1088-737F-45CB-B68E-254E46348037}" destId="{F41139FD-01EE-4571-8B17-4FB00FC51163}" srcOrd="1" destOrd="0" presId="urn:microsoft.com/office/officeart/2005/8/layout/target3"/>
    <dgm:cxn modelId="{F140E1F6-1A86-449A-8C0B-616A9BF17DDB}" type="presParOf" srcId="{333A1088-737F-45CB-B68E-254E46348037}" destId="{D005CE8C-CC26-4C3E-AC11-E15060ECD759}" srcOrd="2" destOrd="0" presId="urn:microsoft.com/office/officeart/2005/8/layout/target3"/>
    <dgm:cxn modelId="{75544F04-2BC0-426E-9A60-8C60D6FAF9F1}" type="presParOf" srcId="{333A1088-737F-45CB-B68E-254E46348037}" destId="{2C702D82-9B77-49B7-9568-BB8EB47C3372}" srcOrd="3" destOrd="0" presId="urn:microsoft.com/office/officeart/2005/8/layout/target3"/>
    <dgm:cxn modelId="{94FF945C-3E4E-41F9-8F73-711BB23E6CA4}" type="presParOf" srcId="{333A1088-737F-45CB-B68E-254E46348037}" destId="{A52A0455-90FF-4808-ABD0-F02540D31D5A}" srcOrd="4" destOrd="0" presId="urn:microsoft.com/office/officeart/2005/8/layout/target3"/>
    <dgm:cxn modelId="{84155020-7763-48AC-BC86-10CBA7A87337}" type="presParOf" srcId="{333A1088-737F-45CB-B68E-254E46348037}" destId="{6140AFEC-043D-4C43-A2F9-D0F5331DF3A3}" srcOrd="5" destOrd="0" presId="urn:microsoft.com/office/officeart/2005/8/layout/target3"/>
    <dgm:cxn modelId="{C6DFC32A-1853-45FE-82F7-663192DB6F4B}" type="presParOf" srcId="{333A1088-737F-45CB-B68E-254E46348037}" destId="{9358AC05-5D7D-4327-9F80-1AD486AEA664}" srcOrd="6" destOrd="0" presId="urn:microsoft.com/office/officeart/2005/8/layout/target3"/>
    <dgm:cxn modelId="{05F6F90C-0208-469E-AD2F-F44654A9741A}" type="presParOf" srcId="{333A1088-737F-45CB-B68E-254E46348037}" destId="{313FC574-E1CD-4FB4-B054-0B805CE0447D}" srcOrd="7" destOrd="0" presId="urn:microsoft.com/office/officeart/2005/8/layout/target3"/>
    <dgm:cxn modelId="{059B22D8-CDC7-4E54-83BC-A9E5AA048196}" type="presParOf" srcId="{333A1088-737F-45CB-B68E-254E46348037}" destId="{619D679B-A015-4ECF-8348-D1034C574F40}" srcOrd="8" destOrd="0" presId="urn:microsoft.com/office/officeart/2005/8/layout/target3"/>
    <dgm:cxn modelId="{FB529621-ED8B-4831-8897-4637190D48E1}" type="presParOf" srcId="{333A1088-737F-45CB-B68E-254E46348037}" destId="{322283A8-4A27-4CDA-BAE3-F381106A9174}" srcOrd="9" destOrd="0" presId="urn:microsoft.com/office/officeart/2005/8/layout/target3"/>
    <dgm:cxn modelId="{782CE1FB-CE87-4BF1-974C-15EDB65B6ABF}" type="presParOf" srcId="{333A1088-737F-45CB-B68E-254E46348037}" destId="{FFC9F71D-1B4F-4AD9-A4A6-86ADEFC8AF5C}" srcOrd="10" destOrd="0" presId="urn:microsoft.com/office/officeart/2005/8/layout/target3"/>
    <dgm:cxn modelId="{73BDC056-F422-44E8-8361-CB1B6B19366B}" type="presParOf" srcId="{333A1088-737F-45CB-B68E-254E46348037}" destId="{25B08C86-7E15-44DC-BE7F-FFB55DD49D12}" srcOrd="11" destOrd="0" presId="urn:microsoft.com/office/officeart/2005/8/layout/target3"/>
    <dgm:cxn modelId="{1AC97839-25A1-4A48-BFF4-3B62534CEA22}" type="presParOf" srcId="{333A1088-737F-45CB-B68E-254E46348037}" destId="{76644BE8-9D7C-4C09-B250-3D10AF48CBB7}" srcOrd="12" destOrd="0" presId="urn:microsoft.com/office/officeart/2005/8/layout/target3"/>
    <dgm:cxn modelId="{45A628F6-33E2-4B6B-97C2-A66A89A24011}" type="presParOf" srcId="{333A1088-737F-45CB-B68E-254E46348037}" destId="{EE85B701-7295-41C0-BA7A-34D3756A2AE6}" srcOrd="13" destOrd="0" presId="urn:microsoft.com/office/officeart/2005/8/layout/target3"/>
    <dgm:cxn modelId="{69A1CBB8-E0EF-4E3F-A1B0-53EB6CBB379D}" type="presParOf" srcId="{333A1088-737F-45CB-B68E-254E46348037}" destId="{8BEBB6EC-1DAA-4CAC-8A25-BC0FCBD5DBD5}" srcOrd="14" destOrd="0" presId="urn:microsoft.com/office/officeart/2005/8/layout/target3"/>
    <dgm:cxn modelId="{57B44CDC-999B-4095-8CBC-45FF11305B44}" type="presParOf" srcId="{333A1088-737F-45CB-B68E-254E46348037}" destId="{AED2198E-93D5-4001-81B4-73124B309672}" srcOrd="15" destOrd="0" presId="urn:microsoft.com/office/officeart/2005/8/layout/target3"/>
    <dgm:cxn modelId="{EF421740-D07E-4C6C-933C-E302772BE923}" type="presParOf" srcId="{333A1088-737F-45CB-B68E-254E46348037}" destId="{2BE915AB-18AA-4053-B92C-3BFC9ED204BB}" srcOrd="16" destOrd="0" presId="urn:microsoft.com/office/officeart/2005/8/layout/target3"/>
    <dgm:cxn modelId="{D4D95396-564A-4B29-AC36-A04DE4804505}" type="presParOf" srcId="{333A1088-737F-45CB-B68E-254E46348037}" destId="{6BB5E863-4638-4E1D-BFDE-399D028AC4ED}" srcOrd="17" destOrd="0" presId="urn:microsoft.com/office/officeart/2005/8/layout/target3"/>
    <dgm:cxn modelId="{67413FD2-3FC3-485B-9C33-309A0F577ED7}" type="presParOf" srcId="{333A1088-737F-45CB-B68E-254E46348037}" destId="{5A5FFA88-C948-4069-8E93-59FA12366E83}" srcOrd="18" destOrd="0" presId="urn:microsoft.com/office/officeart/2005/8/layout/target3"/>
    <dgm:cxn modelId="{809350C3-083E-46DF-9819-7BDE49CF00DF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Veisová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VY_32_INOVACE_02_ROČNÍ OBDOBÍ_PODZIM V LESE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Podzim v lese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8375956-AF23-4F12-8FEB-B6FED335B8F1}" type="datetimeFigureOut">
              <a:rPr lang="cs-CZ" smtClean="0"/>
              <a:pPr/>
              <a:t>5.4.2012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0436D14-3126-46B7-AEF6-09D1198B7BA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47213211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ANOTACE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Prezentace je určena pro žáky 2. ročníku ZŠ. </a:t>
            </a:r>
          </a:p>
          <a:p>
            <a:r>
              <a:rPr lang="cs-CZ" dirty="0" smtClean="0"/>
              <a:t>Slouží pro výklad nové látky.</a:t>
            </a:r>
            <a:endParaRPr lang="cs-CZ" dirty="0"/>
          </a:p>
          <a:p>
            <a:r>
              <a:rPr lang="cs-CZ" dirty="0" smtClean="0"/>
              <a:t>K výkladu je vhodné využít demonstrační karty s obrázky.</a:t>
            </a:r>
          </a:p>
          <a:p>
            <a:r>
              <a:rPr lang="cs-CZ" dirty="0" smtClean="0"/>
              <a:t>Podzimní vycházka do lesa – prohlídka listů, plodů.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PODZIM V LESE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Listnaté stromy </a:t>
            </a:r>
            <a:r>
              <a:rPr lang="cs-CZ" dirty="0" smtClean="0"/>
              <a:t>na podzim opadají – říkáme jim opadavé.</a:t>
            </a:r>
          </a:p>
          <a:p>
            <a:r>
              <a:rPr lang="cs-CZ" dirty="0" smtClean="0"/>
              <a:t>Listy mění svou barvu.</a:t>
            </a:r>
          </a:p>
          <a:p>
            <a:pPr>
              <a:buNone/>
            </a:pPr>
            <a:endParaRPr lang="cs-CZ" dirty="0" smtClean="0"/>
          </a:p>
          <a:p>
            <a:pPr lvl="1"/>
            <a:r>
              <a:rPr lang="cs-CZ" dirty="0" smtClean="0"/>
              <a:t>Velmi často v našich lesích roste </a:t>
            </a:r>
            <a:r>
              <a:rPr lang="cs-CZ" b="1" dirty="0" smtClean="0">
                <a:solidFill>
                  <a:srgbClr val="92D050"/>
                </a:solidFill>
              </a:rPr>
              <a:t>BUK</a:t>
            </a:r>
            <a:r>
              <a:rPr lang="cs-CZ" dirty="0" smtClean="0"/>
              <a:t>.</a:t>
            </a:r>
          </a:p>
          <a:p>
            <a:pPr lvl="1">
              <a:buNone/>
            </a:pPr>
            <a:r>
              <a:rPr lang="cs-CZ" dirty="0" smtClean="0"/>
              <a:t>    Jeho plody jsou </a:t>
            </a:r>
            <a:r>
              <a:rPr lang="cs-CZ" b="1" dirty="0" smtClean="0">
                <a:solidFill>
                  <a:srgbClr val="92D050"/>
                </a:solidFill>
              </a:rPr>
              <a:t>BUKVICE</a:t>
            </a:r>
            <a:r>
              <a:rPr lang="cs-CZ" dirty="0" smtClean="0"/>
              <a:t>.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  <p:pic>
        <p:nvPicPr>
          <p:cNvPr id="2050" name="Picture 2" descr="C:\Users\Marcela\AppData\Local\Microsoft\Windows\Temporary Internet Files\Content.IE5\L9NQ16BA\MP9004386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2492896"/>
            <a:ext cx="2115253" cy="316835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cs-CZ" dirty="0" smtClean="0"/>
              <a:t>   Pomalu rostoucí listnatý strom se nazývá </a:t>
            </a:r>
            <a:r>
              <a:rPr lang="cs-CZ" b="1" dirty="0" smtClean="0">
                <a:solidFill>
                  <a:srgbClr val="92D050"/>
                </a:solidFill>
              </a:rPr>
              <a:t>DUB</a:t>
            </a:r>
            <a:r>
              <a:rPr lang="cs-CZ" dirty="0" smtClean="0"/>
              <a:t>.</a:t>
            </a:r>
          </a:p>
          <a:p>
            <a:pPr lvl="1">
              <a:buNone/>
            </a:pPr>
            <a:r>
              <a:rPr lang="cs-CZ" dirty="0" smtClean="0"/>
              <a:t> 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   Dožívá se až stovek let.</a:t>
            </a:r>
          </a:p>
          <a:p>
            <a:pPr lvl="1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§"/>
            </a:pPr>
            <a:r>
              <a:rPr lang="cs-CZ" dirty="0" smtClean="0"/>
              <a:t>   Jeho plody jsou </a:t>
            </a:r>
            <a:r>
              <a:rPr lang="cs-CZ" b="1" dirty="0" smtClean="0">
                <a:solidFill>
                  <a:srgbClr val="92D050"/>
                </a:solidFill>
              </a:rPr>
              <a:t>ŽALUDY</a:t>
            </a:r>
            <a:r>
              <a:rPr lang="cs-CZ" dirty="0" smtClean="0"/>
              <a:t>.</a:t>
            </a:r>
          </a:p>
        </p:txBody>
      </p:sp>
      <p:pic>
        <p:nvPicPr>
          <p:cNvPr id="3074" name="Picture 2" descr="C:\Users\Marcela\AppData\Local\Microsoft\Windows\Temporary Internet Files\Content.IE5\2EOZRNWK\MC90035981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3789040"/>
            <a:ext cx="1691640" cy="1810512"/>
          </a:xfrm>
          <a:prstGeom prst="rect">
            <a:avLst/>
          </a:prstGeom>
          <a:noFill/>
        </p:spPr>
      </p:pic>
      <p:pic>
        <p:nvPicPr>
          <p:cNvPr id="3075" name="Picture 3" descr="C:\Users\Marcela\AppData\Local\Microsoft\Windows\Temporary Internet Files\Content.IE5\AWGJD1MZ\MC9003598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844824"/>
            <a:ext cx="1054303" cy="18114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pPr lvl="1"/>
            <a:r>
              <a:rPr lang="cs-CZ" dirty="0" smtClean="0"/>
              <a:t>Naším národním stromem je </a:t>
            </a:r>
            <a:r>
              <a:rPr lang="cs-CZ" b="1" dirty="0" smtClean="0">
                <a:solidFill>
                  <a:srgbClr val="92D050"/>
                </a:solidFill>
              </a:rPr>
              <a:t>LÍPA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    Její listy mají tvar srdce.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</a:t>
            </a:r>
          </a:p>
          <a:p>
            <a:pPr>
              <a:buNone/>
            </a:pPr>
            <a:r>
              <a:rPr lang="cs-CZ" dirty="0" smtClean="0"/>
              <a:t>	     Lipové květy překrásně voní, mají léčivé účinky.</a:t>
            </a:r>
          </a:p>
          <a:p>
            <a:pPr>
              <a:buNone/>
            </a:pPr>
            <a:r>
              <a:rPr lang="cs-CZ" dirty="0" smtClean="0"/>
              <a:t>        Plodem je malý </a:t>
            </a:r>
            <a:r>
              <a:rPr lang="cs-CZ" b="1" dirty="0" smtClean="0">
                <a:solidFill>
                  <a:srgbClr val="92D050"/>
                </a:solidFill>
              </a:rPr>
              <a:t>kulatý oříšek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Marcela\AppData\Local\Microsoft\Windows\Temporary Internet Files\Content.IE5\L9NQ16BA\MC9000531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8288" y="2000250"/>
            <a:ext cx="1814512" cy="167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>
            <a:normAutofit lnSpcReduction="10000"/>
          </a:bodyPr>
          <a:lstStyle/>
          <a:p>
            <a:pPr lvl="1"/>
            <a:r>
              <a:rPr lang="cs-CZ" b="1" dirty="0" smtClean="0">
                <a:solidFill>
                  <a:srgbClr val="92D050"/>
                </a:solidFill>
              </a:rPr>
              <a:t>BŘÍŽA</a:t>
            </a:r>
            <a:r>
              <a:rPr lang="cs-CZ" dirty="0" smtClean="0"/>
              <a:t> má bíločerný kmen.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r>
              <a:rPr lang="cs-CZ" dirty="0" smtClean="0"/>
              <a:t>    Květům říkáme </a:t>
            </a:r>
            <a:r>
              <a:rPr lang="cs-CZ" b="1" dirty="0" smtClean="0">
                <a:solidFill>
                  <a:srgbClr val="92D050"/>
                </a:solidFill>
              </a:rPr>
              <a:t>jehnědy</a:t>
            </a:r>
            <a:r>
              <a:rPr lang="cs-CZ" dirty="0" smtClean="0"/>
              <a:t>. </a:t>
            </a:r>
          </a:p>
          <a:p>
            <a:pPr lvl="1">
              <a:buNone/>
            </a:pPr>
            <a:r>
              <a:rPr lang="cs-CZ" dirty="0" smtClean="0"/>
              <a:t>    Plody jsou takzvané </a:t>
            </a:r>
            <a:r>
              <a:rPr lang="cs-CZ" b="1" dirty="0" smtClean="0">
                <a:solidFill>
                  <a:srgbClr val="92D050"/>
                </a:solidFill>
              </a:rPr>
              <a:t>nažky</a:t>
            </a:r>
            <a:r>
              <a:rPr lang="cs-CZ" dirty="0" smtClean="0"/>
              <a:t>. </a:t>
            </a:r>
          </a:p>
          <a:p>
            <a:pPr lvl="1">
              <a:buNone/>
            </a:pPr>
            <a:r>
              <a:rPr lang="cs-CZ" dirty="0" smtClean="0"/>
              <a:t>    </a:t>
            </a:r>
          </a:p>
          <a:p>
            <a:pPr lvl="1">
              <a:buNone/>
            </a:pPr>
            <a:endParaRPr lang="cs-CZ" dirty="0"/>
          </a:p>
        </p:txBody>
      </p:sp>
      <p:pic>
        <p:nvPicPr>
          <p:cNvPr id="5123" name="Picture 3" descr="C:\Users\Marcela\AppData\Local\Microsoft\Windows\Temporary Internet Files\Content.IE5\2EOZRNWK\MP90039962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700808"/>
            <a:ext cx="3253388" cy="2602711"/>
          </a:xfrm>
          <a:prstGeom prst="rect">
            <a:avLst/>
          </a:prstGeom>
          <a:noFill/>
        </p:spPr>
      </p:pic>
      <p:pic>
        <p:nvPicPr>
          <p:cNvPr id="5124" name="Picture 4" descr="C:\Users\Marcela\AppData\Local\Microsoft\Windows\Temporary Internet Files\Content.IE5\AWGJD1MZ\MC90012334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933056"/>
            <a:ext cx="1963457" cy="17458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pPr lvl="1"/>
            <a:r>
              <a:rPr lang="cs-CZ" b="1" dirty="0" smtClean="0">
                <a:solidFill>
                  <a:srgbClr val="92D050"/>
                </a:solidFill>
              </a:rPr>
              <a:t>JÍROVEC</a:t>
            </a:r>
            <a:r>
              <a:rPr lang="cs-CZ" dirty="0" smtClean="0"/>
              <a:t> má velké lepkavé pupeny, z nichž vyrostou členité listy (5 – 7 jednotlivých listů).</a:t>
            </a:r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r>
              <a:rPr lang="cs-CZ" dirty="0" smtClean="0"/>
              <a:t>   </a:t>
            </a:r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>
              <a:buNone/>
            </a:pPr>
            <a:r>
              <a:rPr lang="cs-CZ" dirty="0" smtClean="0"/>
              <a:t>   Květy jsou bílé až narůžovělé. </a:t>
            </a:r>
          </a:p>
          <a:p>
            <a:pPr lvl="1">
              <a:buNone/>
            </a:pPr>
            <a:r>
              <a:rPr lang="cs-CZ" dirty="0" smtClean="0"/>
              <a:t>   Plody jsou uloženy v pichlavém pouzdře a nazývají se </a:t>
            </a:r>
            <a:r>
              <a:rPr lang="cs-CZ" b="1" dirty="0" smtClean="0">
                <a:solidFill>
                  <a:srgbClr val="92D050"/>
                </a:solidFill>
              </a:rPr>
              <a:t>KAŠTANY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6148" name="Picture 4" descr="C:\Users\Marcela\AppData\Local\Microsoft\Windows\Temporary Internet Files\Content.IE5\L9NQ16BA\MC9003313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204864"/>
            <a:ext cx="1812202" cy="1546634"/>
          </a:xfrm>
          <a:prstGeom prst="rect">
            <a:avLst/>
          </a:prstGeom>
          <a:noFill/>
        </p:spPr>
      </p:pic>
      <p:pic>
        <p:nvPicPr>
          <p:cNvPr id="6149" name="Picture 5" descr="C:\Users\Marcela\AppData\Local\Microsoft\Windows\Temporary Internet Files\Content.IE5\O0MZE86X\MC90012285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1" y="1988840"/>
            <a:ext cx="2448272" cy="24430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Jehličnaté stromy </a:t>
            </a:r>
            <a:r>
              <a:rPr lang="cs-CZ" dirty="0" smtClean="0"/>
              <a:t>nazýváme stálezelené. Jehlice postupně opadají a hned dorůstají.</a:t>
            </a:r>
          </a:p>
          <a:p>
            <a:pPr>
              <a:buNone/>
            </a:pPr>
            <a:endParaRPr lang="cs-CZ" dirty="0" smtClean="0"/>
          </a:p>
          <a:p>
            <a:pPr lvl="1"/>
            <a:r>
              <a:rPr lang="cs-CZ" dirty="0" smtClean="0"/>
              <a:t> Pouze </a:t>
            </a:r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>MODŘÍNU</a:t>
            </a:r>
            <a:r>
              <a:rPr lang="cs-CZ" dirty="0" smtClean="0"/>
              <a:t> na podzim jehlice opadají, jsou krátké, měkké a roste jich několik z jednoho pupenu. </a:t>
            </a:r>
          </a:p>
          <a:p>
            <a:pPr lvl="1">
              <a:buNone/>
            </a:pPr>
            <a:r>
              <a:rPr lang="cs-CZ" dirty="0" smtClean="0"/>
              <a:t>   Modřín má malé šišky.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172" name="Picture 4" descr="C:\Users\Marcela\AppData\Local\Microsoft\Windows\Temporary Internet Files\Content.IE5\O0MZE86X\MP90039962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573016"/>
            <a:ext cx="2736304" cy="2189043"/>
          </a:xfrm>
          <a:prstGeom prst="rect">
            <a:avLst/>
          </a:prstGeom>
          <a:noFill/>
        </p:spPr>
      </p:pic>
      <p:pic>
        <p:nvPicPr>
          <p:cNvPr id="7173" name="Picture 5" descr="C:\Users\Marcela\AppData\Local\Microsoft\Windows\Temporary Internet Files\Content.IE5\2EOZRNWK\MC90035063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3861048"/>
            <a:ext cx="1510420" cy="179409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/>
          <a:lstStyle/>
          <a:p>
            <a:pPr lvl="1"/>
            <a:r>
              <a:rPr lang="cs-CZ" dirty="0" smtClean="0"/>
              <a:t>SMRK má krátké jehlice, dlouhé šišky, které rostou směrem dolů.</a:t>
            </a:r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r>
              <a:rPr lang="cs-CZ" dirty="0" smtClean="0"/>
              <a:t>BOROVICE má dlouhé jehlice, rostou po dvou.         Šišky jsou větší a kulaté.</a:t>
            </a:r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 lvl="1"/>
            <a:r>
              <a:rPr lang="cs-CZ" dirty="0" smtClean="0"/>
              <a:t>JEDLE má ploché jehlice, dlouhé šišky, které rostou směrem vzhůru.</a:t>
            </a:r>
            <a:endParaRPr lang="cs-CZ" dirty="0"/>
          </a:p>
        </p:txBody>
      </p:sp>
      <p:pic>
        <p:nvPicPr>
          <p:cNvPr id="8196" name="Picture 4" descr="C:\Users\Marcela\AppData\Local\Microsoft\Windows\Temporary Internet Files\Content.IE5\AWGJD1MZ\MC9003312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212975"/>
            <a:ext cx="1512168" cy="1373089"/>
          </a:xfrm>
          <a:prstGeom prst="rect">
            <a:avLst/>
          </a:prstGeom>
          <a:noFill/>
        </p:spPr>
      </p:pic>
      <p:pic>
        <p:nvPicPr>
          <p:cNvPr id="8197" name="Picture 5" descr="C:\Users\Marcela\AppData\Local\Microsoft\Windows\Temporary Internet Files\Content.IE5\O0MZE86X\MC900331373[2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412776"/>
            <a:ext cx="1368152" cy="121133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/>
          <a:lstStyle/>
          <a:p>
            <a:r>
              <a:rPr lang="cs-CZ" dirty="0" smtClean="0"/>
              <a:t>V lese rostou také keře. Na rozdíl od stromu nemají kmen. </a:t>
            </a:r>
          </a:p>
          <a:p>
            <a:pPr lvl="1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LÍSKA</a:t>
            </a:r>
          </a:p>
          <a:p>
            <a:pPr lvl="1">
              <a:buNone/>
            </a:pPr>
            <a:r>
              <a:rPr lang="cs-CZ" dirty="0" smtClean="0"/>
              <a:t> – plody jsou lískové oříšky.</a:t>
            </a:r>
          </a:p>
          <a:p>
            <a:pPr lvl="1"/>
            <a:endParaRPr lang="cs-CZ" dirty="0" smtClean="0"/>
          </a:p>
          <a:p>
            <a:pPr lvl="1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RŮŽE ŠÍPKOVÁ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– </a:t>
            </a:r>
            <a:r>
              <a:rPr lang="cs-CZ" dirty="0" smtClean="0"/>
              <a:t>plody jsou šípky.</a:t>
            </a:r>
          </a:p>
          <a:p>
            <a:pPr lvl="1">
              <a:buNone/>
            </a:pPr>
            <a:endParaRPr lang="cs-CZ" dirty="0" smtClean="0"/>
          </a:p>
          <a:p>
            <a:pPr lvl="1"/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BEZ ČERNÝ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/>
              <a:t>– plody jsou černé bezinky.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218" name="Picture 2" descr="C:\Users\Marcela\AppData\Local\Microsoft\Windows\Temporary Internet Files\Content.IE5\O0MZE86X\MC9001228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6228184" y="1628800"/>
            <a:ext cx="1898772" cy="1600293"/>
          </a:xfrm>
          <a:prstGeom prst="rect">
            <a:avLst/>
          </a:prstGeom>
          <a:noFill/>
        </p:spPr>
      </p:pic>
      <p:pic>
        <p:nvPicPr>
          <p:cNvPr id="9219" name="Picture 3" descr="C:\Users\Marcela\AppData\Local\Microsoft\Windows\Temporary Internet Files\Content.IE5\2EOZRNWK\MC9001232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852936"/>
            <a:ext cx="1682957" cy="1957789"/>
          </a:xfrm>
          <a:prstGeom prst="rect">
            <a:avLst/>
          </a:prstGeom>
          <a:noFill/>
        </p:spPr>
      </p:pic>
      <p:pic>
        <p:nvPicPr>
          <p:cNvPr id="9220" name="Picture 4" descr="C:\Users\Marcela\AppData\Local\Microsoft\Windows\Temporary Internet Files\Content.IE5\L9NQ16BA\MC90033141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437112"/>
            <a:ext cx="1813711" cy="14032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smtClean="0"/>
              <a:t>POUŽITÉ ZDROJE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http://microsoft.com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149</TotalTime>
  <Words>303</Words>
  <Application>Microsoft Office PowerPoint</Application>
  <PresentationFormat>Předvádění na obrazovce (4:3)</PresentationFormat>
  <Paragraphs>80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ANOTACE</vt:lpstr>
      <vt:lpstr>PODZIM V LESE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VY_32_INOVACE_01_ROČNÍ OBDOBÍ_PODZIM V LESE</dc:title>
  <dc:creator>Marcela</dc:creator>
  <cp:lastModifiedBy>Veisová Marcela</cp:lastModifiedBy>
  <cp:revision>51</cp:revision>
  <dcterms:created xsi:type="dcterms:W3CDTF">2011-09-18T09:00:27Z</dcterms:created>
  <dcterms:modified xsi:type="dcterms:W3CDTF">2012-04-05T07:16:45Z</dcterms:modified>
</cp:coreProperties>
</file>