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9" r:id="rId2"/>
    <p:sldId id="256" r:id="rId3"/>
    <p:sldId id="257" r:id="rId4"/>
    <p:sldId id="270" r:id="rId5"/>
    <p:sldId id="271" r:id="rId6"/>
    <p:sldId id="273" r:id="rId7"/>
    <p:sldId id="274" r:id="rId8"/>
    <p:sldId id="27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59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F95B0C8-9D84-4B5D-B23D-62D240FF4BE8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971601" y="2132856"/>
            <a:ext cx="7200800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JAZYK1_24. PAST SIMPLE 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 Past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simple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2231740" y="4509121"/>
            <a:ext cx="4680520" cy="1584175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</a:rPr>
              <a:t>Tento učební materiál slouží k seznámení žáků s minulým časem prostým – a to pravidelných sloves. Součástí je i výslovnost koncovek –ED v tomto čase.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70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Past </a:t>
            </a:r>
            <a:r>
              <a:rPr lang="en-GB" dirty="0" smtClean="0"/>
              <a:t>simple</a:t>
            </a:r>
            <a:r>
              <a:rPr lang="cs-CZ" dirty="0" smtClean="0"/>
              <a:t> 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656784" cy="1752600"/>
          </a:xfrm>
        </p:spPr>
        <p:txBody>
          <a:bodyPr/>
          <a:lstStyle/>
          <a:p>
            <a:r>
              <a:rPr lang="cs-CZ" dirty="0" smtClean="0"/>
              <a:t>(Minulý </a:t>
            </a:r>
            <a:r>
              <a:rPr lang="cs-CZ" dirty="0"/>
              <a:t>čas prostý) 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ěj, který začal a skončil v minulosti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používá se při vypravování v minulosti; pro </a:t>
            </a:r>
            <a:r>
              <a:rPr lang="cs-CZ" dirty="0" smtClean="0"/>
              <a:t>	opakované </a:t>
            </a:r>
            <a:r>
              <a:rPr lang="cs-CZ" dirty="0"/>
              <a:t>děje v </a:t>
            </a:r>
            <a:r>
              <a:rPr lang="cs-CZ" dirty="0" smtClean="0"/>
              <a:t>minulo</a:t>
            </a:r>
            <a:r>
              <a:rPr lang="cs-CZ" sz="2800" dirty="0" smtClean="0"/>
              <a:t>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používá se např. s: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err="1" smtClean="0"/>
              <a:t>yesterday</a:t>
            </a:r>
            <a:r>
              <a:rPr lang="cs-CZ" sz="2800" dirty="0" smtClean="0"/>
              <a:t> (včera)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last …..  (minulý….)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……ago (před ……)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2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Minulý čas pravidelných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voří se koncovkou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(ve všech osobách v j.č. i mn. č.)</a:t>
            </a:r>
          </a:p>
          <a:p>
            <a:pPr>
              <a:buFontTx/>
              <a:buChar char="-"/>
            </a:pPr>
            <a:r>
              <a:rPr lang="cs-CZ" dirty="0"/>
              <a:t>u</a:t>
            </a:r>
            <a:r>
              <a:rPr lang="cs-CZ" dirty="0" smtClean="0"/>
              <a:t> sloves končících na </a:t>
            </a:r>
            <a:r>
              <a:rPr lang="cs-CZ" b="1" dirty="0" smtClean="0"/>
              <a:t>–e </a:t>
            </a:r>
            <a:r>
              <a:rPr lang="cs-CZ" dirty="0" smtClean="0"/>
              <a:t>(to live) se připojí pouze </a:t>
            </a:r>
            <a:r>
              <a:rPr lang="cs-CZ" b="1" dirty="0" smtClean="0"/>
              <a:t>–d </a:t>
            </a:r>
            <a:r>
              <a:rPr lang="cs-CZ" dirty="0" smtClean="0"/>
              <a:t>	(</a:t>
            </a:r>
            <a:r>
              <a:rPr lang="cs-CZ" b="1" dirty="0" err="1" smtClean="0"/>
              <a:t>lived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lovesa krátká končící na </a:t>
            </a:r>
            <a:r>
              <a:rPr lang="cs-CZ" b="1" dirty="0" smtClean="0"/>
              <a:t>souhlásku</a:t>
            </a:r>
            <a:r>
              <a:rPr lang="cs-CZ" dirty="0" smtClean="0"/>
              <a:t> (stop) tuto 	souhlásku zdvojují (</a:t>
            </a:r>
            <a:r>
              <a:rPr lang="cs-CZ" b="1" dirty="0" err="1" smtClean="0"/>
              <a:t>stopped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u sloves končících </a:t>
            </a:r>
            <a:r>
              <a:rPr lang="cs-CZ" dirty="0"/>
              <a:t>na </a:t>
            </a:r>
            <a:r>
              <a:rPr lang="cs-CZ" b="1" dirty="0"/>
              <a:t>-y, </a:t>
            </a:r>
            <a:r>
              <a:rPr lang="cs-CZ" dirty="0" smtClean="0"/>
              <a:t>kterému </a:t>
            </a:r>
            <a:r>
              <a:rPr lang="cs-CZ" dirty="0"/>
              <a:t>předchází souhláska, </a:t>
            </a:r>
            <a:r>
              <a:rPr lang="cs-CZ" dirty="0" smtClean="0"/>
              <a:t>	dochází </a:t>
            </a:r>
            <a:r>
              <a:rPr lang="cs-CZ" dirty="0"/>
              <a:t>ke změně </a:t>
            </a:r>
            <a:r>
              <a:rPr lang="cs-CZ" dirty="0" smtClean="0"/>
              <a:t>Y </a:t>
            </a:r>
            <a:r>
              <a:rPr lang="cs-CZ" dirty="0"/>
              <a:t>na I (změkčení</a:t>
            </a:r>
            <a:r>
              <a:rPr lang="cs-CZ" dirty="0" smtClean="0"/>
              <a:t>) </a:t>
            </a:r>
            <a:r>
              <a:rPr lang="cs-CZ" dirty="0" err="1" smtClean="0"/>
              <a:t>car</a:t>
            </a:r>
            <a:r>
              <a:rPr lang="cs-CZ" b="1" dirty="0" err="1" smtClean="0"/>
              <a:t>ry</a:t>
            </a:r>
            <a:r>
              <a:rPr lang="cs-CZ" dirty="0"/>
              <a:t> - </a:t>
            </a:r>
            <a:r>
              <a:rPr lang="cs-CZ" b="1" dirty="0" err="1" smtClean="0"/>
              <a:t>carried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85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Výslovnost –ED</a:t>
            </a:r>
            <a:br>
              <a:rPr lang="cs-CZ" dirty="0" smtClean="0"/>
            </a:br>
            <a:r>
              <a:rPr lang="cs-CZ" dirty="0" smtClean="0"/>
              <a:t>- závisí na předchozí hlásce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[-d] 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po znělých souhláskách (b, g, z, ž, </a:t>
            </a:r>
            <a:r>
              <a:rPr lang="cs-CZ" dirty="0" err="1"/>
              <a:t>dž</a:t>
            </a:r>
            <a:r>
              <a:rPr lang="cs-CZ" dirty="0"/>
              <a:t>, l, r, m, n</a:t>
            </a:r>
            <a:r>
              <a:rPr lang="cs-CZ" dirty="0" smtClean="0"/>
              <a:t>,..) 	a po samohláskách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př</a:t>
            </a:r>
            <a:r>
              <a:rPr lang="cs-CZ" dirty="0"/>
              <a:t>.: </a:t>
            </a:r>
            <a:r>
              <a:rPr lang="cs-CZ" dirty="0" smtClean="0"/>
              <a:t>	open </a:t>
            </a:r>
            <a:r>
              <a:rPr lang="cs-CZ" dirty="0"/>
              <a:t>- </a:t>
            </a:r>
            <a:r>
              <a:rPr lang="cs-CZ" dirty="0" err="1"/>
              <a:t>opened</a:t>
            </a:r>
            <a:r>
              <a:rPr lang="cs-CZ" dirty="0"/>
              <a:t>	 [ˈ</a:t>
            </a:r>
            <a:r>
              <a:rPr lang="cs-CZ" dirty="0" err="1"/>
              <a:t>əʊpənd</a:t>
            </a:r>
            <a:r>
              <a:rPr lang="cs-CZ" dirty="0" smtClean="0"/>
              <a:t>],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play –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/>
              <a:t> [</a:t>
            </a:r>
            <a:r>
              <a:rPr lang="cs-CZ" dirty="0" err="1" smtClean="0"/>
              <a:t>pleɪd</a:t>
            </a:r>
            <a:r>
              <a:rPr lang="cs-CZ" dirty="0" smtClean="0"/>
              <a:t>]</a:t>
            </a:r>
          </a:p>
          <a:p>
            <a:pPr marL="514350" indent="-514350">
              <a:buAutoNum type="alphaLcParenR" startAt="2"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[-</a:t>
            </a:r>
            <a:r>
              <a:rPr lang="cs-CZ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t] 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400050" lvl="1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 po neznělých souhláskách (č, s, š, k,</a:t>
            </a:r>
            <a:r>
              <a:rPr lang="cs-CZ" sz="2800" dirty="0"/>
              <a:t> p</a:t>
            </a:r>
            <a:r>
              <a:rPr lang="cs-CZ" sz="2800" dirty="0" smtClean="0"/>
              <a:t> ..)</a:t>
            </a:r>
          </a:p>
          <a:p>
            <a:pPr marL="0" indent="0">
              <a:buNone/>
            </a:pPr>
            <a:r>
              <a:rPr lang="cs-CZ" dirty="0" smtClean="0"/>
              <a:t>	př.: </a:t>
            </a:r>
            <a:r>
              <a:rPr lang="cs-CZ" dirty="0" err="1" smtClean="0"/>
              <a:t>ask</a:t>
            </a:r>
            <a:r>
              <a:rPr lang="cs-CZ" dirty="0" smtClean="0"/>
              <a:t> –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/>
              <a:t>[</a:t>
            </a:r>
            <a:r>
              <a:rPr lang="cs-CZ" dirty="0" err="1"/>
              <a:t>ɑː</a:t>
            </a:r>
            <a:r>
              <a:rPr lang="cs-CZ" dirty="0" err="1" smtClean="0"/>
              <a:t>skt</a:t>
            </a:r>
            <a:r>
              <a:rPr lang="cs-CZ" dirty="0" smtClean="0"/>
              <a:t>]</a:t>
            </a:r>
            <a:r>
              <a:rPr lang="cs-CZ" dirty="0"/>
              <a:t> </a:t>
            </a:r>
            <a:endParaRPr lang="cs-CZ" dirty="0" smtClean="0"/>
          </a:p>
          <a:p>
            <a:pPr marL="457200" indent="-457200">
              <a:buAutoNum type="alphaLcParenR" startAt="3"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[-id] </a:t>
            </a:r>
          </a:p>
          <a:p>
            <a:pPr marL="0" indent="0">
              <a:buNone/>
            </a:pPr>
            <a:r>
              <a:rPr lang="cs-CZ" dirty="0" smtClean="0"/>
              <a:t>	- vyslovuje se po -t, -d</a:t>
            </a:r>
          </a:p>
          <a:p>
            <a:pPr marL="0" indent="0">
              <a:buNone/>
            </a:pPr>
            <a:r>
              <a:rPr lang="cs-CZ" dirty="0" smtClean="0"/>
              <a:t>	př.: </a:t>
            </a:r>
            <a:r>
              <a:rPr lang="cs-CZ" dirty="0" err="1" smtClean="0"/>
              <a:t>want</a:t>
            </a:r>
            <a:r>
              <a:rPr lang="cs-CZ" dirty="0" smtClean="0"/>
              <a:t> – </a:t>
            </a:r>
            <a:r>
              <a:rPr lang="cs-CZ" dirty="0" err="1" smtClean="0"/>
              <a:t>wanted</a:t>
            </a:r>
            <a:r>
              <a:rPr lang="cs-CZ" dirty="0" smtClean="0"/>
              <a:t> </a:t>
            </a:r>
            <a:r>
              <a:rPr lang="cs-CZ" dirty="0"/>
              <a:t>[ˈ</a:t>
            </a:r>
            <a:r>
              <a:rPr lang="cs-CZ" dirty="0" err="1"/>
              <a:t>wɒntɪd</a:t>
            </a:r>
            <a:r>
              <a:rPr lang="cs-CZ" dirty="0"/>
              <a:t>]</a:t>
            </a:r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89051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Tvoření </a:t>
            </a:r>
            <a:r>
              <a:rPr lang="cs-CZ" dirty="0"/>
              <a:t>vět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Kladná věta</a:t>
            </a:r>
          </a:p>
          <a:p>
            <a:pPr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řidá se koncovka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–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ed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/>
              <a:t>k </a:t>
            </a:r>
            <a:r>
              <a:rPr lang="cs-CZ" sz="2800" dirty="0" smtClean="0">
                <a:solidFill>
                  <a:srgbClr val="92D050"/>
                </a:solidFill>
              </a:rPr>
              <a:t>významovému slovesu</a:t>
            </a:r>
          </a:p>
          <a:p>
            <a:pPr marL="0" indent="0">
              <a:buNone/>
            </a:pPr>
            <a:r>
              <a:rPr lang="en-US" dirty="0" smtClean="0"/>
              <a:t>     </a:t>
            </a:r>
            <a:r>
              <a:rPr lang="en-US" sz="2800" dirty="0" smtClean="0"/>
              <a:t>I </a:t>
            </a:r>
            <a:r>
              <a:rPr lang="en-US" sz="2800" dirty="0" smtClean="0">
                <a:solidFill>
                  <a:srgbClr val="92D050"/>
                </a:solidFill>
              </a:rPr>
              <a:t>play</a:t>
            </a:r>
            <a:r>
              <a:rPr lang="en-US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ed </a:t>
            </a:r>
            <a:r>
              <a:rPr lang="en-US" sz="2800" dirty="0" smtClean="0"/>
              <a:t>tennis yesterday</a:t>
            </a:r>
            <a:r>
              <a:rPr lang="cs-CZ" sz="2800" dirty="0" smtClean="0"/>
              <a:t>. (Včera jsem hrál tenis)</a:t>
            </a:r>
          </a:p>
          <a:p>
            <a:pPr marL="0" indent="0">
              <a:buNone/>
            </a:pPr>
            <a:r>
              <a:rPr lang="en-US" dirty="0" smtClean="0"/>
              <a:t>     She </a:t>
            </a:r>
            <a:r>
              <a:rPr lang="en-US" dirty="0" smtClean="0">
                <a:solidFill>
                  <a:srgbClr val="92D050"/>
                </a:solidFill>
              </a:rPr>
              <a:t>watch</a:t>
            </a:r>
            <a:r>
              <a:rPr lang="en-US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ed</a:t>
            </a:r>
            <a:r>
              <a:rPr lang="en-US" dirty="0" smtClean="0"/>
              <a:t> TV on Monday</a:t>
            </a:r>
            <a:r>
              <a:rPr lang="cs-CZ" dirty="0" smtClean="0"/>
              <a:t>. (V pondělí se dívala na TV)</a:t>
            </a:r>
            <a:endParaRPr lang="cs-CZ" sz="2800" dirty="0"/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Záporná </a:t>
            </a:r>
            <a:r>
              <a:rPr lang="cs-CZ" sz="3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věta</a:t>
            </a:r>
          </a:p>
          <a:p>
            <a:pPr>
              <a:buFontTx/>
              <a:buChar char="-"/>
            </a:pPr>
            <a:r>
              <a:rPr lang="cs-CZ" dirty="0"/>
              <a:t>pomocí pomocného slovesa do v min. čase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DID</a:t>
            </a:r>
            <a:r>
              <a:rPr lang="cs-CZ" b="1" dirty="0" smtClean="0"/>
              <a:t>: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podmět</a:t>
            </a:r>
            <a:r>
              <a:rPr lang="cs-CZ" b="1" dirty="0" smtClean="0"/>
              <a:t> + </a:t>
            </a:r>
            <a:r>
              <a:rPr lang="en-US" b="1" dirty="0" smtClean="0">
                <a:solidFill>
                  <a:srgbClr val="FF0000"/>
                </a:solidFill>
              </a:rPr>
              <a:t>d</a:t>
            </a:r>
            <a:r>
              <a:rPr lang="en-US" sz="2800" b="1" dirty="0" smtClean="0">
                <a:solidFill>
                  <a:srgbClr val="FF0000"/>
                </a:solidFill>
              </a:rPr>
              <a:t>id</a:t>
            </a:r>
            <a:r>
              <a:rPr lang="en-US" sz="2800" dirty="0" smtClean="0"/>
              <a:t> + not</a:t>
            </a:r>
            <a:r>
              <a:rPr lang="cs-CZ" sz="2800" dirty="0" smtClean="0"/>
              <a:t> </a:t>
            </a:r>
            <a:r>
              <a:rPr lang="en-US" sz="2800" dirty="0" smtClean="0"/>
              <a:t>(</a:t>
            </a:r>
            <a:r>
              <a:rPr lang="en-GB" sz="2800" dirty="0" err="1" smtClean="0"/>
              <a:t>didn</a:t>
            </a:r>
            <a:r>
              <a:rPr lang="en-GB" sz="2800" dirty="0" err="1" smtClean="0">
                <a:latin typeface="Calibri"/>
                <a:cs typeface="Calibri"/>
              </a:rPr>
              <a:t>ʼ</a:t>
            </a:r>
            <a:r>
              <a:rPr lang="en-GB" sz="2800" dirty="0" err="1" smtClean="0"/>
              <a:t>t</a:t>
            </a:r>
            <a:r>
              <a:rPr lang="cs-CZ" sz="2800" dirty="0" smtClean="0"/>
              <a:t>) + </a:t>
            </a:r>
            <a:r>
              <a:rPr lang="cs-CZ" sz="2800" dirty="0" err="1" smtClean="0">
                <a:solidFill>
                  <a:srgbClr val="92D050"/>
                </a:solidFill>
              </a:rPr>
              <a:t>význ</a:t>
            </a:r>
            <a:r>
              <a:rPr lang="cs-CZ" sz="2800" dirty="0" smtClean="0">
                <a:solidFill>
                  <a:srgbClr val="92D050"/>
                </a:solidFill>
              </a:rPr>
              <a:t>. sloveso v zákl. tvaru</a:t>
            </a:r>
            <a:r>
              <a:rPr lang="cs-CZ" sz="2800" dirty="0" smtClean="0"/>
              <a:t> </a:t>
            </a:r>
          </a:p>
          <a:p>
            <a:pPr indent="0">
              <a:buNone/>
            </a:pPr>
            <a:r>
              <a:rPr lang="cs-CZ" sz="2800" dirty="0"/>
              <a:t>	</a:t>
            </a:r>
            <a:r>
              <a:rPr lang="en-US" sz="2800" dirty="0" smtClean="0"/>
              <a:t>I </a:t>
            </a:r>
            <a:r>
              <a:rPr lang="en-US" sz="2800" dirty="0" smtClean="0">
                <a:solidFill>
                  <a:srgbClr val="FF0000"/>
                </a:solidFill>
              </a:rPr>
              <a:t>did</a:t>
            </a:r>
            <a:r>
              <a:rPr lang="en-US" sz="2800" dirty="0" smtClean="0"/>
              <a:t> not (didn't) </a:t>
            </a:r>
            <a:r>
              <a:rPr lang="en-US" sz="2800" dirty="0" smtClean="0">
                <a:solidFill>
                  <a:srgbClr val="92D050"/>
                </a:solidFill>
              </a:rPr>
              <a:t>play</a:t>
            </a:r>
            <a:r>
              <a:rPr lang="en-US" sz="2800" dirty="0" smtClean="0"/>
              <a:t> tennis </a:t>
            </a:r>
            <a:r>
              <a:rPr lang="en-US" dirty="0" smtClean="0"/>
              <a:t>y</a:t>
            </a:r>
            <a:r>
              <a:rPr lang="en-US" sz="2800" dirty="0" smtClean="0"/>
              <a:t>esterday.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(Včera jsem nehrál tenis.)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338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00141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Otázka</a:t>
            </a:r>
          </a:p>
          <a:p>
            <a:pPr>
              <a:buFontTx/>
              <a:buChar char="-"/>
            </a:pPr>
            <a:r>
              <a:rPr lang="cs-CZ" sz="2800" dirty="0" smtClean="0"/>
              <a:t>pomocí </a:t>
            </a:r>
            <a:r>
              <a:rPr lang="cs-CZ" sz="2800" b="1" dirty="0" smtClean="0">
                <a:solidFill>
                  <a:srgbClr val="FF0000"/>
                </a:solidFill>
              </a:rPr>
              <a:t>DID</a:t>
            </a:r>
            <a:r>
              <a:rPr lang="cs-CZ" sz="2800" b="1" dirty="0" smtClean="0"/>
              <a:t> </a:t>
            </a:r>
            <a:r>
              <a:rPr lang="cs-CZ" sz="2800" dirty="0" smtClean="0"/>
              <a:t>+</a:t>
            </a:r>
            <a:r>
              <a:rPr lang="cs-CZ" dirty="0"/>
              <a:t> </a:t>
            </a:r>
            <a:r>
              <a:rPr lang="cs-CZ" sz="2800" dirty="0" smtClean="0"/>
              <a:t>podmět + </a:t>
            </a:r>
            <a:r>
              <a:rPr lang="cs-CZ" sz="2800" dirty="0" smtClean="0">
                <a:solidFill>
                  <a:srgbClr val="92D050"/>
                </a:solidFill>
              </a:rPr>
              <a:t>význam</a:t>
            </a:r>
            <a:r>
              <a:rPr lang="cs-CZ" dirty="0">
                <a:solidFill>
                  <a:srgbClr val="92D050"/>
                </a:solidFill>
              </a:rPr>
              <a:t>. sloveso </a:t>
            </a:r>
            <a:r>
              <a:rPr lang="cs-CZ" sz="2800" dirty="0" smtClean="0">
                <a:solidFill>
                  <a:srgbClr val="92D050"/>
                </a:solidFill>
              </a:rPr>
              <a:t>v zákl. tvaru</a:t>
            </a:r>
          </a:p>
          <a:p>
            <a:pPr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Did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92D050"/>
                </a:solidFill>
              </a:rPr>
              <a:t>play</a:t>
            </a:r>
            <a:r>
              <a:rPr lang="cs-CZ" sz="2800" dirty="0"/>
              <a:t> </a:t>
            </a:r>
            <a:r>
              <a:rPr lang="cs-CZ" sz="2800" dirty="0" err="1"/>
              <a:t>tennis</a:t>
            </a:r>
            <a:r>
              <a:rPr lang="cs-CZ" sz="2800" dirty="0"/>
              <a:t> </a:t>
            </a:r>
            <a:r>
              <a:rPr lang="cs-CZ" sz="2800" dirty="0" err="1"/>
              <a:t>yesterday</a:t>
            </a:r>
            <a:r>
              <a:rPr lang="cs-CZ" sz="2800" dirty="0"/>
              <a:t>? </a:t>
            </a:r>
            <a:r>
              <a:rPr lang="cs-CZ" sz="2800" dirty="0" smtClean="0"/>
              <a:t>(Hrál </a:t>
            </a:r>
            <a:r>
              <a:rPr lang="cs-CZ" sz="2800" dirty="0"/>
              <a:t>jsi včera tenis</a:t>
            </a:r>
            <a:r>
              <a:rPr lang="cs-CZ" sz="2800" dirty="0" smtClean="0"/>
              <a:t>?)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>
                <a:solidFill>
                  <a:srgbClr val="FF0000"/>
                </a:solidFill>
              </a:rPr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92D050"/>
                </a:solidFill>
              </a:rPr>
              <a:t>watch</a:t>
            </a:r>
            <a:r>
              <a:rPr lang="cs-CZ" sz="2800" dirty="0" smtClean="0"/>
              <a:t> TV last </a:t>
            </a:r>
            <a:r>
              <a:rPr lang="cs-CZ" sz="2800" dirty="0" err="1" smtClean="0"/>
              <a:t>Monday</a:t>
            </a:r>
            <a:r>
              <a:rPr lang="cs-CZ" sz="2800" dirty="0" smtClean="0"/>
              <a:t>? (Dívala se minulé 	pondělí na televizi?)</a:t>
            </a:r>
            <a:endParaRPr lang="cs-CZ" sz="2800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Krátké odpovědi</a:t>
            </a:r>
          </a:p>
          <a:p>
            <a:pPr marL="0" indent="0">
              <a:buNone/>
            </a:pPr>
            <a:r>
              <a:rPr lang="cs-CZ" sz="2800" dirty="0" err="1" smtClean="0"/>
              <a:t>Yes</a:t>
            </a:r>
            <a:r>
              <a:rPr lang="cs-CZ" sz="2800" dirty="0" smtClean="0"/>
              <a:t>, I </a:t>
            </a:r>
            <a:r>
              <a:rPr lang="cs-CZ" sz="2800" dirty="0" err="1" smtClean="0"/>
              <a:t>did</a:t>
            </a:r>
            <a:r>
              <a:rPr lang="cs-CZ" sz="2800" dirty="0" smtClean="0"/>
              <a:t>.			No,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didnʼt</a:t>
            </a:r>
            <a:r>
              <a:rPr lang="cs-CZ" sz="2800" dirty="0"/>
              <a:t>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Yes</a:t>
            </a:r>
            <a:r>
              <a:rPr lang="cs-CZ" sz="2800" dirty="0" smtClean="0"/>
              <a:t>, he </a:t>
            </a:r>
            <a:r>
              <a:rPr lang="cs-CZ" sz="2800" dirty="0" err="1" smtClean="0"/>
              <a:t>did</a:t>
            </a:r>
            <a:r>
              <a:rPr lang="cs-CZ" sz="2800" dirty="0" smtClean="0"/>
              <a:t>.			No,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didnʼt</a:t>
            </a:r>
            <a:r>
              <a:rPr lang="cs-CZ" sz="2800" dirty="0" smtClean="0"/>
              <a:t>.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75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od těchto sloves minulý čas a přečtěte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to want</a:t>
            </a:r>
          </a:p>
          <a:p>
            <a:pPr marL="0" indent="0">
              <a:buNone/>
            </a:pPr>
            <a:r>
              <a:rPr lang="en-GB" dirty="0" smtClean="0"/>
              <a:t>to watch</a:t>
            </a:r>
          </a:p>
          <a:p>
            <a:pPr marL="0" indent="0">
              <a:buNone/>
            </a:pPr>
            <a:r>
              <a:rPr lang="en-GB" dirty="0" smtClean="0"/>
              <a:t>to play</a:t>
            </a:r>
          </a:p>
          <a:p>
            <a:pPr marL="0" indent="0">
              <a:buNone/>
            </a:pPr>
            <a:r>
              <a:rPr lang="en-GB" dirty="0" smtClean="0"/>
              <a:t>to plan</a:t>
            </a:r>
          </a:p>
          <a:p>
            <a:pPr marL="0" indent="0">
              <a:buNone/>
            </a:pPr>
            <a:r>
              <a:rPr lang="en-GB" dirty="0" smtClean="0"/>
              <a:t>to return</a:t>
            </a:r>
          </a:p>
          <a:p>
            <a:pPr marL="0" indent="0">
              <a:buNone/>
            </a:pPr>
            <a:r>
              <a:rPr lang="en-GB" dirty="0" smtClean="0"/>
              <a:t>to like</a:t>
            </a:r>
          </a:p>
          <a:p>
            <a:pPr marL="0" indent="0">
              <a:buNone/>
            </a:pPr>
            <a:r>
              <a:rPr lang="en-GB" dirty="0" smtClean="0"/>
              <a:t>to study</a:t>
            </a:r>
          </a:p>
          <a:p>
            <a:pPr marL="0" indent="0">
              <a:buNone/>
            </a:pPr>
            <a:r>
              <a:rPr lang="en-GB" dirty="0" smtClean="0"/>
              <a:t>to believe</a:t>
            </a:r>
          </a:p>
          <a:p>
            <a:pPr marL="0" indent="0">
              <a:buNone/>
            </a:pPr>
            <a:r>
              <a:rPr lang="en-GB" dirty="0" smtClean="0"/>
              <a:t>to decide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06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Minulé léto jsme hráli golf.</a:t>
            </a:r>
          </a:p>
          <a:p>
            <a:pPr marL="0" indent="0">
              <a:buNone/>
            </a:pPr>
            <a:r>
              <a:rPr lang="cs-CZ" dirty="0" smtClean="0"/>
              <a:t>Karel neotevřel okno.</a:t>
            </a:r>
          </a:p>
          <a:p>
            <a:pPr marL="0" indent="0">
              <a:buNone/>
            </a:pPr>
            <a:r>
              <a:rPr lang="cs-CZ" dirty="0" smtClean="0"/>
              <a:t>Zeptala jsem se ho před pěti dny.</a:t>
            </a:r>
          </a:p>
          <a:p>
            <a:pPr marL="0" indent="0">
              <a:buNone/>
            </a:pPr>
            <a:r>
              <a:rPr lang="cs-CZ" dirty="0" smtClean="0"/>
              <a:t>Chtěla jsem přijít.</a:t>
            </a:r>
          </a:p>
          <a:p>
            <a:pPr marL="0" indent="0">
              <a:buNone/>
            </a:pPr>
            <a:r>
              <a:rPr lang="cs-CZ" dirty="0" smtClean="0"/>
              <a:t>Umyla jsi včera nádobí?</a:t>
            </a:r>
          </a:p>
          <a:p>
            <a:pPr marL="0" indent="0">
              <a:buNone/>
            </a:pPr>
            <a:r>
              <a:rPr lang="cs-CZ" dirty="0" smtClean="0"/>
              <a:t>Ne, neumyla.</a:t>
            </a:r>
          </a:p>
          <a:p>
            <a:pPr marL="0" indent="0">
              <a:buNone/>
            </a:pPr>
            <a:r>
              <a:rPr lang="cs-CZ" dirty="0" smtClean="0"/>
              <a:t>Minulý týden jsem ho navštívila.</a:t>
            </a:r>
          </a:p>
          <a:p>
            <a:pPr marL="0" indent="0">
              <a:buNone/>
            </a:pPr>
            <a:r>
              <a:rPr lang="cs-CZ" dirty="0" smtClean="0"/>
              <a:t>Před hodinou se dívala na televizi.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8717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598</TotalTime>
  <Words>304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  Past simple I </vt:lpstr>
      <vt:lpstr>Použití</vt:lpstr>
      <vt:lpstr> Minulý čas pravidelných sloves</vt:lpstr>
      <vt:lpstr>Výslovnost –ED - závisí na předchozí hlásce</vt:lpstr>
      <vt:lpstr>Tvoření vět </vt:lpstr>
      <vt:lpstr>Prezentace aplikace PowerPoint</vt:lpstr>
      <vt:lpstr>Vytvořte od těchto sloves minulý čas a přečtěte</vt:lpstr>
      <vt:lpstr>Přeložte: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</dc:title>
  <dc:creator>uživatel</dc:creator>
  <cp:lastModifiedBy>Miluše Uhlířová</cp:lastModifiedBy>
  <cp:revision>88</cp:revision>
  <dcterms:created xsi:type="dcterms:W3CDTF">2011-10-17T13:58:39Z</dcterms:created>
  <dcterms:modified xsi:type="dcterms:W3CDTF">2012-01-14T17:19:52Z</dcterms:modified>
</cp:coreProperties>
</file>