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69" r:id="rId2"/>
    <p:sldId id="256" r:id="rId3"/>
    <p:sldId id="257" r:id="rId4"/>
    <p:sldId id="270" r:id="rId5"/>
    <p:sldId id="275" r:id="rId6"/>
    <p:sldId id="273" r:id="rId7"/>
    <p:sldId id="274" r:id="rId8"/>
    <p:sldId id="276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59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69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598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891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037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070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23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50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224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2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334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236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480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971601" y="2132856"/>
            <a:ext cx="7200800" cy="2160240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Název: VY_22_INOVACE_ANGLICKÝ JAZYK1_25. PAST SIMPLE II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 Past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simple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48680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231740" y="4509121"/>
            <a:ext cx="4428492" cy="1368151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600" dirty="0" smtClean="0">
                <a:latin typeface="Arial" pitchFamily="34" charset="0"/>
              </a:rPr>
              <a:t>Tento učební materiál slouží k seznámení s minulým časem prostým nepravidelných sloves.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Past </a:t>
            </a:r>
            <a:r>
              <a:rPr lang="cs-CZ" dirty="0" err="1" smtClean="0"/>
              <a:t>simple</a:t>
            </a:r>
            <a:r>
              <a:rPr lang="cs-CZ" dirty="0" smtClean="0"/>
              <a:t> II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656784" cy="1752600"/>
          </a:xfrm>
        </p:spPr>
        <p:txBody>
          <a:bodyPr/>
          <a:lstStyle/>
          <a:p>
            <a:r>
              <a:rPr lang="cs-CZ" dirty="0" smtClean="0"/>
              <a:t>(Minulý </a:t>
            </a:r>
            <a:r>
              <a:rPr lang="cs-CZ" dirty="0"/>
              <a:t>čas prostý) </a:t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</a:t>
            </a:r>
            <a:r>
              <a:rPr lang="cs-CZ" dirty="0" smtClean="0"/>
              <a:t>ěj, který začal a skončil v minulosti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3200" dirty="0"/>
              <a:t>p</a:t>
            </a:r>
            <a:r>
              <a:rPr lang="cs-CZ" sz="3200" dirty="0" smtClean="0"/>
              <a:t>oužívá se při vypravování v minulosti; pro opakované děje v minulosti</a:t>
            </a:r>
          </a:p>
          <a:p>
            <a:r>
              <a:rPr lang="cs-CZ" dirty="0" smtClean="0"/>
              <a:t>používá se např. s:</a:t>
            </a:r>
          </a:p>
          <a:p>
            <a:pPr lvl="1"/>
            <a:r>
              <a:rPr lang="cs-CZ" sz="3200" dirty="0" err="1" smtClean="0"/>
              <a:t>yesterday</a:t>
            </a:r>
            <a:r>
              <a:rPr lang="cs-CZ" sz="3200" dirty="0" smtClean="0"/>
              <a:t> (včera)</a:t>
            </a:r>
          </a:p>
          <a:p>
            <a:pPr lvl="1"/>
            <a:r>
              <a:rPr lang="cs-CZ" sz="3200" dirty="0" smtClean="0"/>
              <a:t>last …..  (minulý….)</a:t>
            </a:r>
          </a:p>
          <a:p>
            <a:pPr lvl="1"/>
            <a:r>
              <a:rPr lang="cs-CZ" sz="3200" dirty="0" smtClean="0"/>
              <a:t>……ago (před ……)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Minulý čas nepravidelných sloves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u nepravidelných sloves se minulý čas tvoří nepravidelně a musíme se ho naučit</a:t>
            </a:r>
          </a:p>
          <a:p>
            <a:pPr>
              <a:buFontTx/>
              <a:buChar char="-"/>
            </a:pPr>
            <a:r>
              <a:rPr lang="cs-CZ" dirty="0" smtClean="0"/>
              <a:t>tato slovesa se učí ve třech tvarech:</a:t>
            </a:r>
          </a:p>
          <a:p>
            <a:pPr lvl="1">
              <a:buFontTx/>
              <a:buChar char="-"/>
            </a:pPr>
            <a:r>
              <a:rPr lang="cs-CZ" dirty="0" smtClean="0"/>
              <a:t>základní tvar (infinitive)</a:t>
            </a:r>
          </a:p>
          <a:p>
            <a:pPr lvl="1">
              <a:buFontTx/>
              <a:buChar char="-"/>
            </a:pPr>
            <a:r>
              <a:rPr lang="cs-CZ" dirty="0" smtClean="0"/>
              <a:t>minulý čas (past </a:t>
            </a:r>
            <a:r>
              <a:rPr lang="cs-CZ" dirty="0" err="1" smtClean="0"/>
              <a:t>simple</a:t>
            </a:r>
            <a:r>
              <a:rPr lang="cs-CZ" dirty="0" smtClean="0"/>
              <a:t>)</a:t>
            </a:r>
          </a:p>
          <a:p>
            <a:pPr lvl="1">
              <a:buFontTx/>
              <a:buChar char="-"/>
            </a:pPr>
            <a:r>
              <a:rPr lang="cs-CZ" dirty="0" smtClean="0"/>
              <a:t>příčestí minulé (</a:t>
            </a:r>
            <a:r>
              <a:rPr lang="en-GB" dirty="0" smtClean="0"/>
              <a:t>past participle</a:t>
            </a:r>
            <a:r>
              <a:rPr lang="cs-CZ" dirty="0" smtClean="0"/>
              <a:t>)</a:t>
            </a:r>
            <a:endParaRPr lang="cs-CZ" dirty="0"/>
          </a:p>
          <a:p>
            <a:pPr marL="5715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lvl="1">
              <a:buFontTx/>
              <a:buChar char="-"/>
            </a:pPr>
            <a:endParaRPr lang="cs-CZ" dirty="0" smtClean="0"/>
          </a:p>
          <a:p>
            <a:pPr lvl="1">
              <a:buFontTx/>
              <a:buChar char="-"/>
            </a:pPr>
            <a:endParaRPr lang="cs-CZ" dirty="0"/>
          </a:p>
          <a:p>
            <a:pPr lvl="1">
              <a:buFontTx/>
              <a:buChar char="-"/>
            </a:pPr>
            <a:endParaRPr lang="cs-CZ" dirty="0" smtClean="0"/>
          </a:p>
          <a:p>
            <a:pPr lvl="1">
              <a:buFontTx/>
              <a:buChar char="-"/>
            </a:pPr>
            <a:endParaRPr lang="cs-CZ" dirty="0"/>
          </a:p>
          <a:p>
            <a:pPr lvl="1">
              <a:buFontTx/>
              <a:buChar char="-"/>
            </a:pPr>
            <a:endParaRPr lang="cs-CZ" dirty="0" smtClean="0"/>
          </a:p>
          <a:p>
            <a:pPr lvl="1">
              <a:buFontTx/>
              <a:buChar char="-"/>
            </a:pPr>
            <a:endParaRPr lang="cs-CZ" dirty="0"/>
          </a:p>
          <a:p>
            <a:pPr lvl="1">
              <a:buFontTx/>
              <a:buChar char="-"/>
            </a:pPr>
            <a:endParaRPr lang="cs-CZ" dirty="0" smtClean="0"/>
          </a:p>
          <a:p>
            <a:pPr lvl="1">
              <a:buFontTx/>
              <a:buChar char="-"/>
            </a:pPr>
            <a:endParaRPr lang="cs-CZ" dirty="0"/>
          </a:p>
          <a:p>
            <a:pPr lvl="1">
              <a:buFontTx/>
              <a:buChar char="-"/>
            </a:pPr>
            <a:endParaRPr lang="cs-CZ" dirty="0" smtClean="0"/>
          </a:p>
          <a:p>
            <a:pPr lvl="1">
              <a:buFontTx/>
              <a:buChar char="-"/>
            </a:pPr>
            <a:endParaRPr lang="cs-CZ" dirty="0"/>
          </a:p>
          <a:p>
            <a:pPr lvl="1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485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120027"/>
              </p:ext>
            </p:extLst>
          </p:nvPr>
        </p:nvGraphicFramePr>
        <p:xfrm>
          <a:off x="1475656" y="1556792"/>
          <a:ext cx="6624736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  <a:gridCol w="1656184"/>
              </a:tblGrid>
              <a:tr h="6120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noProof="0" smtClean="0"/>
                        <a:t>Sloveso</a:t>
                      </a:r>
                    </a:p>
                    <a:p>
                      <a:pPr algn="ctr"/>
                      <a:endParaRPr lang="cs-CZ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noProof="0" smtClean="0"/>
                        <a:t>Infinitiv</a:t>
                      </a:r>
                      <a:endParaRPr lang="cs-CZ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noProof="0" smtClean="0"/>
                        <a:t>Minulý čas</a:t>
                      </a:r>
                      <a:endParaRPr lang="cs-CZ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noProof="0" dirty="0" smtClean="0"/>
                        <a:t>Příčestí minulé</a:t>
                      </a:r>
                      <a:endParaRPr lang="cs-CZ" noProof="0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jít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go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went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gone</a:t>
                      </a:r>
                      <a:endParaRPr lang="en-US" noProof="0"/>
                    </a:p>
                  </a:txBody>
                  <a:tcPr/>
                </a:tc>
              </a:tr>
              <a:tr h="66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položit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put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put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put</a:t>
                      </a:r>
                      <a:endParaRPr lang="en-US" noProof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dirty="0" smtClean="0"/>
                        <a:t>přijít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come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came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come</a:t>
                      </a:r>
                      <a:endParaRPr lang="en-US" noProof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dirty="0" smtClean="0"/>
                        <a:t>vidět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see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saw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seen</a:t>
                      </a:r>
                      <a:endParaRPr lang="en-US" noProof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dirty="0" smtClean="0"/>
                        <a:t>dělat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do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did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done</a:t>
                      </a:r>
                      <a:endParaRPr lang="en-US" noProof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dirty="0" smtClean="0"/>
                        <a:t>najít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find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smtClean="0"/>
                        <a:t>found</a:t>
                      </a:r>
                      <a:endParaRPr lang="en-US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found</a:t>
                      </a:r>
                      <a:endParaRPr lang="en-US" noProof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447764" y="699201"/>
            <a:ext cx="4356484" cy="4924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600" dirty="0" smtClean="0"/>
              <a:t>Příklady nepravidelných sloves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59469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Tvoření </a:t>
            </a:r>
            <a:r>
              <a:rPr lang="cs-CZ" dirty="0"/>
              <a:t>vět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Kladná věta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podmět + </a:t>
            </a:r>
            <a:r>
              <a:rPr lang="cs-CZ" sz="2800" dirty="0" smtClean="0">
                <a:solidFill>
                  <a:srgbClr val="92D050"/>
                </a:solidFill>
              </a:rPr>
              <a:t>minulý čas slovesa (sloveso ve </a:t>
            </a:r>
            <a:r>
              <a:rPr lang="cs-CZ" sz="2800" u="sng" dirty="0" smtClean="0">
                <a:solidFill>
                  <a:srgbClr val="92D050"/>
                </a:solidFill>
              </a:rPr>
              <a:t>2. tvaru)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	</a:t>
            </a:r>
            <a:r>
              <a:rPr lang="en-GB" sz="2600" dirty="0" smtClean="0"/>
              <a:t>He </a:t>
            </a:r>
            <a:r>
              <a:rPr lang="en-GB" sz="2600" dirty="0" smtClean="0">
                <a:solidFill>
                  <a:srgbClr val="92D050"/>
                </a:solidFill>
              </a:rPr>
              <a:t>came </a:t>
            </a:r>
            <a:r>
              <a:rPr lang="en-GB" sz="2600" dirty="0" smtClean="0"/>
              <a:t>one hour ago</a:t>
            </a:r>
            <a:r>
              <a:rPr lang="cs-CZ" sz="2600" dirty="0" smtClean="0"/>
              <a:t>. (Přišel před hodinou.)</a:t>
            </a:r>
          </a:p>
          <a:p>
            <a:pPr marL="0" indent="0">
              <a:buNone/>
            </a:pPr>
            <a:r>
              <a:rPr lang="cs-CZ" sz="2600" dirty="0" smtClean="0"/>
              <a:t>	</a:t>
            </a:r>
            <a:r>
              <a:rPr lang="en-GB" sz="2600" dirty="0" smtClean="0"/>
              <a:t>We </a:t>
            </a:r>
            <a:r>
              <a:rPr lang="en-GB" sz="2600" dirty="0" smtClean="0">
                <a:solidFill>
                  <a:srgbClr val="92D050"/>
                </a:solidFill>
              </a:rPr>
              <a:t>saw</a:t>
            </a:r>
            <a:r>
              <a:rPr lang="en-GB" sz="2600" dirty="0" smtClean="0"/>
              <a:t> it last Monday.</a:t>
            </a:r>
            <a:r>
              <a:rPr lang="cs-CZ" sz="2600" dirty="0" smtClean="0"/>
              <a:t> (Viděli jsme to minulé pondělí.)</a:t>
            </a:r>
          </a:p>
          <a:p>
            <a:pPr marL="0" indent="0">
              <a:buNone/>
            </a:pPr>
            <a:r>
              <a:rPr lang="cs-CZ" sz="3200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Záporná </a:t>
            </a:r>
            <a:r>
              <a:rPr lang="cs-CZ" sz="3200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věta</a:t>
            </a:r>
          </a:p>
          <a:p>
            <a:pPr>
              <a:buFontTx/>
              <a:buChar char="-"/>
            </a:pPr>
            <a:r>
              <a:rPr lang="cs-CZ" sz="2800" dirty="0"/>
              <a:t>pomocí pomocného slovesa </a:t>
            </a:r>
            <a:r>
              <a:rPr lang="cs-CZ" sz="2800" i="1" dirty="0"/>
              <a:t>do</a:t>
            </a:r>
            <a:r>
              <a:rPr lang="cs-CZ" sz="2800" dirty="0"/>
              <a:t> v min. čase – </a:t>
            </a:r>
            <a:r>
              <a:rPr lang="cs-CZ" sz="2800" b="1" dirty="0" smtClean="0">
                <a:solidFill>
                  <a:srgbClr val="FF0000"/>
                </a:solidFill>
              </a:rPr>
              <a:t>DID + not:</a:t>
            </a:r>
          </a:p>
          <a:p>
            <a:pPr marL="0" indent="0">
              <a:buNone/>
            </a:pPr>
            <a:r>
              <a:rPr lang="cs-CZ" sz="2800" dirty="0" smtClean="0"/>
              <a:t>  podmět + </a:t>
            </a:r>
            <a:r>
              <a:rPr lang="en-GB" sz="2800" dirty="0" smtClean="0">
                <a:solidFill>
                  <a:srgbClr val="FF0000"/>
                </a:solidFill>
              </a:rPr>
              <a:t>did</a:t>
            </a:r>
            <a:r>
              <a:rPr lang="cs-CZ" sz="2800" dirty="0" smtClean="0">
                <a:solidFill>
                  <a:srgbClr val="FF0000"/>
                </a:solidFill>
              </a:rPr>
              <a:t> + not </a:t>
            </a:r>
            <a:r>
              <a:rPr lang="en-GB" sz="2800" dirty="0" smtClean="0"/>
              <a:t>(</a:t>
            </a:r>
            <a:r>
              <a:rPr lang="en-GB" sz="2800" dirty="0" err="1" smtClean="0"/>
              <a:t>didn</a:t>
            </a:r>
            <a:r>
              <a:rPr lang="en-GB" sz="2800" dirty="0" err="1" smtClean="0">
                <a:latin typeface="Calibri"/>
                <a:cs typeface="Calibri"/>
              </a:rPr>
              <a:t>ʼ</a:t>
            </a:r>
            <a:r>
              <a:rPr lang="en-GB" sz="2800" dirty="0" err="1" smtClean="0"/>
              <a:t>t</a:t>
            </a:r>
            <a:r>
              <a:rPr lang="cs-CZ" sz="2800" dirty="0" smtClean="0"/>
              <a:t>) + </a:t>
            </a:r>
            <a:r>
              <a:rPr lang="cs-CZ" sz="2800" dirty="0" err="1" smtClean="0">
                <a:solidFill>
                  <a:srgbClr val="92D050"/>
                </a:solidFill>
              </a:rPr>
              <a:t>význ</a:t>
            </a:r>
            <a:r>
              <a:rPr lang="cs-CZ" sz="2800" dirty="0" smtClean="0">
                <a:solidFill>
                  <a:srgbClr val="92D050"/>
                </a:solidFill>
              </a:rPr>
              <a:t>. sloveso v zákl. tvaru </a:t>
            </a:r>
          </a:p>
          <a:p>
            <a:pPr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I </a:t>
            </a:r>
            <a:r>
              <a:rPr lang="en-GB" sz="2800" dirty="0" smtClean="0">
                <a:solidFill>
                  <a:srgbClr val="FF0000"/>
                </a:solidFill>
              </a:rPr>
              <a:t>did not </a:t>
            </a:r>
            <a:r>
              <a:rPr lang="en-GB" sz="2800" dirty="0" smtClean="0"/>
              <a:t>(</a:t>
            </a:r>
            <a:r>
              <a:rPr lang="en-GB" sz="2800" dirty="0" err="1" smtClean="0"/>
              <a:t>didn</a:t>
            </a:r>
            <a:r>
              <a:rPr lang="en-GB" dirty="0" err="1" smtClean="0">
                <a:latin typeface="Calibri"/>
                <a:cs typeface="Calibri"/>
              </a:rPr>
              <a:t>ʼ</a:t>
            </a:r>
            <a:r>
              <a:rPr lang="en-GB" sz="2800" dirty="0" err="1" smtClean="0"/>
              <a:t>t</a:t>
            </a:r>
            <a:r>
              <a:rPr lang="en-GB" sz="2800" dirty="0" smtClean="0"/>
              <a:t>) </a:t>
            </a:r>
            <a:r>
              <a:rPr lang="en-GB" sz="2800" dirty="0" smtClean="0">
                <a:solidFill>
                  <a:srgbClr val="92D050"/>
                </a:solidFill>
              </a:rPr>
              <a:t>find </a:t>
            </a:r>
            <a:r>
              <a:rPr lang="en-GB" sz="2800" dirty="0" smtClean="0"/>
              <a:t>it</a:t>
            </a:r>
            <a:r>
              <a:rPr lang="cs-CZ" sz="2800" dirty="0" smtClean="0"/>
              <a:t>. (Nenašel jsem to.)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en-GB" sz="2800" dirty="0" smtClean="0"/>
              <a:t>We </a:t>
            </a:r>
            <a:r>
              <a:rPr lang="en-GB" sz="2800" dirty="0" err="1" smtClean="0">
                <a:solidFill>
                  <a:srgbClr val="FF0000"/>
                </a:solidFill>
              </a:rPr>
              <a:t>didn</a:t>
            </a:r>
            <a:r>
              <a:rPr lang="en-GB" sz="2800" dirty="0" err="1" smtClean="0">
                <a:solidFill>
                  <a:srgbClr val="FF0000"/>
                </a:solidFill>
                <a:cs typeface="Calibri"/>
              </a:rPr>
              <a:t>ʼ</a:t>
            </a:r>
            <a:r>
              <a:rPr lang="en-GB" sz="2800" dirty="0" err="1" smtClean="0">
                <a:solidFill>
                  <a:srgbClr val="FF0000"/>
                </a:solidFill>
              </a:rPr>
              <a:t>t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92D050"/>
                </a:solidFill>
              </a:rPr>
              <a:t>see</a:t>
            </a:r>
            <a:r>
              <a:rPr lang="en-GB" sz="2800" dirty="0" smtClean="0"/>
              <a:t> him yesterday</a:t>
            </a:r>
            <a:r>
              <a:rPr lang="cs-CZ" sz="2800" dirty="0" smtClean="0"/>
              <a:t>. (Včera jsme ho neviděli.)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3338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507288" cy="5001419"/>
          </a:xfrm>
        </p:spPr>
        <p:txBody>
          <a:bodyPr/>
          <a:lstStyle/>
          <a:p>
            <a:pPr marL="0" indent="0">
              <a:buNone/>
            </a:pPr>
            <a:r>
              <a:rPr lang="cs-CZ" sz="3200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Otázka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 DID</a:t>
            </a:r>
            <a:r>
              <a:rPr lang="cs-CZ" sz="2800" b="1" dirty="0" smtClean="0"/>
              <a:t> </a:t>
            </a:r>
            <a:r>
              <a:rPr lang="cs-CZ" sz="2800" dirty="0" smtClean="0"/>
              <a:t>+ podmět + </a:t>
            </a:r>
            <a:r>
              <a:rPr lang="cs-CZ" sz="2800" dirty="0" smtClean="0">
                <a:solidFill>
                  <a:srgbClr val="92D050"/>
                </a:solidFill>
              </a:rPr>
              <a:t>význam</a:t>
            </a:r>
            <a:r>
              <a:rPr lang="cs-CZ" sz="2800" dirty="0">
                <a:solidFill>
                  <a:srgbClr val="92D050"/>
                </a:solidFill>
              </a:rPr>
              <a:t>. sloveso </a:t>
            </a:r>
            <a:r>
              <a:rPr lang="cs-CZ" sz="2800" dirty="0" smtClean="0">
                <a:solidFill>
                  <a:srgbClr val="92D050"/>
                </a:solidFill>
              </a:rPr>
              <a:t>v zákl. tvaru</a:t>
            </a:r>
            <a:endParaRPr lang="cs-CZ" sz="28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sz="2800" b="1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en-GB" sz="2800" dirty="0" smtClean="0">
                <a:solidFill>
                  <a:srgbClr val="FF0000"/>
                </a:solidFill>
              </a:rPr>
              <a:t>Did </a:t>
            </a:r>
            <a:r>
              <a:rPr lang="en-GB" sz="2800" dirty="0" smtClean="0"/>
              <a:t>you </a:t>
            </a:r>
            <a:r>
              <a:rPr lang="en-GB" sz="2800" dirty="0" smtClean="0">
                <a:solidFill>
                  <a:srgbClr val="92D050"/>
                </a:solidFill>
              </a:rPr>
              <a:t>see </a:t>
            </a:r>
            <a:r>
              <a:rPr lang="en-GB" sz="2800" dirty="0" smtClean="0"/>
              <a:t>him yesterday</a:t>
            </a:r>
            <a:r>
              <a:rPr lang="cs-CZ" sz="2800" dirty="0" smtClean="0"/>
              <a:t>? (Viděl jsi ho včera?)</a:t>
            </a:r>
          </a:p>
          <a:p>
            <a:pPr marL="0" indent="0">
              <a:buNone/>
            </a:pPr>
            <a:r>
              <a:rPr lang="cs-CZ" sz="2800" dirty="0" smtClean="0"/>
              <a:t>    </a:t>
            </a:r>
            <a:r>
              <a:rPr lang="en-GB" sz="2800" dirty="0" smtClean="0">
                <a:solidFill>
                  <a:srgbClr val="FF0000"/>
                </a:solidFill>
              </a:rPr>
              <a:t>Did</a:t>
            </a:r>
            <a:r>
              <a:rPr lang="en-GB" sz="2800" dirty="0" smtClean="0"/>
              <a:t> she </a:t>
            </a:r>
            <a:r>
              <a:rPr lang="en-GB" sz="2800" dirty="0" smtClean="0">
                <a:solidFill>
                  <a:srgbClr val="92D050"/>
                </a:solidFill>
              </a:rPr>
              <a:t>put </a:t>
            </a:r>
            <a:r>
              <a:rPr lang="en-GB" sz="2800" dirty="0" smtClean="0"/>
              <a:t>it here</a:t>
            </a:r>
            <a:r>
              <a:rPr lang="cs-CZ" sz="2800" dirty="0" smtClean="0"/>
              <a:t>? (Položila to sem?)</a:t>
            </a:r>
          </a:p>
          <a:p>
            <a:pPr marL="0" indent="0">
              <a:buNone/>
            </a:pPr>
            <a:endParaRPr lang="cs-CZ" sz="2800" u="sng" dirty="0"/>
          </a:p>
          <a:p>
            <a:pPr marL="0" indent="0">
              <a:buNone/>
            </a:pPr>
            <a:r>
              <a:rPr lang="cs-CZ" sz="3200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Krátké odpovědi</a:t>
            </a:r>
          </a:p>
          <a:p>
            <a:pPr marL="0" indent="0">
              <a:buNone/>
            </a:pPr>
            <a:r>
              <a:rPr lang="en-GB" sz="2800" dirty="0" smtClean="0"/>
              <a:t>Yes, I did.			No, we </a:t>
            </a:r>
            <a:r>
              <a:rPr lang="en-GB" sz="2800" dirty="0" err="1" smtClean="0"/>
              <a:t>didnʼt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r>
              <a:rPr lang="en-GB" sz="2800" dirty="0" smtClean="0"/>
              <a:t>Yes, he did.			No, she </a:t>
            </a:r>
            <a:r>
              <a:rPr lang="en-GB" sz="2800" dirty="0" err="1" smtClean="0"/>
              <a:t>didnʼt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475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408955"/>
              </p:ext>
            </p:extLst>
          </p:nvPr>
        </p:nvGraphicFramePr>
        <p:xfrm>
          <a:off x="1547664" y="1916832"/>
          <a:ext cx="6408712" cy="3457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8094"/>
                <a:gridCol w="1608094"/>
                <a:gridCol w="1608094"/>
                <a:gridCol w="1584430"/>
              </a:tblGrid>
              <a:tr h="50440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Infinitiv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Minulý čas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Příčestí minulé</a:t>
                      </a:r>
                      <a:endParaRPr lang="en-GB" dirty="0"/>
                    </a:p>
                  </a:txBody>
                  <a:tcPr/>
                </a:tc>
              </a:tr>
              <a:tr h="50440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být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31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chytit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4401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kreslit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04401">
                <a:tc>
                  <a:txBody>
                    <a:bodyPr/>
                    <a:lstStyle/>
                    <a:p>
                      <a:r>
                        <a:rPr lang="cs-CZ" dirty="0" smtClean="0"/>
                        <a:t>sedět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4401">
                <a:tc>
                  <a:txBody>
                    <a:bodyPr/>
                    <a:lstStyle/>
                    <a:p>
                      <a:r>
                        <a:rPr lang="cs-CZ" dirty="0" smtClean="0"/>
                        <a:t>dělat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4401">
                <a:tc>
                  <a:txBody>
                    <a:bodyPr/>
                    <a:lstStyle/>
                    <a:p>
                      <a:r>
                        <a:rPr lang="cs-CZ" dirty="0" smtClean="0"/>
                        <a:t>plavat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11560" y="764704"/>
            <a:ext cx="259228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Doplňte tabulku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5512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Minulé léto jsme byli v Itálii.</a:t>
            </a:r>
          </a:p>
          <a:p>
            <a:pPr marL="0" indent="0">
              <a:buNone/>
            </a:pPr>
            <a:r>
              <a:rPr lang="cs-CZ" dirty="0" smtClean="0"/>
              <a:t>Karel nespal </a:t>
            </a:r>
            <a:r>
              <a:rPr lang="cs-CZ" dirty="0"/>
              <a:t>doma</a:t>
            </a:r>
            <a:r>
              <a:rPr lang="cs-CZ" dirty="0" smtClean="0"/>
              <a:t>.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Přijel </a:t>
            </a:r>
            <a:r>
              <a:rPr lang="cs-CZ" dirty="0"/>
              <a:t>včera domů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Ten talíř jsem položil na stůl.</a:t>
            </a:r>
          </a:p>
          <a:p>
            <a:pPr marL="0" indent="0">
              <a:buNone/>
            </a:pPr>
            <a:r>
              <a:rPr lang="cs-CZ" dirty="0" smtClean="0"/>
              <a:t>Viděla jsem ho před pěti dny.</a:t>
            </a:r>
          </a:p>
          <a:p>
            <a:pPr marL="0" indent="0">
              <a:buNone/>
            </a:pPr>
            <a:r>
              <a:rPr lang="cs-CZ" dirty="0" smtClean="0"/>
              <a:t>Šel jsi tam v úterý s nimi?</a:t>
            </a:r>
            <a:r>
              <a:rPr lang="cs-CZ" dirty="0"/>
              <a:t> </a:t>
            </a:r>
            <a:r>
              <a:rPr lang="cs-CZ" dirty="0" smtClean="0"/>
              <a:t>Ne, nešel.</a:t>
            </a:r>
          </a:p>
          <a:p>
            <a:pPr marL="0" indent="0" algn="just">
              <a:buNone/>
            </a:pPr>
            <a:r>
              <a:rPr lang="cs-CZ" dirty="0" smtClean="0"/>
              <a:t>Před hodinou jsem tu knížku našel.</a:t>
            </a:r>
          </a:p>
          <a:p>
            <a:pPr marL="0" indent="0" algn="just">
              <a:buNone/>
            </a:pPr>
            <a:r>
              <a:rPr lang="cs-CZ" dirty="0" smtClean="0"/>
              <a:t>Ten obrázek jsme nenakreslili.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8717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819</TotalTime>
  <Words>299</Words>
  <Application>Microsoft Office PowerPoint</Application>
  <PresentationFormat>Předvádění na obrazovce (4:3)</PresentationFormat>
  <Paragraphs>104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  Past simple II </vt:lpstr>
      <vt:lpstr>Použití</vt:lpstr>
      <vt:lpstr> Minulý čas nepravidelných sloves</vt:lpstr>
      <vt:lpstr>Prezentace aplikace PowerPoint</vt:lpstr>
      <vt:lpstr>Tvoření vět </vt:lpstr>
      <vt:lpstr>Prezentace aplikace PowerPoint</vt:lpstr>
      <vt:lpstr>Prezentace aplikace PowerPoint</vt:lpstr>
      <vt:lpstr>Přeložte: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to be</dc:title>
  <dc:creator>uživatel</dc:creator>
  <cp:lastModifiedBy>Miluše Uhlířová</cp:lastModifiedBy>
  <cp:revision>107</cp:revision>
  <dcterms:created xsi:type="dcterms:W3CDTF">2011-10-17T13:58:39Z</dcterms:created>
  <dcterms:modified xsi:type="dcterms:W3CDTF">2012-01-14T17:51:25Z</dcterms:modified>
</cp:coreProperties>
</file>