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VY_32_INOVACE_02_Matematika </a:t>
          </a:r>
          <a:r>
            <a:rPr lang="cs-CZ" smtClean="0"/>
            <a:t>pro 6.ročník_Sčítání </a:t>
          </a:r>
          <a:r>
            <a:rPr lang="cs-CZ" dirty="0" smtClean="0"/>
            <a:t>a odčítání desetinných čísel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Sčítání a odčítání desetinných čísel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B20B2C-D6B7-4A0B-AF9D-5BF6D667E25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060FFD-9330-424B-AA52-F097BFF231F6}" type="presOf" srcId="{D1D4F407-5343-4D3F-B5B9-D407B03CAEB4}" destId="{D005CE8C-CC26-4C3E-AC11-E15060ECD759}" srcOrd="0" destOrd="0" presId="urn:microsoft.com/office/officeart/2005/8/layout/target3"/>
    <dgm:cxn modelId="{7F534415-1BC0-42B2-9318-9D1E1F8AD89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A2D1456-1DBA-49D5-8BC7-936366AFAC1E}" type="presOf" srcId="{4C35D32F-0EAB-4CD7-82EE-45574DC2A586}" destId="{890E4F0B-2866-4A3F-A3C7-2A14B1797930}" srcOrd="1" destOrd="0" presId="urn:microsoft.com/office/officeart/2005/8/layout/target3"/>
    <dgm:cxn modelId="{5704D693-E19C-49F0-B245-FDBA6D954F06}" type="presOf" srcId="{4C35D32F-0EAB-4CD7-82EE-45574DC2A586}" destId="{8BEBB6EC-1DAA-4CAC-8A25-BC0FCBD5DBD5}" srcOrd="0" destOrd="0" presId="urn:microsoft.com/office/officeart/2005/8/layout/target3"/>
    <dgm:cxn modelId="{524DF0D3-520A-46DB-AC4B-D5CA11FC4EE2}" type="presOf" srcId="{D8197B8C-B260-4A16-BDF4-0947B075E274}" destId="{5A5FFA88-C948-4069-8E93-59FA12366E83}" srcOrd="1" destOrd="0" presId="urn:microsoft.com/office/officeart/2005/8/layout/target3"/>
    <dgm:cxn modelId="{FC14F708-A302-4DF3-AE78-1791F4909326}" type="presOf" srcId="{D1B46980-6531-4606-95E6-44980827E919}" destId="{2BE915AB-18AA-4053-B92C-3BFC9ED204BB}" srcOrd="1" destOrd="0" presId="urn:microsoft.com/office/officeart/2005/8/layout/target3"/>
    <dgm:cxn modelId="{DD9CFDB0-672F-47F1-8077-74CCAA1FE509}" type="presOf" srcId="{D8197B8C-B260-4A16-BDF4-0947B075E274}" destId="{25B08C86-7E15-44DC-BE7F-FFB55DD49D12}" srcOrd="0" destOrd="0" presId="urn:microsoft.com/office/officeart/2005/8/layout/target3"/>
    <dgm:cxn modelId="{D1566136-9C4C-4179-B0FA-BDD5A85379C0}" type="presOf" srcId="{757F3AB3-0718-4624-B441-E567A8F0AB56}" destId="{333A1088-737F-45CB-B68E-254E46348037}" srcOrd="0" destOrd="0" presId="urn:microsoft.com/office/officeart/2005/8/layout/target3"/>
    <dgm:cxn modelId="{09066AFE-185F-41D4-8E3F-6B298B9565B6}" type="presOf" srcId="{D1D4F407-5343-4D3F-B5B9-D407B03CAEB4}" destId="{AED2198E-93D5-4001-81B4-73124B309672}" srcOrd="1" destOrd="0" presId="urn:microsoft.com/office/officeart/2005/8/layout/target3"/>
    <dgm:cxn modelId="{D3B76C32-47EC-463D-9B6B-04F113149CD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31E940-0F66-47A4-920E-8D564BEDA8F1}" type="presParOf" srcId="{333A1088-737F-45CB-B68E-254E46348037}" destId="{F5ABB229-8D3B-4694-996A-96F23CF14429}" srcOrd="0" destOrd="0" presId="urn:microsoft.com/office/officeart/2005/8/layout/target3"/>
    <dgm:cxn modelId="{E2019FDC-96F8-4EB6-930A-83B75F6DCA7E}" type="presParOf" srcId="{333A1088-737F-45CB-B68E-254E46348037}" destId="{F41139FD-01EE-4571-8B17-4FB00FC51163}" srcOrd="1" destOrd="0" presId="urn:microsoft.com/office/officeart/2005/8/layout/target3"/>
    <dgm:cxn modelId="{1A17083B-F9D6-428A-AF03-FD628DD575A8}" type="presParOf" srcId="{333A1088-737F-45CB-B68E-254E46348037}" destId="{D005CE8C-CC26-4C3E-AC11-E15060ECD759}" srcOrd="2" destOrd="0" presId="urn:microsoft.com/office/officeart/2005/8/layout/target3"/>
    <dgm:cxn modelId="{3BE4AB3D-F804-4E34-809B-9581106DDA1C}" type="presParOf" srcId="{333A1088-737F-45CB-B68E-254E46348037}" destId="{2C702D82-9B77-49B7-9568-BB8EB47C3372}" srcOrd="3" destOrd="0" presId="urn:microsoft.com/office/officeart/2005/8/layout/target3"/>
    <dgm:cxn modelId="{01A019BB-42E5-4298-ABB3-A12C87153463}" type="presParOf" srcId="{333A1088-737F-45CB-B68E-254E46348037}" destId="{A52A0455-90FF-4808-ABD0-F02540D31D5A}" srcOrd="4" destOrd="0" presId="urn:microsoft.com/office/officeart/2005/8/layout/target3"/>
    <dgm:cxn modelId="{133038EE-6D40-44A3-B1E1-AE9AF3892920}" type="presParOf" srcId="{333A1088-737F-45CB-B68E-254E46348037}" destId="{6140AFEC-043D-4C43-A2F9-D0F5331DF3A3}" srcOrd="5" destOrd="0" presId="urn:microsoft.com/office/officeart/2005/8/layout/target3"/>
    <dgm:cxn modelId="{B1563387-9ECE-4E49-8501-67C2CF05C8A5}" type="presParOf" srcId="{333A1088-737F-45CB-B68E-254E46348037}" destId="{9358AC05-5D7D-4327-9F80-1AD486AEA664}" srcOrd="6" destOrd="0" presId="urn:microsoft.com/office/officeart/2005/8/layout/target3"/>
    <dgm:cxn modelId="{26B4575A-1FE2-4381-8AC6-429C2186A89C}" type="presParOf" srcId="{333A1088-737F-45CB-B68E-254E46348037}" destId="{313FC574-E1CD-4FB4-B054-0B805CE0447D}" srcOrd="7" destOrd="0" presId="urn:microsoft.com/office/officeart/2005/8/layout/target3"/>
    <dgm:cxn modelId="{CF5E0765-A6B6-4865-8035-FDA7A73C53CC}" type="presParOf" srcId="{333A1088-737F-45CB-B68E-254E46348037}" destId="{619D679B-A015-4ECF-8348-D1034C574F40}" srcOrd="8" destOrd="0" presId="urn:microsoft.com/office/officeart/2005/8/layout/target3"/>
    <dgm:cxn modelId="{FD054513-01EC-40A6-8F2E-16A9CDB29F2E}" type="presParOf" srcId="{333A1088-737F-45CB-B68E-254E46348037}" destId="{322283A8-4A27-4CDA-BAE3-F381106A9174}" srcOrd="9" destOrd="0" presId="urn:microsoft.com/office/officeart/2005/8/layout/target3"/>
    <dgm:cxn modelId="{5A621AB8-2B92-491D-A85A-6DDE775C9C19}" type="presParOf" srcId="{333A1088-737F-45CB-B68E-254E46348037}" destId="{FFC9F71D-1B4F-4AD9-A4A6-86ADEFC8AF5C}" srcOrd="10" destOrd="0" presId="urn:microsoft.com/office/officeart/2005/8/layout/target3"/>
    <dgm:cxn modelId="{2137E911-2C3F-487F-A070-C77620701273}" type="presParOf" srcId="{333A1088-737F-45CB-B68E-254E46348037}" destId="{25B08C86-7E15-44DC-BE7F-FFB55DD49D12}" srcOrd="11" destOrd="0" presId="urn:microsoft.com/office/officeart/2005/8/layout/target3"/>
    <dgm:cxn modelId="{8A4C1FFA-BABC-4BB6-B20F-2313A168491A}" type="presParOf" srcId="{333A1088-737F-45CB-B68E-254E46348037}" destId="{76644BE8-9D7C-4C09-B250-3D10AF48CBB7}" srcOrd="12" destOrd="0" presId="urn:microsoft.com/office/officeart/2005/8/layout/target3"/>
    <dgm:cxn modelId="{A6D148D2-A3E3-4A7E-89EF-81D99DAC40B5}" type="presParOf" srcId="{333A1088-737F-45CB-B68E-254E46348037}" destId="{EE85B701-7295-41C0-BA7A-34D3756A2AE6}" srcOrd="13" destOrd="0" presId="urn:microsoft.com/office/officeart/2005/8/layout/target3"/>
    <dgm:cxn modelId="{81BB0AAA-793A-4FD3-B41C-8731366D4B28}" type="presParOf" srcId="{333A1088-737F-45CB-B68E-254E46348037}" destId="{8BEBB6EC-1DAA-4CAC-8A25-BC0FCBD5DBD5}" srcOrd="14" destOrd="0" presId="urn:microsoft.com/office/officeart/2005/8/layout/target3"/>
    <dgm:cxn modelId="{A2EC5C99-4535-4B81-8961-D45D776D025B}" type="presParOf" srcId="{333A1088-737F-45CB-B68E-254E46348037}" destId="{AED2198E-93D5-4001-81B4-73124B309672}" srcOrd="15" destOrd="0" presId="urn:microsoft.com/office/officeart/2005/8/layout/target3"/>
    <dgm:cxn modelId="{8DCFAEDA-E987-4679-99F6-F37BA3F5160E}" type="presParOf" srcId="{333A1088-737F-45CB-B68E-254E46348037}" destId="{2BE915AB-18AA-4053-B92C-3BFC9ED204BB}" srcOrd="16" destOrd="0" presId="urn:microsoft.com/office/officeart/2005/8/layout/target3"/>
    <dgm:cxn modelId="{59EF3777-3A78-4162-BC7B-0B7A90AF1495}" type="presParOf" srcId="{333A1088-737F-45CB-B68E-254E46348037}" destId="{6BB5E863-4638-4E1D-BFDE-399D028AC4ED}" srcOrd="17" destOrd="0" presId="urn:microsoft.com/office/officeart/2005/8/layout/target3"/>
    <dgm:cxn modelId="{A37C1688-1346-45B0-9B64-544413B3C2B2}" type="presParOf" srcId="{333A1088-737F-45CB-B68E-254E46348037}" destId="{5A5FFA88-C948-4069-8E93-59FA12366E83}" srcOrd="18" destOrd="0" presId="urn:microsoft.com/office/officeart/2005/8/layout/target3"/>
    <dgm:cxn modelId="{AE6811E5-1A9F-45E8-BF31-D8F8B167AAC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Martina Dostálová</a:t>
          </a:r>
          <a:endParaRPr lang="cs-CZ" sz="11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VY_32_INOVACE_02_Matematika </a:t>
          </a:r>
          <a:r>
            <a:rPr lang="cs-CZ" sz="1100" kern="1200" smtClean="0"/>
            <a:t>pro 6.ročník_Sčítání </a:t>
          </a:r>
          <a:r>
            <a:rPr lang="cs-CZ" sz="1100" kern="1200" dirty="0" smtClean="0"/>
            <a:t>a odčítání desetinných čísel</a:t>
          </a:r>
          <a:endParaRPr lang="cs-CZ" sz="11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Sčítání a odčítání desetinných čísel</a:t>
          </a:r>
          <a:endParaRPr lang="cs-CZ" sz="11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28000">
              <a:schemeClr val="accent1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2FB604-5287-4865-A0F0-DAF42FD129DE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92FD0D-4943-42A0-84B1-AF7023CBB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132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92FD0D-4943-42A0-84B1-AF7023CBBE7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912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8346EC-4846-4232-8680-515B072B4C1F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D10A362-E509-42AF-8CC8-DAF8671120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067228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2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632848" cy="47705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smtClean="0"/>
              <a:t>Anotace</a:t>
            </a:r>
            <a:endParaRPr lang="cs-CZ" sz="250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/>
              <a:t>	Digitální učební materiál Sčítání a odčítání desetinných čísel </a:t>
            </a:r>
            <a:r>
              <a:rPr lang="cs-CZ" dirty="0" smtClean="0"/>
              <a:t>              je </a:t>
            </a:r>
            <a:r>
              <a:rPr lang="cs-CZ" dirty="0" smtClean="0"/>
              <a:t>určen pro opakování a procvičování sčítání a odčítání desetinných čísel v 6.ročníku základní školy. Úvod prezentace je věnován zopakování </a:t>
            </a:r>
            <a:r>
              <a:rPr lang="cs-CZ" dirty="0" smtClean="0"/>
              <a:t>                       a </a:t>
            </a:r>
            <a:r>
              <a:rPr lang="cs-CZ" dirty="0" smtClean="0"/>
              <a:t>procvičování zaokrouhlování desetinných čísel. Je vhodný pro prezentaci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78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45365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Zaokrouhlování desetinných čísel: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48478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desetiny: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5576" y="2276872"/>
                <a:ext cx="2302171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3,389 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276872"/>
                <a:ext cx="2302171" cy="5539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55576" y="3663932"/>
                <a:ext cx="19234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5,6842 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663932"/>
                <a:ext cx="1923412" cy="5539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68776" y="5199427"/>
                <a:ext cx="17102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2,012 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8776" y="5199427"/>
                <a:ext cx="1710212" cy="55399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1283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45365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Zaokrouhlování desetinných čísel: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setiny: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55576" y="2852936"/>
                <a:ext cx="2349810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128,2222 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852936"/>
                <a:ext cx="2349810" cy="5539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55576" y="4149080"/>
                <a:ext cx="19234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0,7963 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149080"/>
                <a:ext cx="1923412" cy="5539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5576" y="5733256"/>
                <a:ext cx="19234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5,7601 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733256"/>
                <a:ext cx="1923412" cy="55399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579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45365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Zaokrouhlování desetinných čísel: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48478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tisíciny: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5576" y="2852936"/>
                <a:ext cx="19234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3</m:t>
                      </m:r>
                      <m:r>
                        <a:rPr lang="cs-CZ" sz="3000" b="0" i="1" smtClean="0">
                          <a:latin typeface="Cambria Math"/>
                        </a:rPr>
                        <m:t>,7631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852936"/>
                <a:ext cx="1923412" cy="5539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55576" y="4149080"/>
                <a:ext cx="2136611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0</m:t>
                      </m:r>
                      <m:r>
                        <a:rPr lang="cs-CZ" sz="3000" b="0" i="1" smtClean="0">
                          <a:latin typeface="Cambria Math"/>
                        </a:rPr>
                        <m:t>,57777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149080"/>
                <a:ext cx="2136611" cy="5539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55576" y="5733256"/>
                <a:ext cx="2136611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1</m:t>
                      </m:r>
                      <m:r>
                        <a:rPr lang="cs-CZ" sz="3000" b="0" i="1" smtClean="0">
                          <a:latin typeface="Cambria Math"/>
                        </a:rPr>
                        <m:t>2,1302 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733256"/>
                <a:ext cx="2136611" cy="55399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713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45365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Zaokrouhlování desetinných čísel: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jednotky: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55576" y="2852936"/>
                <a:ext cx="19234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12,903 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852936"/>
                <a:ext cx="1923412" cy="5539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55576" y="4149080"/>
                <a:ext cx="17102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2</m:t>
                      </m:r>
                      <m:r>
                        <a:rPr lang="cs-CZ" sz="3000" b="0" i="1" smtClean="0">
                          <a:latin typeface="Cambria Math"/>
                        </a:rPr>
                        <m:t>,093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149080"/>
                <a:ext cx="1710212" cy="5539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5576" y="5733256"/>
                <a:ext cx="19234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1</m:t>
                      </m:r>
                      <m:r>
                        <a:rPr lang="cs-CZ" sz="3000" b="0" i="1" smtClean="0">
                          <a:latin typeface="Cambria Math"/>
                        </a:rPr>
                        <m:t>0,033 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733256"/>
                <a:ext cx="1923412" cy="55399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869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453650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Zaokrouhlování desetinných čísel: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desítky: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55576" y="2348880"/>
                <a:ext cx="19234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138,28 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348880"/>
                <a:ext cx="1923412" cy="5539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55576" y="3429000"/>
                <a:ext cx="1710212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2</m:t>
                      </m:r>
                      <m:r>
                        <a:rPr lang="cs-CZ" sz="3000" b="0" i="1" smtClean="0">
                          <a:latin typeface="Cambria Math"/>
                        </a:rPr>
                        <m:t>22,1 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429000"/>
                <a:ext cx="1710212" cy="5539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55576" y="5733256"/>
                <a:ext cx="2349810" cy="553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1</m:t>
                      </m:r>
                      <m:r>
                        <a:rPr lang="cs-CZ" sz="3000" b="0" i="1" smtClean="0">
                          <a:latin typeface="Cambria Math"/>
                        </a:rPr>
                        <m:t>138,256 </m:t>
                      </m:r>
                      <m:acc>
                        <m:accPr>
                          <m:chr m:val="̇"/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0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acc>
                    </m:oMath>
                  </m:oMathPara>
                </a14:m>
                <a:endParaRPr lang="cs-CZ" sz="3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733256"/>
                <a:ext cx="2349810" cy="55399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828686" y="469378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stovky: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99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5328592" cy="55399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Sčítání desetinných čísel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772816"/>
            <a:ext cx="38884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3,36 + 7,0367 = 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58229" y="1776116"/>
            <a:ext cx="309634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  3,36</a:t>
            </a:r>
          </a:p>
          <a:p>
            <a:r>
              <a:rPr lang="cs-CZ" sz="2500" u="sng" dirty="0" smtClean="0"/>
              <a:t>  7,0367</a:t>
            </a:r>
          </a:p>
        </p:txBody>
      </p:sp>
      <p:sp>
        <p:nvSpPr>
          <p:cNvPr id="6" name="Volný tvar 5"/>
          <p:cNvSpPr/>
          <p:nvPr/>
        </p:nvSpPr>
        <p:spPr>
          <a:xfrm>
            <a:off x="4920590" y="1951843"/>
            <a:ext cx="135171" cy="195943"/>
          </a:xfrm>
          <a:custGeom>
            <a:avLst/>
            <a:gdLst>
              <a:gd name="connsiteX0" fmla="*/ 3375 w 135171"/>
              <a:gd name="connsiteY0" fmla="*/ 0 h 195943"/>
              <a:gd name="connsiteX1" fmla="*/ 57804 w 135171"/>
              <a:gd name="connsiteY1" fmla="*/ 185057 h 195943"/>
              <a:gd name="connsiteX2" fmla="*/ 90461 w 135171"/>
              <a:gd name="connsiteY2" fmla="*/ 195943 h 195943"/>
              <a:gd name="connsiteX3" fmla="*/ 123118 w 135171"/>
              <a:gd name="connsiteY3" fmla="*/ 174172 h 195943"/>
              <a:gd name="connsiteX4" fmla="*/ 123118 w 135171"/>
              <a:gd name="connsiteY4" fmla="*/ 21772 h 195943"/>
              <a:gd name="connsiteX5" fmla="*/ 57804 w 135171"/>
              <a:gd name="connsiteY5" fmla="*/ 0 h 195943"/>
              <a:gd name="connsiteX6" fmla="*/ 3375 w 135171"/>
              <a:gd name="connsiteY6" fmla="*/ 0 h 195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171" h="195943">
                <a:moveTo>
                  <a:pt x="3375" y="0"/>
                </a:moveTo>
                <a:cubicBezTo>
                  <a:pt x="13819" y="156658"/>
                  <a:pt x="-34077" y="145680"/>
                  <a:pt x="57804" y="185057"/>
                </a:cubicBezTo>
                <a:cubicBezTo>
                  <a:pt x="68351" y="189577"/>
                  <a:pt x="79575" y="192314"/>
                  <a:pt x="90461" y="195943"/>
                </a:cubicBezTo>
                <a:cubicBezTo>
                  <a:pt x="101347" y="188686"/>
                  <a:pt x="114945" y="184388"/>
                  <a:pt x="123118" y="174172"/>
                </a:cubicBezTo>
                <a:cubicBezTo>
                  <a:pt x="149901" y="140693"/>
                  <a:pt x="123785" y="23010"/>
                  <a:pt x="123118" y="21772"/>
                </a:cubicBezTo>
                <a:cubicBezTo>
                  <a:pt x="112238" y="1566"/>
                  <a:pt x="57804" y="0"/>
                  <a:pt x="57804" y="0"/>
                </a:cubicBezTo>
                <a:lnTo>
                  <a:pt x="3375" y="0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5111866" y="1951843"/>
            <a:ext cx="135171" cy="195943"/>
          </a:xfrm>
          <a:custGeom>
            <a:avLst/>
            <a:gdLst>
              <a:gd name="connsiteX0" fmla="*/ 3375 w 135171"/>
              <a:gd name="connsiteY0" fmla="*/ 0 h 195943"/>
              <a:gd name="connsiteX1" fmla="*/ 57804 w 135171"/>
              <a:gd name="connsiteY1" fmla="*/ 185057 h 195943"/>
              <a:gd name="connsiteX2" fmla="*/ 90461 w 135171"/>
              <a:gd name="connsiteY2" fmla="*/ 195943 h 195943"/>
              <a:gd name="connsiteX3" fmla="*/ 123118 w 135171"/>
              <a:gd name="connsiteY3" fmla="*/ 174172 h 195943"/>
              <a:gd name="connsiteX4" fmla="*/ 123118 w 135171"/>
              <a:gd name="connsiteY4" fmla="*/ 21772 h 195943"/>
              <a:gd name="connsiteX5" fmla="*/ 57804 w 135171"/>
              <a:gd name="connsiteY5" fmla="*/ 0 h 195943"/>
              <a:gd name="connsiteX6" fmla="*/ 3375 w 135171"/>
              <a:gd name="connsiteY6" fmla="*/ 0 h 195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5171" h="195943">
                <a:moveTo>
                  <a:pt x="3375" y="0"/>
                </a:moveTo>
                <a:cubicBezTo>
                  <a:pt x="13819" y="156658"/>
                  <a:pt x="-34077" y="145680"/>
                  <a:pt x="57804" y="185057"/>
                </a:cubicBezTo>
                <a:cubicBezTo>
                  <a:pt x="68351" y="189577"/>
                  <a:pt x="79575" y="192314"/>
                  <a:pt x="90461" y="195943"/>
                </a:cubicBezTo>
                <a:cubicBezTo>
                  <a:pt x="101347" y="188686"/>
                  <a:pt x="114945" y="184388"/>
                  <a:pt x="123118" y="174172"/>
                </a:cubicBezTo>
                <a:cubicBezTo>
                  <a:pt x="149901" y="140693"/>
                  <a:pt x="123785" y="23010"/>
                  <a:pt x="123118" y="21772"/>
                </a:cubicBezTo>
                <a:cubicBezTo>
                  <a:pt x="112238" y="1566"/>
                  <a:pt x="57804" y="0"/>
                  <a:pt x="57804" y="0"/>
                </a:cubicBezTo>
                <a:lnTo>
                  <a:pt x="3375" y="0"/>
                </a:lnTo>
                <a:close/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39852" y="4293096"/>
            <a:ext cx="5400600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Nezapomeň, že při písemném sčítání a odčítání desetinných čísel musíme psát desetinné čárky pod sebe!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58229" y="2641046"/>
            <a:ext cx="165618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10,3967</a:t>
            </a:r>
            <a:endParaRPr lang="cs-CZ" sz="2500" dirty="0"/>
          </a:p>
        </p:txBody>
      </p:sp>
      <p:pic>
        <p:nvPicPr>
          <p:cNvPr id="3074" name="Picture 2" descr="C:\Users\mdostalova\AppData\Local\Microsoft\Windows\Temporary Internet Files\Content.IE5\2FBZKO1I\MC90044212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42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19255"/>
            <a:ext cx="2952328" cy="47705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Vypočítej:</a:t>
            </a:r>
            <a:endParaRPr lang="cs-CZ" sz="25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584176" y="3329068"/>
            <a:ext cx="8056242" cy="1268087"/>
            <a:chOff x="755576" y="2318214"/>
            <a:chExt cx="8056242" cy="1268087"/>
          </a:xfrm>
        </p:grpSpPr>
        <p:sp>
          <p:nvSpPr>
            <p:cNvPr id="3" name="TextovéPole 2"/>
            <p:cNvSpPr txBox="1"/>
            <p:nvPr/>
          </p:nvSpPr>
          <p:spPr>
            <a:xfrm>
              <a:off x="755576" y="2702935"/>
              <a:ext cx="1440160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0,23</a:t>
              </a:r>
            </a:p>
            <a:p>
              <a:r>
                <a:rPr lang="cs-CZ" sz="2500" u="sng" dirty="0" smtClean="0"/>
                <a:t>1,35</a:t>
              </a:r>
              <a:endParaRPr lang="cs-CZ" sz="2500" u="sng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339752" y="2724527"/>
              <a:ext cx="1512168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3,256</a:t>
              </a:r>
            </a:p>
            <a:p>
              <a:r>
                <a:rPr lang="cs-CZ" sz="2500" u="sng" dirty="0" smtClean="0"/>
                <a:t>4,143</a:t>
              </a:r>
              <a:endParaRPr lang="cs-CZ" sz="2500" u="sng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103914" y="2708920"/>
              <a:ext cx="1332182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5,236</a:t>
              </a:r>
            </a:p>
            <a:p>
              <a:r>
                <a:rPr lang="cs-CZ" sz="2500" u="sng" dirty="0" smtClean="0"/>
                <a:t>6,004</a:t>
              </a:r>
              <a:endParaRPr lang="cs-CZ" sz="2500" u="sng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80112" y="2708920"/>
              <a:ext cx="1584176" cy="86177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27,6</a:t>
              </a:r>
            </a:p>
            <a:p>
              <a:r>
                <a:rPr lang="cs-CZ" sz="2500" u="sng" dirty="0"/>
                <a:t> </a:t>
              </a:r>
              <a:r>
                <a:rPr lang="cs-CZ" sz="2500" u="sng" dirty="0" smtClean="0"/>
                <a:t> 1,245</a:t>
              </a:r>
              <a:endParaRPr lang="cs-CZ" sz="2500" u="sng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299650" y="2318214"/>
              <a:ext cx="1512168" cy="12464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500" dirty="0" smtClean="0"/>
                <a:t>0,2</a:t>
              </a:r>
            </a:p>
            <a:p>
              <a:r>
                <a:rPr lang="cs-CZ" sz="2500" dirty="0" smtClean="0"/>
                <a:t>0,34</a:t>
              </a:r>
            </a:p>
            <a:p>
              <a:r>
                <a:rPr lang="cs-CZ" sz="2500" u="sng" dirty="0" smtClean="0"/>
                <a:t>0,016</a:t>
              </a:r>
              <a:endParaRPr lang="cs-CZ" sz="2500" u="sng" dirty="0"/>
            </a:p>
          </p:txBody>
        </p:sp>
      </p:grpSp>
      <p:pic>
        <p:nvPicPr>
          <p:cNvPr id="2050" name="Picture 2" descr="C:\Users\mdostalova\AppData\Local\Microsoft\Windows\Temporary Internet Files\Content.IE5\TWPKT7SX\MC900349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4434">
            <a:off x="6468743" y="687857"/>
            <a:ext cx="1880006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93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86177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Desetinná čísla můžeme sčítat stejným způsobem, i když nejsou zapsána pod sebou.</a:t>
            </a:r>
            <a:endParaRPr lang="cs-CZ" sz="25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467544" y="1869795"/>
            <a:ext cx="5760640" cy="792088"/>
            <a:chOff x="1115616" y="1869795"/>
            <a:chExt cx="5112568" cy="792088"/>
          </a:xfrm>
        </p:grpSpPr>
        <p:sp>
          <p:nvSpPr>
            <p:cNvPr id="3" name="TextovéPole 2"/>
            <p:cNvSpPr txBox="1"/>
            <p:nvPr/>
          </p:nvSpPr>
          <p:spPr>
            <a:xfrm>
              <a:off x="1115616" y="1988840"/>
              <a:ext cx="2448272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000" dirty="0" smtClean="0"/>
                <a:t>5,42 + 7,22 = </a:t>
              </a:r>
              <a:endParaRPr lang="cs-CZ" sz="30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563888" y="1869795"/>
              <a:ext cx="2664296" cy="792088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90093" y="3525979"/>
            <a:ext cx="5684373" cy="792088"/>
            <a:chOff x="543811" y="1869795"/>
            <a:chExt cx="5684373" cy="792088"/>
          </a:xfrm>
        </p:grpSpPr>
        <p:sp>
          <p:nvSpPr>
            <p:cNvPr id="9" name="TextovéPole 8"/>
            <p:cNvSpPr txBox="1"/>
            <p:nvPr/>
          </p:nvSpPr>
          <p:spPr>
            <a:xfrm>
              <a:off x="543811" y="1988840"/>
              <a:ext cx="316409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dirty="0" smtClean="0"/>
                <a:t>17,03 + 13,99 = </a:t>
              </a:r>
              <a:endParaRPr lang="cs-CZ" sz="3000" dirty="0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3563888" y="1869795"/>
              <a:ext cx="2664296" cy="792088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89349" y="5001987"/>
            <a:ext cx="5873622" cy="792088"/>
            <a:chOff x="1115616" y="1869795"/>
            <a:chExt cx="5112568" cy="792088"/>
          </a:xfrm>
        </p:grpSpPr>
        <p:sp>
          <p:nvSpPr>
            <p:cNvPr id="12" name="TextovéPole 11"/>
            <p:cNvSpPr txBox="1"/>
            <p:nvPr/>
          </p:nvSpPr>
          <p:spPr>
            <a:xfrm>
              <a:off x="1115616" y="1988840"/>
              <a:ext cx="2983362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dirty="0" smtClean="0"/>
                <a:t>7,6    + 2,333 = </a:t>
              </a:r>
              <a:endParaRPr lang="cs-CZ" sz="3000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563888" y="1869795"/>
              <a:ext cx="2664296" cy="792088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 rot="1943186">
            <a:off x="6260571" y="4325319"/>
            <a:ext cx="2808312" cy="92333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Dávej pozor, aby si vždy sčítal čísla na stejném řádu!!!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00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6192688" cy="55399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Odčítání desetinných čísel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437384"/>
            <a:ext cx="17641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  2,36</a:t>
            </a:r>
          </a:p>
          <a:p>
            <a:r>
              <a:rPr lang="cs-CZ" sz="2500" u="sng" dirty="0" smtClean="0"/>
              <a:t>- 0,14</a:t>
            </a:r>
            <a:endParaRPr lang="cs-CZ" sz="25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3425799"/>
            <a:ext cx="17641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  4,253</a:t>
            </a:r>
          </a:p>
          <a:p>
            <a:r>
              <a:rPr lang="cs-CZ" sz="2500" u="sng" dirty="0" smtClean="0"/>
              <a:t>- 3,221</a:t>
            </a:r>
            <a:endParaRPr lang="cs-CZ" sz="25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9932" y="3425799"/>
            <a:ext cx="17641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  26,4</a:t>
            </a:r>
          </a:p>
          <a:p>
            <a:r>
              <a:rPr lang="cs-CZ" sz="2500" u="sng" dirty="0" smtClean="0"/>
              <a:t>-  0,02</a:t>
            </a:r>
            <a:endParaRPr lang="cs-CZ" sz="25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3425799"/>
            <a:ext cx="17641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  12,341</a:t>
            </a:r>
          </a:p>
          <a:p>
            <a:r>
              <a:rPr lang="cs-CZ" sz="2500" u="sng" dirty="0" smtClean="0"/>
              <a:t>-  1,039</a:t>
            </a:r>
            <a:endParaRPr lang="cs-CZ" sz="25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3437384"/>
            <a:ext cx="1764196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  87,653</a:t>
            </a:r>
          </a:p>
          <a:p>
            <a:r>
              <a:rPr lang="cs-CZ" sz="2500" u="sng" dirty="0" smtClean="0"/>
              <a:t>- 80,05 _ </a:t>
            </a:r>
          </a:p>
          <a:p>
            <a:endParaRPr lang="cs-CZ" sz="2500" u="sng" dirty="0"/>
          </a:p>
        </p:txBody>
      </p:sp>
      <p:pic>
        <p:nvPicPr>
          <p:cNvPr id="1026" name="Picture 2" descr="C:\Users\mdostalova\AppData\Local\Microsoft\Windows\Temporary Internet Files\Content.IE5\JUSNE4D3\MC900286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16776">
            <a:off x="7067238" y="1221368"/>
            <a:ext cx="1817827" cy="1218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13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2594" y="548680"/>
            <a:ext cx="7776864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Také odčítat můžeme stejným způsobem a nemusíme čísla sepisovat pod sebe.</a:t>
            </a:r>
            <a:endParaRPr lang="cs-CZ" sz="30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467544" y="1869795"/>
            <a:ext cx="5760640" cy="792088"/>
            <a:chOff x="1115616" y="1869795"/>
            <a:chExt cx="5112568" cy="792088"/>
          </a:xfrm>
        </p:grpSpPr>
        <p:sp>
          <p:nvSpPr>
            <p:cNvPr id="4" name="TextovéPole 3"/>
            <p:cNvSpPr txBox="1"/>
            <p:nvPr/>
          </p:nvSpPr>
          <p:spPr>
            <a:xfrm>
              <a:off x="1115616" y="1988840"/>
              <a:ext cx="2448272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000" dirty="0" smtClean="0"/>
                <a:t>10,42 - 7,11 = </a:t>
              </a:r>
              <a:endParaRPr lang="cs-CZ" sz="30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3563888" y="1869795"/>
              <a:ext cx="2664296" cy="792088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90093" y="3525979"/>
            <a:ext cx="5684373" cy="792088"/>
            <a:chOff x="543811" y="1869795"/>
            <a:chExt cx="5684373" cy="792088"/>
          </a:xfrm>
        </p:grpSpPr>
        <p:sp>
          <p:nvSpPr>
            <p:cNvPr id="7" name="TextovéPole 6"/>
            <p:cNvSpPr txBox="1"/>
            <p:nvPr/>
          </p:nvSpPr>
          <p:spPr>
            <a:xfrm>
              <a:off x="543811" y="1988840"/>
              <a:ext cx="316409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dirty="0" smtClean="0"/>
                <a:t>17,03 - 13,9 = </a:t>
              </a:r>
              <a:endParaRPr lang="cs-CZ" sz="3000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279878" y="1869795"/>
              <a:ext cx="2948306" cy="792088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89349" y="5001987"/>
            <a:ext cx="5873622" cy="792088"/>
            <a:chOff x="1115616" y="1869795"/>
            <a:chExt cx="5112568" cy="792088"/>
          </a:xfrm>
        </p:grpSpPr>
        <p:sp>
          <p:nvSpPr>
            <p:cNvPr id="10" name="TextovéPole 9"/>
            <p:cNvSpPr txBox="1"/>
            <p:nvPr/>
          </p:nvSpPr>
          <p:spPr>
            <a:xfrm>
              <a:off x="1115616" y="1988840"/>
              <a:ext cx="2983362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dirty="0" smtClean="0"/>
                <a:t>   7,2 - </a:t>
              </a:r>
              <a:r>
                <a:rPr lang="cs-CZ" sz="3000" dirty="0" smtClean="0"/>
                <a:t>2,333 = </a:t>
              </a:r>
              <a:endParaRPr lang="cs-CZ" sz="3000" dirty="0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3563888" y="1869795"/>
              <a:ext cx="2664296" cy="792088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TextovéPole 11"/>
          <p:cNvSpPr txBox="1"/>
          <p:nvPr/>
        </p:nvSpPr>
        <p:spPr>
          <a:xfrm rot="1943186">
            <a:off x="6260571" y="4325319"/>
            <a:ext cx="2808312" cy="92333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Dávej pozor, aby si vždy </a:t>
            </a:r>
            <a:r>
              <a:rPr lang="cs-CZ" dirty="0" smtClean="0"/>
              <a:t>odčítal </a:t>
            </a:r>
            <a:r>
              <a:rPr lang="cs-CZ" dirty="0" smtClean="0"/>
              <a:t>čísla na stejném řádu!!!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838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309634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mtClean="0"/>
              <a:t>Použité zdroje</a:t>
            </a:r>
            <a:r>
              <a:rPr lang="cs-CZ" dirty="0" smtClean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5"/>
            <a:ext cx="820891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ODVÁRKO, Oldřich; KADLEČEK, Jiří. </a:t>
            </a:r>
            <a:r>
              <a:rPr lang="cs-CZ" sz="1500" i="1" dirty="0"/>
              <a:t>Matematika pro 6.ročník základní školy : 2.díl</a:t>
            </a:r>
            <a:r>
              <a:rPr lang="cs-CZ" sz="1500" dirty="0"/>
              <a:t>. 1.vydání. Praha : Prometheus, 1997. 88 s. ISBN 80-7196-086-1</a:t>
            </a:r>
            <a:r>
              <a:rPr lang="cs-CZ" sz="1500" dirty="0" smtClean="0"/>
              <a:t>.</a:t>
            </a:r>
          </a:p>
          <a:p>
            <a:endParaRPr lang="cs-CZ" sz="1500" dirty="0"/>
          </a:p>
          <a:p>
            <a:r>
              <a:rPr lang="cs-CZ" sz="1600" dirty="0"/>
              <a:t>http://microsoft.com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410534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91</TotalTime>
  <Words>273</Words>
  <Application>Microsoft Office PowerPoint</Application>
  <PresentationFormat>Předvádění na obrazovce (4:3)</PresentationFormat>
  <Paragraphs>78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38</cp:revision>
  <dcterms:created xsi:type="dcterms:W3CDTF">2011-11-04T08:05:12Z</dcterms:created>
  <dcterms:modified xsi:type="dcterms:W3CDTF">2012-04-05T08:22:12Z</dcterms:modified>
</cp:coreProperties>
</file>