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VY_32_INOVACE_03_Matematika pro 6.ročník_Násobení a dělení desetinných čísel deseti, stem a tisícem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Martina Dostálová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Násobení desetinných čísel deseti, stem a tisícem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FACE4AD-F56D-4102-B5C7-2F5BCEF51C31}" type="presOf" srcId="{D1B46980-6531-4606-95E6-44980827E919}" destId="{2BE915AB-18AA-4053-B92C-3BFC9ED204BB}" srcOrd="1" destOrd="0" presId="urn:microsoft.com/office/officeart/2005/8/layout/target3"/>
    <dgm:cxn modelId="{1086E2FE-DEAF-4C6A-9976-824707DFB4D8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B1BCCBF-BCDE-424E-9562-867AC0C6FAD5}" type="presOf" srcId="{757F3AB3-0718-4624-B441-E567A8F0AB56}" destId="{333A1088-737F-45CB-B68E-254E46348037}" srcOrd="0" destOrd="0" presId="urn:microsoft.com/office/officeart/2005/8/layout/target3"/>
    <dgm:cxn modelId="{C973FCDB-8C7F-4EFC-B789-3CC0FB619F7A}" type="presOf" srcId="{D8197B8C-B260-4A16-BDF4-0947B075E274}" destId="{25B08C86-7E15-44DC-BE7F-FFB55DD49D12}" srcOrd="0" destOrd="0" presId="urn:microsoft.com/office/officeart/2005/8/layout/target3"/>
    <dgm:cxn modelId="{EAEFC73B-FC5D-468E-85D3-3000DA84C3D4}" type="presOf" srcId="{D1B46980-6531-4606-95E6-44980827E919}" destId="{6140AFEC-043D-4C43-A2F9-D0F5331DF3A3}" srcOrd="0" destOrd="0" presId="urn:microsoft.com/office/officeart/2005/8/layout/target3"/>
    <dgm:cxn modelId="{7161C856-F859-4EB0-866D-949FF9508E98}" type="presOf" srcId="{D1D4F407-5343-4D3F-B5B9-D407B03CAEB4}" destId="{AED2198E-93D5-4001-81B4-73124B309672}" srcOrd="1" destOrd="0" presId="urn:microsoft.com/office/officeart/2005/8/layout/target3"/>
    <dgm:cxn modelId="{FFC0C6D5-99A2-4473-AA56-40397CC0913D}" type="presOf" srcId="{4C35D32F-0EAB-4CD7-82EE-45574DC2A586}" destId="{8BEBB6EC-1DAA-4CAC-8A25-BC0FCBD5DBD5}" srcOrd="0" destOrd="0" presId="urn:microsoft.com/office/officeart/2005/8/layout/target3"/>
    <dgm:cxn modelId="{86D6CDF2-F41A-4B93-8237-98ED3F89333F}" type="presOf" srcId="{B651F6E3-6281-48DB-9319-2AEAFDAE7572}" destId="{619D679B-A015-4ECF-8348-D1034C574F40}" srcOrd="0" destOrd="0" presId="urn:microsoft.com/office/officeart/2005/8/layout/target3"/>
    <dgm:cxn modelId="{900E5C4B-0DAE-4222-8E2E-404FC6B8A76B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4B382F7-81EB-40F5-8CFA-05146E136C0A}" type="presOf" srcId="{D1D4F407-5343-4D3F-B5B9-D407B03CAEB4}" destId="{D005CE8C-CC26-4C3E-AC11-E15060ECD759}" srcOrd="0" destOrd="0" presId="urn:microsoft.com/office/officeart/2005/8/layout/target3"/>
    <dgm:cxn modelId="{9D1296BC-0021-428D-AD0D-92E47DB504F9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7E27FF-7017-4DC8-A1E9-86108EDC6995}" type="presParOf" srcId="{333A1088-737F-45CB-B68E-254E46348037}" destId="{F5ABB229-8D3B-4694-996A-96F23CF14429}" srcOrd="0" destOrd="0" presId="urn:microsoft.com/office/officeart/2005/8/layout/target3"/>
    <dgm:cxn modelId="{2682F0B7-262B-4E71-861C-EEBA673972CF}" type="presParOf" srcId="{333A1088-737F-45CB-B68E-254E46348037}" destId="{F41139FD-01EE-4571-8B17-4FB00FC51163}" srcOrd="1" destOrd="0" presId="urn:microsoft.com/office/officeart/2005/8/layout/target3"/>
    <dgm:cxn modelId="{61818B0E-C6F9-4C9A-84BF-11630B4A57C8}" type="presParOf" srcId="{333A1088-737F-45CB-B68E-254E46348037}" destId="{D005CE8C-CC26-4C3E-AC11-E15060ECD759}" srcOrd="2" destOrd="0" presId="urn:microsoft.com/office/officeart/2005/8/layout/target3"/>
    <dgm:cxn modelId="{9F4A9C65-0C5E-455A-9577-BA66CB970380}" type="presParOf" srcId="{333A1088-737F-45CB-B68E-254E46348037}" destId="{2C702D82-9B77-49B7-9568-BB8EB47C3372}" srcOrd="3" destOrd="0" presId="urn:microsoft.com/office/officeart/2005/8/layout/target3"/>
    <dgm:cxn modelId="{138DAF87-2147-4A23-BB57-10206F288701}" type="presParOf" srcId="{333A1088-737F-45CB-B68E-254E46348037}" destId="{A52A0455-90FF-4808-ABD0-F02540D31D5A}" srcOrd="4" destOrd="0" presId="urn:microsoft.com/office/officeart/2005/8/layout/target3"/>
    <dgm:cxn modelId="{C9726504-BF6D-479F-9F95-FCFD3837A9BF}" type="presParOf" srcId="{333A1088-737F-45CB-B68E-254E46348037}" destId="{6140AFEC-043D-4C43-A2F9-D0F5331DF3A3}" srcOrd="5" destOrd="0" presId="urn:microsoft.com/office/officeart/2005/8/layout/target3"/>
    <dgm:cxn modelId="{3CD62092-FB1B-454A-A9DB-018DFC4E1C6C}" type="presParOf" srcId="{333A1088-737F-45CB-B68E-254E46348037}" destId="{9358AC05-5D7D-4327-9F80-1AD486AEA664}" srcOrd="6" destOrd="0" presId="urn:microsoft.com/office/officeart/2005/8/layout/target3"/>
    <dgm:cxn modelId="{30E7F17C-92C8-4E3B-A5C8-92FA1F52C074}" type="presParOf" srcId="{333A1088-737F-45CB-B68E-254E46348037}" destId="{313FC574-E1CD-4FB4-B054-0B805CE0447D}" srcOrd="7" destOrd="0" presId="urn:microsoft.com/office/officeart/2005/8/layout/target3"/>
    <dgm:cxn modelId="{809D9525-E49F-4DD7-B37C-01EF17B75CD3}" type="presParOf" srcId="{333A1088-737F-45CB-B68E-254E46348037}" destId="{619D679B-A015-4ECF-8348-D1034C574F40}" srcOrd="8" destOrd="0" presId="urn:microsoft.com/office/officeart/2005/8/layout/target3"/>
    <dgm:cxn modelId="{6333F15E-43C4-4A1E-AE14-DE2D7926076F}" type="presParOf" srcId="{333A1088-737F-45CB-B68E-254E46348037}" destId="{322283A8-4A27-4CDA-BAE3-F381106A9174}" srcOrd="9" destOrd="0" presId="urn:microsoft.com/office/officeart/2005/8/layout/target3"/>
    <dgm:cxn modelId="{7C3853B2-11B3-4B0F-968C-FE25A697539F}" type="presParOf" srcId="{333A1088-737F-45CB-B68E-254E46348037}" destId="{FFC9F71D-1B4F-4AD9-A4A6-86ADEFC8AF5C}" srcOrd="10" destOrd="0" presId="urn:microsoft.com/office/officeart/2005/8/layout/target3"/>
    <dgm:cxn modelId="{0ED002BF-1714-430E-A84A-CD13B514D9F3}" type="presParOf" srcId="{333A1088-737F-45CB-B68E-254E46348037}" destId="{25B08C86-7E15-44DC-BE7F-FFB55DD49D12}" srcOrd="11" destOrd="0" presId="urn:microsoft.com/office/officeart/2005/8/layout/target3"/>
    <dgm:cxn modelId="{E29967A5-4868-4AE8-ABC8-914156B9723D}" type="presParOf" srcId="{333A1088-737F-45CB-B68E-254E46348037}" destId="{76644BE8-9D7C-4C09-B250-3D10AF48CBB7}" srcOrd="12" destOrd="0" presId="urn:microsoft.com/office/officeart/2005/8/layout/target3"/>
    <dgm:cxn modelId="{09C0B8DF-C298-4999-80B5-EF45DE06B157}" type="presParOf" srcId="{333A1088-737F-45CB-B68E-254E46348037}" destId="{EE85B701-7295-41C0-BA7A-34D3756A2AE6}" srcOrd="13" destOrd="0" presId="urn:microsoft.com/office/officeart/2005/8/layout/target3"/>
    <dgm:cxn modelId="{93D3A0B0-ECE3-4580-A3A6-43A9069B7A53}" type="presParOf" srcId="{333A1088-737F-45CB-B68E-254E46348037}" destId="{8BEBB6EC-1DAA-4CAC-8A25-BC0FCBD5DBD5}" srcOrd="14" destOrd="0" presId="urn:microsoft.com/office/officeart/2005/8/layout/target3"/>
    <dgm:cxn modelId="{B9FC439F-5F52-4837-9F17-0E1FD7C94F8D}" type="presParOf" srcId="{333A1088-737F-45CB-B68E-254E46348037}" destId="{AED2198E-93D5-4001-81B4-73124B309672}" srcOrd="15" destOrd="0" presId="urn:microsoft.com/office/officeart/2005/8/layout/target3"/>
    <dgm:cxn modelId="{E1F60D16-93CF-4F04-A4AF-539FF38B37E2}" type="presParOf" srcId="{333A1088-737F-45CB-B68E-254E46348037}" destId="{2BE915AB-18AA-4053-B92C-3BFC9ED204BB}" srcOrd="16" destOrd="0" presId="urn:microsoft.com/office/officeart/2005/8/layout/target3"/>
    <dgm:cxn modelId="{139C314C-8F62-4700-B094-118305611261}" type="presParOf" srcId="{333A1088-737F-45CB-B68E-254E46348037}" destId="{6BB5E863-4638-4E1D-BFDE-399D028AC4ED}" srcOrd="17" destOrd="0" presId="urn:microsoft.com/office/officeart/2005/8/layout/target3"/>
    <dgm:cxn modelId="{FC54ACF4-3A2A-429A-9EEF-2775E46D9F53}" type="presParOf" srcId="{333A1088-737F-45CB-B68E-254E46348037}" destId="{5A5FFA88-C948-4069-8E93-59FA12366E83}" srcOrd="18" destOrd="0" presId="urn:microsoft.com/office/officeart/2005/8/layout/target3"/>
    <dgm:cxn modelId="{64530869-65F5-448A-AB01-6C541AC403E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Martina Dostálová</a:t>
          </a:r>
          <a:endParaRPr lang="cs-CZ" sz="11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VY_32_INOVACE_03_Matematika pro 6.ročník_Násobení a dělení desetinných čísel deseti, stem a tisícem</a:t>
          </a:r>
          <a:endParaRPr lang="cs-CZ" sz="11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Násobení desetinných čísel deseti, stem a tisícem</a:t>
          </a:r>
          <a:endParaRPr lang="cs-CZ" sz="11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60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tint val="38000"/>
                <a:satMod val="260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tint val="55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5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F6D698C-55D0-4627-A73B-280257A5430B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F84A09C-4C80-4F3A-9644-07B7D1A76C1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6043216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8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11413"/>
            <a:ext cx="5760640" cy="5539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tx1"/>
                </a:solidFill>
              </a:rPr>
              <a:t>Anotace</a:t>
            </a:r>
            <a:endParaRPr lang="cs-CZ" sz="30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484784"/>
            <a:ext cx="7704856" cy="240065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000" dirty="0" smtClean="0"/>
              <a:t>Digitální učební materiál Násobení a dělení desetinných čísel deseti, stem a tisícem je určen k zavedení násobení desetinných čísel, nebo k jeho zopakování. Věnuje se násobení desetinného čísla 10, 100 a 1000. Materiál je vhodný pro prezentaci </a:t>
            </a:r>
            <a:r>
              <a:rPr lang="cs-CZ" sz="2000" dirty="0" smtClean="0"/>
              <a:t>                     na </a:t>
            </a:r>
            <a:r>
              <a:rPr lang="cs-CZ" sz="2000" dirty="0" smtClean="0"/>
              <a:t>interaktivní tabuli.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4499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0809" y="2176264"/>
            <a:ext cx="69847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0,3</a:t>
            </a:r>
            <a:r>
              <a:rPr lang="cs-CZ" sz="2500" dirty="0" smtClean="0"/>
              <a:t>+0,3+</a:t>
            </a:r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0,3</a:t>
            </a:r>
            <a:r>
              <a:rPr lang="cs-CZ" sz="2500" dirty="0" smtClean="0"/>
              <a:t>+0,3+</a:t>
            </a:r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0,3</a:t>
            </a:r>
            <a:r>
              <a:rPr lang="cs-CZ" sz="2500" dirty="0" smtClean="0"/>
              <a:t>+0,3+</a:t>
            </a:r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0,3</a:t>
            </a:r>
            <a:r>
              <a:rPr lang="cs-CZ" sz="2500" dirty="0" smtClean="0"/>
              <a:t>+0,3+</a:t>
            </a:r>
            <a:r>
              <a:rPr lang="cs-CZ" sz="25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0,3</a:t>
            </a:r>
            <a:r>
              <a:rPr lang="cs-CZ" sz="2500" dirty="0" smtClean="0"/>
              <a:t>+0,3 =</a:t>
            </a:r>
            <a:endParaRPr lang="cs-CZ" sz="2500" dirty="0"/>
          </a:p>
        </p:txBody>
      </p:sp>
      <p:sp>
        <p:nvSpPr>
          <p:cNvPr id="9" name="Pravá složená závorka 8"/>
          <p:cNvSpPr/>
          <p:nvPr/>
        </p:nvSpPr>
        <p:spPr>
          <a:xfrm rot="5400000">
            <a:off x="3285489" y="-215203"/>
            <a:ext cx="457200" cy="6120680"/>
          </a:xfrm>
          <a:prstGeom prst="rightBrace">
            <a:avLst>
              <a:gd name="adj1" fmla="val 8333"/>
              <a:gd name="adj2" fmla="val 5024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1655676" y="4431746"/>
            <a:ext cx="2088232" cy="63094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500" dirty="0" smtClean="0"/>
              <a:t>10 . 0,3</a:t>
            </a:r>
            <a:endParaRPr lang="cs-CZ" sz="35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106546" y="2060848"/>
            <a:ext cx="129614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,0</a:t>
            </a:r>
            <a:endParaRPr lang="cs-CZ" sz="4000" dirty="0"/>
          </a:p>
        </p:txBody>
      </p:sp>
      <p:sp>
        <p:nvSpPr>
          <p:cNvPr id="12" name="Je rovno 11"/>
          <p:cNvSpPr/>
          <p:nvPr/>
        </p:nvSpPr>
        <p:spPr>
          <a:xfrm>
            <a:off x="3908544" y="4567786"/>
            <a:ext cx="648072" cy="358862"/>
          </a:xfrm>
          <a:prstGeom prst="mathEqua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Šipka doleva a nahoru 12"/>
          <p:cNvSpPr/>
          <p:nvPr/>
        </p:nvSpPr>
        <p:spPr>
          <a:xfrm>
            <a:off x="6387616" y="3073737"/>
            <a:ext cx="1646042" cy="2083455"/>
          </a:xfrm>
          <a:prstGeom prst="leftUpArrow">
            <a:avLst>
              <a:gd name="adj1" fmla="val 8394"/>
              <a:gd name="adj2" fmla="val 28276"/>
              <a:gd name="adj3" fmla="val 184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626561" y="4393274"/>
            <a:ext cx="1440160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3</a:t>
            </a:r>
            <a:r>
              <a:rPr lang="cs-CZ" sz="4000" dirty="0" smtClean="0"/>
              <a:t>,0</a:t>
            </a:r>
            <a:endParaRPr lang="cs-CZ" sz="4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725652" y="3073738"/>
            <a:ext cx="1576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10x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00809" y="1484784"/>
            <a:ext cx="30190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Vypočítej do sešitu:</a:t>
            </a:r>
            <a:endParaRPr lang="cs-CZ" dirty="0"/>
          </a:p>
        </p:txBody>
      </p:sp>
      <p:sp>
        <p:nvSpPr>
          <p:cNvPr id="28" name="Zaoblený obdélník 27"/>
          <p:cNvSpPr/>
          <p:nvPr/>
        </p:nvSpPr>
        <p:spPr>
          <a:xfrm>
            <a:off x="1403648" y="3823011"/>
            <a:ext cx="4896544" cy="171412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07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56895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Desetinné číslo násobíme :</a:t>
            </a:r>
          </a:p>
          <a:p>
            <a:endParaRPr lang="cs-CZ" sz="3000" dirty="0"/>
          </a:p>
          <a:p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DESETI</a:t>
            </a:r>
            <a:r>
              <a:rPr lang="cs-CZ" sz="3000" dirty="0" smtClean="0"/>
              <a:t> 		5,953 . 10 = 59,53</a:t>
            </a:r>
          </a:p>
          <a:p>
            <a:endParaRPr lang="cs-CZ" sz="3000" dirty="0"/>
          </a:p>
          <a:p>
            <a:r>
              <a:rPr lang="cs-CZ" sz="2700" dirty="0" smtClean="0"/>
              <a:t>Desetinnou čárku posuneme o jedno místo doprava</a:t>
            </a:r>
            <a:endParaRPr lang="cs-CZ" sz="2700" dirty="0"/>
          </a:p>
        </p:txBody>
      </p:sp>
      <p:sp>
        <p:nvSpPr>
          <p:cNvPr id="4" name="Obdélník 3"/>
          <p:cNvSpPr/>
          <p:nvPr/>
        </p:nvSpPr>
        <p:spPr>
          <a:xfrm>
            <a:off x="323528" y="3789040"/>
            <a:ext cx="828092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220072" y="2924944"/>
            <a:ext cx="108012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30018" y="5229200"/>
            <a:ext cx="76703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2,84 . 10 = 			32,65 . 10 =</a:t>
            </a:r>
          </a:p>
        </p:txBody>
      </p:sp>
    </p:spTree>
    <p:extLst>
      <p:ext uri="{BB962C8B-B14F-4D97-AF65-F5344CB8AC3E}">
        <p14:creationId xmlns:p14="http://schemas.microsoft.com/office/powerpoint/2010/main" val="2160757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56895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Desetinné číslo násobíme :</a:t>
            </a:r>
          </a:p>
          <a:p>
            <a:endParaRPr lang="cs-CZ" sz="3000" dirty="0"/>
          </a:p>
          <a:p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STEM</a:t>
            </a:r>
            <a:r>
              <a:rPr lang="cs-CZ" sz="3000" dirty="0" smtClean="0"/>
              <a:t> 		5,953 . 100 = 595,3</a:t>
            </a:r>
          </a:p>
          <a:p>
            <a:endParaRPr lang="cs-CZ" sz="3000" dirty="0"/>
          </a:p>
          <a:p>
            <a:r>
              <a:rPr lang="cs-CZ" sz="2700" dirty="0" smtClean="0"/>
              <a:t>Desetinnou čárku posuneme o dvě místa doprava.</a:t>
            </a:r>
            <a:endParaRPr lang="cs-CZ" sz="2700" dirty="0"/>
          </a:p>
        </p:txBody>
      </p:sp>
      <p:sp>
        <p:nvSpPr>
          <p:cNvPr id="4" name="Obdélník 3"/>
          <p:cNvSpPr/>
          <p:nvPr/>
        </p:nvSpPr>
        <p:spPr>
          <a:xfrm>
            <a:off x="323528" y="3709357"/>
            <a:ext cx="828092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8104" y="2914057"/>
            <a:ext cx="1080120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32013" y="5202198"/>
            <a:ext cx="73448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2,366 . 100 =			65,23 . 100 =</a:t>
            </a:r>
          </a:p>
        </p:txBody>
      </p:sp>
    </p:spTree>
    <p:extLst>
      <p:ext uri="{BB962C8B-B14F-4D97-AF65-F5344CB8AC3E}">
        <p14:creationId xmlns:p14="http://schemas.microsoft.com/office/powerpoint/2010/main" val="3580252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56895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Desetinné číslo násobíme :</a:t>
            </a:r>
          </a:p>
          <a:p>
            <a:endParaRPr lang="cs-CZ" sz="3000" dirty="0"/>
          </a:p>
          <a:p>
            <a:r>
              <a:rPr lang="cs-CZ" sz="3000" dirty="0" smtClean="0">
                <a:solidFill>
                  <a:schemeClr val="accent2">
                    <a:lumMod val="75000"/>
                  </a:schemeClr>
                </a:solidFill>
              </a:rPr>
              <a:t>TISÍCEM</a:t>
            </a:r>
            <a:r>
              <a:rPr lang="cs-CZ" sz="3000" dirty="0" smtClean="0"/>
              <a:t> 		5,953 . 1000 = 5953</a:t>
            </a:r>
          </a:p>
          <a:p>
            <a:endParaRPr lang="cs-CZ" sz="3000" dirty="0"/>
          </a:p>
          <a:p>
            <a:r>
              <a:rPr lang="cs-CZ" sz="2700" dirty="0" smtClean="0"/>
              <a:t>Desetinnou čárku posuneme o tři místa doprava</a:t>
            </a:r>
            <a:endParaRPr lang="cs-CZ" sz="2700" dirty="0"/>
          </a:p>
        </p:txBody>
      </p:sp>
      <p:sp>
        <p:nvSpPr>
          <p:cNvPr id="4" name="Obdélník 3"/>
          <p:cNvSpPr/>
          <p:nvPr/>
        </p:nvSpPr>
        <p:spPr>
          <a:xfrm>
            <a:off x="323528" y="3797357"/>
            <a:ext cx="8280920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652120" y="2876465"/>
            <a:ext cx="129614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20350" y="5373216"/>
            <a:ext cx="75608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4,3652 . 1000 =			0,368 . 1000 =</a:t>
            </a:r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57940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0018" y="1340768"/>
            <a:ext cx="334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Počítej: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0018" y="2060848"/>
            <a:ext cx="781439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500" dirty="0" smtClean="0"/>
              <a:t>23,5 . 10 = 				7,36 . 10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 smtClean="0"/>
              <a:t>98,15 . 100 =			45,365 . 100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 smtClean="0"/>
              <a:t>78,698 . 1000 =			4,33333 . 1000 =</a:t>
            </a:r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59018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0181" y="2132856"/>
            <a:ext cx="7920880" cy="3816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500" dirty="0"/>
              <a:t>9,3 . 100 =				2,7 . 1000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/>
              <a:t>8,25 . 10 = 				36,03 . 100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/>
              <a:t>9,002 . 100 =			12,809 . 1000 =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Násobení desetinného čísla deseti, stem a tisícem</a:t>
            </a:r>
            <a:endParaRPr lang="cs-CZ" sz="25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0181" y="1484784"/>
            <a:ext cx="2949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očítej: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40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Dělení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0018" y="1303663"/>
            <a:ext cx="370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Desetinné číslo dělíme: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0"/>
            <a:ext cx="7883354" cy="4024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DESETI</a:t>
            </a:r>
            <a:r>
              <a:rPr lang="cs-CZ" sz="2500" dirty="0" smtClean="0"/>
              <a:t>		23,3 : 10 = 2,33</a:t>
            </a:r>
            <a:endParaRPr lang="cs-CZ" sz="2500" dirty="0"/>
          </a:p>
          <a:p>
            <a:pPr algn="r"/>
            <a:r>
              <a:rPr lang="cs-CZ" dirty="0" smtClean="0"/>
              <a:t>Desetinnou čárku posuneme:</a:t>
            </a:r>
          </a:p>
          <a:p>
            <a:pPr algn="r"/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o jedno místo doleva</a:t>
            </a:r>
          </a:p>
          <a:p>
            <a:endParaRPr lang="cs-CZ" sz="25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STEM		</a:t>
            </a:r>
            <a:r>
              <a:rPr lang="cs-CZ" sz="2500" dirty="0" smtClean="0"/>
              <a:t>233,8 : 100 = 2,338</a:t>
            </a:r>
          </a:p>
          <a:p>
            <a:pPr algn="r"/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o dvě místa doleva</a:t>
            </a:r>
          </a:p>
          <a:p>
            <a:pPr algn="r"/>
            <a:endParaRPr lang="cs-CZ" sz="2500" dirty="0" smtClean="0"/>
          </a:p>
          <a:p>
            <a:endParaRPr lang="cs-CZ" sz="2500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TISÍCEM</a:t>
            </a:r>
            <a:r>
              <a:rPr lang="cs-CZ" sz="2500" dirty="0" smtClean="0"/>
              <a:t>		2432,7 : 1000 = 2,4327</a:t>
            </a:r>
          </a:p>
          <a:p>
            <a:pPr algn="r"/>
            <a:r>
              <a:rPr lang="cs-CZ" sz="2500" dirty="0" smtClean="0">
                <a:solidFill>
                  <a:schemeClr val="accent2">
                    <a:lumMod val="75000"/>
                  </a:schemeClr>
                </a:solidFill>
              </a:rPr>
              <a:t>o tři místa do leva</a:t>
            </a:r>
            <a:endParaRPr lang="cs-CZ" sz="25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33254" y="5180639"/>
            <a:ext cx="1333670" cy="4284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34168" y="3676893"/>
            <a:ext cx="1062879" cy="3240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227848" y="2946648"/>
            <a:ext cx="3202834" cy="3949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505837" y="4077072"/>
            <a:ext cx="3038265" cy="3609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932040" y="1988840"/>
            <a:ext cx="1062879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658744" y="5556520"/>
            <a:ext cx="2771938" cy="4052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6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Dělení desetinného čísla deseti, stem a tisícem</a:t>
            </a:r>
            <a:endParaRPr lang="cs-CZ" sz="25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0018" y="1340768"/>
            <a:ext cx="334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Počítej: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0018" y="2060848"/>
            <a:ext cx="7814390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500" dirty="0" smtClean="0"/>
              <a:t>23,5 : 10 = 				7,36 : 10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 smtClean="0"/>
              <a:t>98,15 : 100 =			456,36 : 100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 smtClean="0"/>
              <a:t>786,9 </a:t>
            </a:r>
            <a:r>
              <a:rPr lang="cs-CZ" sz="2500" dirty="0"/>
              <a:t>:</a:t>
            </a:r>
            <a:r>
              <a:rPr lang="cs-CZ" sz="2500" dirty="0" smtClean="0"/>
              <a:t> 1000 =			4333,3 </a:t>
            </a:r>
            <a:r>
              <a:rPr lang="cs-CZ" sz="2500" dirty="0"/>
              <a:t>:</a:t>
            </a:r>
            <a:r>
              <a:rPr lang="cs-CZ" sz="2500" dirty="0" smtClean="0"/>
              <a:t> 1000 =</a:t>
            </a:r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61007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0181" y="2132856"/>
            <a:ext cx="792088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500" dirty="0"/>
              <a:t>9,3 </a:t>
            </a:r>
            <a:r>
              <a:rPr lang="cs-CZ" sz="2500" dirty="0" smtClean="0"/>
              <a:t>: </a:t>
            </a:r>
            <a:r>
              <a:rPr lang="cs-CZ" sz="2500" dirty="0"/>
              <a:t>100 =				2,7 </a:t>
            </a:r>
            <a:r>
              <a:rPr lang="cs-CZ" sz="2500" dirty="0" smtClean="0"/>
              <a:t>: </a:t>
            </a:r>
            <a:r>
              <a:rPr lang="cs-CZ" sz="2500" dirty="0"/>
              <a:t>1000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/>
              <a:t>8,25 </a:t>
            </a:r>
            <a:r>
              <a:rPr lang="cs-CZ" sz="2500" dirty="0" smtClean="0"/>
              <a:t>: </a:t>
            </a:r>
            <a:r>
              <a:rPr lang="cs-CZ" sz="2500" dirty="0"/>
              <a:t>10 = 				36,03 </a:t>
            </a:r>
            <a:r>
              <a:rPr lang="cs-CZ" sz="2500" dirty="0" smtClean="0"/>
              <a:t>: </a:t>
            </a:r>
            <a:r>
              <a:rPr lang="cs-CZ" sz="2500" dirty="0"/>
              <a:t>100 =</a:t>
            </a:r>
          </a:p>
          <a:p>
            <a:pPr>
              <a:lnSpc>
                <a:spcPct val="200000"/>
              </a:lnSpc>
            </a:pPr>
            <a:endParaRPr lang="cs-CZ" sz="2500" dirty="0"/>
          </a:p>
          <a:p>
            <a:pPr>
              <a:lnSpc>
                <a:spcPct val="200000"/>
              </a:lnSpc>
            </a:pPr>
            <a:r>
              <a:rPr lang="cs-CZ" sz="2500" dirty="0"/>
              <a:t>9,002 </a:t>
            </a:r>
            <a:r>
              <a:rPr lang="cs-CZ" sz="2500" dirty="0" smtClean="0"/>
              <a:t>: </a:t>
            </a:r>
            <a:r>
              <a:rPr lang="cs-CZ" sz="2500" dirty="0"/>
              <a:t>100 =			</a:t>
            </a:r>
            <a:r>
              <a:rPr lang="cs-CZ" sz="2500" dirty="0" smtClean="0"/>
              <a:t>25 : </a:t>
            </a:r>
            <a:r>
              <a:rPr lang="cs-CZ" sz="2500" dirty="0"/>
              <a:t>1000 =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0018" y="548680"/>
            <a:ext cx="7992888" cy="4770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500" dirty="0" smtClean="0"/>
              <a:t>Dělení desetinného čísla deseti, stem a tisícem</a:t>
            </a:r>
            <a:endParaRPr lang="cs-CZ" sz="25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0181" y="1484784"/>
            <a:ext cx="2949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očítej: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929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309634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Použité zdroje: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5"/>
            <a:ext cx="82089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/>
              <a:t>ODVÁRKO, Oldřich; KADLEČEK, Jiří. </a:t>
            </a:r>
            <a:r>
              <a:rPr lang="cs-CZ" sz="1500" i="1" dirty="0"/>
              <a:t>Matematika pro 6.ročník základní školy : 2.díl</a:t>
            </a:r>
            <a:r>
              <a:rPr lang="cs-CZ" sz="1500" dirty="0"/>
              <a:t>. 1.vydání. Praha : Prometheus, 1997. 88 s. ISBN 80-7196-086-1</a:t>
            </a:r>
            <a:r>
              <a:rPr lang="cs-CZ" sz="1500" dirty="0" smtClean="0"/>
              <a:t>.</a:t>
            </a:r>
          </a:p>
          <a:p>
            <a:endParaRPr lang="cs-CZ" sz="1500" dirty="0"/>
          </a:p>
          <a:p>
            <a:r>
              <a:rPr lang="cs-CZ" sz="1600" dirty="0"/>
              <a:t>http://microsoft.com</a:t>
            </a:r>
          </a:p>
          <a:p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158826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110</TotalTime>
  <Words>254</Words>
  <Application>Microsoft Office PowerPoint</Application>
  <PresentationFormat>Předvádění na obrazovce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Dostálová</dc:creator>
  <cp:lastModifiedBy>Martin Králík</cp:lastModifiedBy>
  <cp:revision>29</cp:revision>
  <dcterms:created xsi:type="dcterms:W3CDTF">2011-11-04T08:18:44Z</dcterms:created>
  <dcterms:modified xsi:type="dcterms:W3CDTF">2012-04-05T08:24:27Z</dcterms:modified>
</cp:coreProperties>
</file>