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9" r:id="rId3"/>
    <p:sldId id="260" r:id="rId4"/>
    <p:sldId id="261" r:id="rId5"/>
    <p:sldId id="264" r:id="rId6"/>
    <p:sldId id="262" r:id="rId7"/>
    <p:sldId id="263" r:id="rId8"/>
    <p:sldId id="265" r:id="rId9"/>
    <p:sldId id="269" r:id="rId10"/>
    <p:sldId id="266" r:id="rId11"/>
    <p:sldId id="267" r:id="rId12"/>
    <p:sldId id="268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21E96AA-7ECC-40AE-B6D0-B60A1FE8829A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5F2A2DB-CAE2-4A7F-94C8-9A951303B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buddhism&amp;oq=buddhism&amp;gs_l=img.3..0l10.2105.3575.0.4575.8.7.0.1.1.0.405.1071.2j4j4-1.7.0...0.0...1ac.1.8.img.hSo10oFfqK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buddhism&amp;oq=buddhism&amp;gs_l=img.3..0l10.2105.3575.0.4575.8.7.0.1.1.0.405.1071.2j4j4-1.7.0...0.0...1ac.1.8.img.hSo10oFfqK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buddhism&amp;oq=buddhism&amp;gs_l=img.3..0l10.2105.3575.0.4575.8.7.0.1.1.0.405.1071.2j4j4-1.7.0...0.0...1ac.1.8.img.hSo10oFfqKg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43808" y="2714620"/>
            <a:ext cx="5984122" cy="1298575"/>
          </a:xfrm>
        </p:spPr>
        <p:txBody>
          <a:bodyPr>
            <a:noAutofit/>
          </a:bodyPr>
          <a:lstStyle/>
          <a:p>
            <a:r>
              <a:rPr lang="cs-CZ" sz="6600" dirty="0" smtClean="0"/>
              <a:t>BUDDHISMUS</a:t>
            </a:r>
            <a:endParaRPr lang="cs-CZ" sz="6600" dirty="0"/>
          </a:p>
        </p:txBody>
      </p:sp>
      <p:sp>
        <p:nvSpPr>
          <p:cNvPr id="4" name="AutoShape 2" descr="data:image/jpeg;base64,/9j/4AAQSkZJRgABAQAAAQABAAD/2wCEAAkGBxQSEBMTExQUFBMXGB4aGRgYFxkbHRoZGBoXGiAdHBoZHCggHR4lIhoYIjMhJSkrLi4uGSEzODQsNygtLisBCgoKDg0OGxAQGzQlICQtLDQyNDIsNiwsNDI2LywsNCwsLzQsLCwsLCwsNywvLDQsLCwsLywsLCwsLCwsLDQsLP/AABEIALAAsAMBEQACEQEDEQH/xAAbAAEAAwADAQAAAAAAAAAAAAAABAUGAgMHAf/EAEMQAAIBAgQDBgIIBAMGBwAAAAECAwARBBIhMQZBUQUTIjJhgVJxFCNCYnKCkaEzkqKxB0NTJHODssHSFTRjk7PC0f/EABsBAQACAwEBAAAAAAAAAAAAAAAEBQIDBgEH/8QAOBEAAQMCAwQJBAEEAgMBAAAAAQACAwQRBSExEkFRYRMicYGRobHR8AYyweFCFCNS8RUzYtLiQ//aAAwDAQACEQMRAD8A9xoiURKIlESiJREoiURKIlEWW4l7cZcQuGjfurrmZ7Akk3si3uAbAsSRta25tUYtiL6Rg6MXcfIcbKTTwiQ9bRfeF+3Wkmkw0jd4VXMslgL2NmRrCxZbqbjfMQQCtznhVe6rjJkFnD04ryohEZy0Woq0UdKIlESiJREoiURKIlESiJREoiURKIlESiJREoiURKIvOP8AEaNo5JXUMxeFpEIF8rQgAk9LExn3PSuexiAGeKQnI9U+P5BKm0z+o4d67v8AD2LNNezAQxAHMLEtL/fyOSepFe4JCdqSW+uQt87F5VOyDV6DXQKGlESiJREoiURKIlESiJREoiURKIlESiJREoiURKIlEWG47lDfSOkWGdb+silmH6JGfeuZxyUGeCIa7QPmAPyp1K3qPcnA04XEOL6SxKVPK8RY/uJL/kNbMAkFpIzre/4XlYNHLc10ShJREoiURKIlESiJREoiURKIlESiLLdpdrTNiJI4n7tIiFNlDMzEKxJzAgAAgWA661z+L4w+jkEcbQTa5v8AAplPTCRu04rr4Q4oecIk4XO63VxpfnkZeTAcxobHQbGdRYi2oeYyLOHnzC1SwFgDty1tWS0JRF1YnEpGpeRlRRuzEAD3NEVNiOJR/kxvIerfVr+rDN+imqipxykhy2to8s/PRSWUsjt1lBk7XxLfajjHRELEfnc2P8oqnl+p3f8A5x+Jv5C3qpLaAfyKz2J7PkDvMZZJ7tnMLZACRY+DKq66CwYkaDbeqmav/qn7UjQ1x/kL9meZy7M+1SGw9GLA3HBfMH2O6ypMs0kJU3ESZCi3BFjmUk7nYgelZQYo6ndeNoJ4m9z4EedyvHU4eMz3LQp2riV+3G46PHY/zIwA/lNWcX1O8f8AZGD2G3utDqAfxKnYbiX/AFomj9UPeL+oAb+mremx2kmyJ2Tz99FGfSSN5q5wmLSVc8bq69VN9enofSrgEEXCjLur1Eoio+I+3e4tHGA0zC+vlRdszW31vYXF7HUWqDX17KRlyLk6BbYYTIbKk7J7fxGTDyyOJFk7sOuRRbvSoupFtiw0N7iqmkxx8lX0EjRa5AI171JkpQI9sFbeukUFKIlESiJREoiyHFvDJll+kRrnYgB0uQfDsya2DW0PUBddLGqxOhfUNDoz1h5jh8yUiCUMNnaLDwQSQt3haRIkkJF7h4nBveTMLlCSSL7A3NwRag6R9PMBs2lHLIjgOdvHdpnMsHt16q9B7L4tQjLiB3bj7QuUb1vunyO3U10NJisE4sTsngfwVCkp3s5hSO0eIR5cPlkbm97xr7jzn7oPzIrzEMWhoxY5u4e/Bew07pOQVI8ZZw8jGRxszfZv8I2X2FcVWYlUVZ65y4DT52q0igZHoFzkcKCWIAG5JsB8yagAEmwW0myijtBT5A7+qqSPZjofY1t6Bw+6w7Ssdsbl9+kycoX92T/up0bP8x4H2TaPBPpMnOF/Zk/7qdGz/MeB9k2jwXz/AMQUedXT8Sm36i4p0JP2kHvTaG9SYpQwDKQynYggg+4rW5pabEWKyBB0XEQ2fvEJjk+NdCQNg3Jh6EHepdJiE9Kbxuy4blrkhZJ9wVz2bxBqExACsSAsg8jE9QfI3KxJB5HkO1w7GIqvqnqu4cexVc1M6PPUKRjuII0usf10g0sp8II+J9QvrufSpNXiNPSj+47PgNVrjhfJoF5txLiJJZHIcteyzlBtyCQjU5tbHc/mrmnVL6uUPe3M/YP/AG5cPZThGI22B7f0tJw3wsTKksiMkcZDAMWzOw8txfRV0OvMDQWq2w3DpY39LNa+4ZeKjzzNI2Wre1eqIlESiJREoiURKIs9xRggLTgbWSToyE2BPqpP6FvalxuiE9OXj7mZjs3hSqWXYfY6FeeSQRkTxxzyBRII1WOxyXyqQGVSy5SW3I2rmQ992PewXtck79Txsb9inWGYBWrwuHWNFjRQqKAFUbADlVS97nuLnG5KkAACwUeXFkg5CoUeaRvKtt7fF+oHryrY2ID7teA1/XryXhdwXbgex5JiGVM3MSz3AHqiW19gt+tX9JgdRKLyHo28Bqe39nuUOSqY3TMq+g4aFvrZZHPPL4F9gutvmxq7gwOji1btHn8sorquR2+yy/GPZkSnEBFICYYnzMbOwkPM6EBVP5qr8XEcM0DIgBc52AGVwM/Nbqfac1xcbpwb2bC07o63DRKVszCxjY5tjz7xf5a2YM2OcPbK0OII1AK8qSWWLTZambhlf8uWSM+pzj3Da2+RFTp8Eo5f42PLL9LS2qkbvuqLHdiSREuyX6ywXufV49T7eP51SVWBTxN/tHbbwOvd+rdilR1bHHrZFRosZZQzlWjOolXy2+8OXzGny2rn3RXNmix4HXu+X7VNDuKmuoIIIBBFiDqCD1rQCQbhZLK4iRYIpolxJjEbBVUlbqhymyswuAATbewGlWzGmV7JHR3uOeZz1HMqOTsggFargnshWYykARxHLGvLNbxN7XsPXN6V0mC03VNQ/NztOz9qDVSZ7A0C21XyiJREoiURKIlESiJRFQ8T43w/R180inOfhjNwfdtQPkx5VVYtiAo4bj7jp79ykU8PSO5BUmFwyRoscahEUWVVFgB8q+fPe6Rxc83JVwAALBV/aOOQRl5GywDT/eE6WH3f7+gGsiGFxcGsF3en79O3TBzha50Vnwq8MslpwFmB+ria2QAagpydh+1tANz12CQUrW7TDd+8nXu5fDwVdVPkJscgttXQKGlEXluOxc0j4hZ41iieR1eQSFjkBKWK5Rk8IHiJIG9cTipvWF1yXttZtrcxY3N+NrZq0p/+q2471F7JxcyYrDCFBMneKolL5SUbwt4CpzWW5uCAbX0qThJDakG9nG922v53y7N2iwqM2cuK9crrVXJRFl+K8NHEDLGQs7HSMf5xG4IGx2+s5aXuNKqMWo6aaIvmOyRv39nPsUmnle11m58lQYacKCVBEYNnQ7xHfl9n02tqNK4d7C42Ou48f3/oq1BsrF1DAggFSLEHUEH051GBINws7XVhwhKsKjCABVQXitsUvqvzW/uCOhrv8GxH+ri2X/e3Xnz9/wBqoqoejdcaFaarlRUoiURKIlESiJRF1YrELGjO5sqgsT6AXNEWMR2YtI4s7nMR8PRb/dFh7V81xKsNXUGTdoOxXkEXRsAUfGSAkpeygZpDe1k10vyvY+wPpUaNtutv3dv69Vm47lJl7DfuRiiDmUH6kjaFgLjL/qWF/lda6z/gbUeyD/c1vz4fN+arv6u8l/4/M1nMTge7ZI0TvoJPILjwFRmt4jqttVO4y/K1FHNtAvJ2Xt1588tDx4qYW2ytcFWvB3bc64kpM/1DN3aKzF2VxfxFzvmN1y62sNTeunw3ES9whebki99O7wzuVAnhsNoBei1eqIsHxhHlONXk0Hee7JIh/wDjv71ymOQhtZDIN5A8CPfyVhSuvE5vBdfBkOfFIeUcRb8zZVX9s/6VtwGK8kknDL55LGrd1QF6BXTKCsrxr2vNGMmGIzqpkk65BoEU/ZZrNZrG2Q6aiqzEq8Uwa29i42B4c7b9y3wRbdzwWXxPaJDKI0fvpVJ72SzWVbalrnNbOLAaXPKuOkMlQ4yTv2g3d23y5aZqyGywbLBa6kdgdhyMJJ4r+DSx1bENe7XJ+HWx+IkaAa3FPhTqumLnmxP28B+j+81HfUCN9h3qRg5ApCj+GwvGenVfS24HS4+zXNSsdntfcMj7+/7U1pG7RSpc2jJYOpzKTtmHI+h2PoTWdDVupZ2yjdr2LyWMSNLSthgMWJYkkW4DC9juOoPqDce1fTGuDmhzdCqMixsVIrJeJREoiURKIlEVDxXiNIoecjZj+COxP9RQe9U+OVPQ0hA1dl7+Sk0rNqQclTyOFBJNgBcnoBXz8Ak2CuDkuvsLCGWVFYb/AF0gPIXARD7gf+21dLgdIJagyH7Y8hzPH1PgoNXJss2d5W6rs1WLzvH9hTQzszFhhkuIe6F8qtYnvNyLaKLCwVd9TblcTwqRu0+Bm1tG549gHDfvPLLOwgqAbB5tZU+MwwhBOYvhn1z5tYyxvcsPskm4YeU+xFNDK57gW5SN3cbcOY4b1Jc2wzzBW84e4gV4mE7KksY8ZJADLsHHz2I5H5iu2oa1tTFtjUa8v0quWIxusqPi3EfSGPcIzAwSRkkZRdsuXzWJHnqixitppHx7LwS11zbPLJS6aJ7Q641C48IznDSytMjKrxxKCLNqhmLXykkDxrXuD19NEHMe+xJSphe6xAWuxfbESQ98GDg6KFIJZuSj1/tY32rpJJ444zK49UZ3UEMJdsjVYTtHtB8zKCGxEnikYarGCLDfewFlHO1zXB1ExrJjUS5N3Djy9yrdjejbsN1VXB2ZiJO7XCkymHw+O2S1gCrSAaHQHS58I0qfR0MlSXEss12/TvA3/vVaZJWx2zzC9V7MwYhhjiBvkUC/U8z7m5967BrQ1oaNAq0m5uspxHgikzKtvrLyx9M6kZ19ASVP526VyWP0ojlbONHZO9/D0VhSSFzSzhouEEwdVYbMAR71y7mlri07lYA3F1bcKz2aaE8rSL8nuCPZlJ/OK7r6fqelpdg6tNu7cqmsZsyX4rRVeqIlESiJREoiURZLtp82LfoiKo9C2Z2/UGP+WuQ+p5bvjj4Anxy/BVlQNyLlW9o6qF+Ngp+V7n9QCPeubhydtcAVNdpZaHhOHwyy83e1/ux+ED5Xzn8xrvMDg6Kjbxdn87lU1T9qQ8lfVbqMlEWc7f7GVVkmjyrYFpEPkkG5/C2+ux59RU4lhcdUNsdV40Pv8yUiGodHlqFksLg44FV2Uk3+qQ2JjuPKt+dud9Bpewri5JXzOLQe08eZ+eatA0NFyo2M7XIZVeURs/ljQXY77aFm2OoA22rbFSbQJYzatvOnsPErF0ltTZcoO0XD5RIS9r93KpUkelwGt66gdDSSmsLuZYcR8I9Ea/gVNf60NJFZJ1BFjY6kDfkb20b0+YrQHmMCOQksJv8APysrA9YaqVwrw13yCSTMsJN8pJzytfUud1Fxa259ALHrcPwtptNNY8BuA3KvmqD9rVvYYVRQqKFUCwAAAA6ADar9Q1zoipeK4rwq/ON1b2JyH9mNV2LQdNSPHAX8M1vp3bMgWbwOneL8Ln9Gs/8A9q+eS52dxH6Vw3eFO7NfLi4T8WeP2YBv7otX/wBNS7M72cR6f7KiVzbsB4LYV2qq0oiURZniHiWSJ2TDxCQpbvGYmy3sbKi6u1tSLrYEbnSqyuxSKlcIzm49w7zuut8VO6QX3Kqw3HEgKFkjmRzYGIlSNCftMwbbqLetRIscaSRKwtt3/gLY6kP8TdduK4unYHJHHEPiZi5t+HKoHzu3yrXL9QM0iZc81k2jP8iqfsHGSO8xmfOZHzxMbDNGFRdLAA2IPsy9a57FZ3VDmyHUCx5G5Pp5gqZTtDAWhWGJ/iQj7zH+hv8A9quZ9juweoW52oXDsjiuVcPGqQJsTneQ/aYtfIqa77ZhXZjGYqeNsQaSWgDhoLKtNK55Lr6qsxvbuLOIRhiGCKD3gQKFUuVEehB+9uT68qj/APNTOBcAAdw5C9/x+Fn/AErRl4q8g4rxKCzRxTet2iPvZXB/Ra2x/ULbf3GeBWLqM7ivuO4kOICQmFo8zAk5lYWS7W011sOVY4hjMUtK9sd7keqQ0zmyAuVB2nMxkcrYspEUYO2Zyo19CzLf0UVQUkO1sM/yzPzs9VMkda54K77E7Ljjmlyi7RkJmYC5JVWdyerFgOgCACwq6qnbLWsbkFEjzuSvuLjbEwhmiVoj4lsx70AjSRPDYNbXLfY78qxEWzlfPfw7Cvdq+az/AGZiTmja4Y5jGzAWDg7MB0NlYDle1VNVDslzO8fPJSY3XsVqOy+2mhMsQiMliHBzKoAcba6+ZWO3OrfDcZip6VrJb3F7WG74VGnpnPkJapMnbmJbQJDF65mlP6ZUAP61nL9Tst/bjPebe68bQneVRw9rYj6W3+0PkK5VvlKmVCSwy2A2YCw18DdKj/8AO1QaHkA53ItuOnPj4hZ/0kd7KZxB27ifok69xDJ9U92ErJ9k6hDG1rdMxqbD9RQykMcwi+XEZ+C1Oo3NzBXRCfr5bbFI29yZB/ZRXIO/6m9pHp7qyH3FR+18SwMYjJzK6u5U6ogvc7HfkOdj0NSaB74X9K02NiB2/PwsJgHDZKsYeLig/j4WYcs0gQ+7rmB/kro4cenAtLCb8r+hH5UF1Iz+LlBxHHru7Kr4aLKbWSQSs2gNwSF62sFO29b5sYm2QY4jnx+flYtpm36zlc8P8RTs6LiEXLIbIwBVgdxnUkjxAHUWtoCNbjfQYwypk6EizrbtDxssJqYsbtDRfOIOwp+8d8NkIlILgnKyMAAWQkENcAaG1iL3N7DzEsIbVSCUHMDTce3gvYKkxjZ3Khg4Ed5FdoIFIN2eYCQtoRbS5J+Z5VHiwipILXyWG7Z9sgs3VLNQ2/ap2I4PCghsHhZFOh7tUuR+FkH7E1HmwWsYNqKck8yR+T+Fk2piOTmqu7KjMksveq31EmWLvAbgFFJfxa5vGUzdF9TeirYn0wDCLFwu7xIt2ZX/ANKZE4PueGisMT/FhP3mH9DH/pUJn2O7vVbHahQuyOFLwI30TDyCxFxlLHKSLkOgF9OprqnYVVysEsU33AGxuLXz4n0UAVEbTsuboq/FLHDPHhAhijnEheLIQbplJCKBrnzkHLfy/Oq91DWZukaS9trHW+u//wAbZLcJYtAcj881bxcJow8GAiA5Z1jT9rFv2qZDhOJPzfLs95J8svNanVEA0bfuXKXho4Zo5u4w0YDWJiYlrOCv+kulyOde12Ezx0z3ulL7DS3PXUpFUNc8ANsqrtKJlkkCgFsyyoDoCVKm1/xLY9MwqppJgwsedBkfnYpEjb3C0C4rBYoGUy5Da0iGUxnTS0i5httf9yK6TZvYgX4HVQb2Xfg8THBC8hOSAN9Xv5NAAo31N8qjqLVolF3Zd6zbkFj+xMM31SsMrvI0zLe+S7F8t7ahSyr+lU1bM173vGlrDnu88ypUTSAAriXhd8ZI8oSB1FkHeMwPh1NgI20uxHtVlheGyy0we2TZuTu7uIWiona19iLqNPwUyanCRt/uyrfsbH9q3y4XWt+yS/fb54rFs8R1FlURoHf6D3bNGihhDkbN4jZVKWuFUqx108S9NYIoarb6QNPSE2v6m/O48CtvSx2tfJWHanBjjDTv9HhS0TnxvY+U7BVbX3FWcOF1IIdJLa2fH2Ud9QzRrVcQj6+S2wSNfcGU/wBmFca7/qb2u/Csx9x7lF7aw7+Ewg947BGC6FlPuPELaHkL1Lw+MzydFa+pHb7LXMQwbSmYTguUj/IgHIZDIfcKVA+eY100eBOIvLIb8vn4UE1YH2tXTNwHIhY/UT5je+Tu2GgFgCWvte+YfLnWc2DPsOikOXH5+F42qH8mq44f4cmR0bEOpWMkoiksxNrAu5tfLc6Aa6EnlW+gwiOmk6Ym7rdgHGywmqS9uzuWsq4UZKIlEWS7YXLi5BydEcfPxIR7ZV/mrjvqeK0kcnEEeGf5VlQOyIVb2hoqt8LqfYnKf71zkOZLeIKmu4rR8KS/VyR80kP6P4x/cj2Nd/gs/S0bOIy8P0qiqbsyFXlWqjpRFW8QYyGOBhMfC4KhR5mPRR1535b6VqmfGxhMn271k0Enq6rCQTLiBkchZ06WO49r3FrjT20NfOpW9C4uYLsPH54FXQO0LHVRJcG6vmKOr/HETrba9tdPUaXrfDVFosx+XA/LLB0d9Qvow7yMGKSyMNmlYgLfpfy+y3r2WqLhZ78uA+epRsYGgUuSVMMNWBlewLEWA1IBPwoCTudTzqK1rqg5Dqj5lxK2Ehnatdwzj0yLh28EqjblJ1dTzudSNxf3ru8NrIKiEdFlYabx84qonjex3W371fVYrSlEVNxXJaDJzkdV9r5j+ymq/FJ+hpHu5W8clup27UgCzWC1MjfE5/pAX/oa+dy5BreA9c1ct3qd2cmbFQL0zOfkq5b/AKuv61ffTUW1UOfwHmf1dRK51mAcVsK7ZVaURKIlESiJRFQcVwfwZvgYofwy5R/zLHVLj1N01ISNW5+/kpVI/ZktxVPLGGUqwurAgj0Isa4Jri0gjcrci4snD2LMcyFjq1oZD1YG6N+pOn/q+ldPgNU2Od0O5+Y7eHzgoFXGXNDuC29dgq1Y7injP6PP9HQKptrM98itvlAGha2viZRrzsbV9bXdBkxu07hf55LdFFt5k2Cy/fPiZTkk7yQizykhhGp1sLaX6KNOZ9eUq6uWQ9JUdzdPg4nuVjHG1uTPFaTh7h9JQLr/ALOhNhc3kkB1ctvYG+vM32A1tsHw7bH9TUC5cMhut2enJRqma3UZuXXxNhWwzQiKQ+MtcSAOAFA2Is25G5O9acWwukgj6RrSDfQH/ayp6iR7tklR+GFfFND3sllkgMto1y2IMWlyWNvHyttWnC8NppppWvaTsG2uuvZwWVRO9rWkHVW3EPDCd3ngTxqPEm/erzBvu3Qnfb5X1bhsc0QbGNkt0tl3KJFOWuucwdVkMHi1jVVkObDGxjkuQYzyBbcDo+42PI1x5Em3txdWQagb+znxG/UKyytZ2bVf4PjAxypGWGJjOrON4kFgXLjwOASNNDubm1q6LD8XkfZtS22YF9Lk8vzooU1M0ZsK3ddCoaxvE2OLTErr3QyIORle1yflZR6XeuU+oKkPe2nByGbvnZ+FYUbLAv8ABdGGhCIqjWwtc7n1Pqd65N7tpxcVYgWFlbcLQXkmmO2ka/luzEfMlR/wxXcfTtP0dMZD/I+Qy91VVr7vtwWjq/UNKIlESiJREoi6cZhlljeNvKwINt9eYPIjrXhAIsUvZY2IMLo/8RDla2gJHMDoRYj5180r6Q0s7ozpu7FewyCRgco2NjAJYi6MMsg9OTeltQT0/DWqJxyDdRmPb259qycBv0V1BxMsULCY3mQWUXAM3IFfXk3TfYiu8osUjnpjM42Lfu+c9yqJadzH7I36LGhpJJRls8ofvJGJKqCdbXsTrsBYmw161ytVOJXOmly2shvP40VhGzZAa3cpeDMjYp8NkyPNZwyHMAosjt5QVIAUjMLEtztWdBQCseyxu1p61xbLUcdcx/tYzTGMHidF6Vh4VRFRAFVQAAOQGgFd4qlYvjOXNi41H+VEb/OZlNvYRA/mrnPqGQbLGdpU2jGZKj8GvkGAbrCI/wCeNW/ui1FwabZr5oz/ACJ8Qfa62VLbwtPCy9ArrVXLzHjjDnDTgKl45nDhicqKwbM6s9iASQCBuc5sNDXOYrQ/3OnbpY3sL56fOxTaeXLYK6IsYyzOcQEMciKlwCApBk0cMT4Wz2v6G+9c0Yg6MCK92kn005i3yynA2PW0K02H4iZYvo+pxKgBWYXDJsJSedrWIO7W5NXVR45F/R9M77hlbn7b1Xmld0myNFWYWMMQR5EuFvqWY+ZyefMX6lj0rjZpHEku+52Z9vnJWbWgaaBSpmIFlGZybKOrHYHoOp6XpSUzqmZsTd6SPDGlxWv7NwYhiSMG+Uan4juT7m596+mxsbG0MboMlREkm5Ums14lESiJREoiURKIqDiTAH/zCAkqLSKB5kHP8S6/MEjpanxnDv6uK7Pvbpz5eyk003RusdCqhSCLixB2PIg18/IIKuFWY7CLlyMSqA3RxvEdufL9raGpUUh2tpuu8cf3/sLW5u4qRw5gAWGHlYRBdgpN5zuWDHVepW5bXcAXa/wmjpqt5le7aI/jwHPiOzLjrZRKiV8Y2QLc1ucFgY4VyxoqA6nKLXPUnmfU11zWhosBYKtJupFeovK+IopxjcRnIZM98qXVyhUWsxJB0FrDLtvXKYzYVHW1sLE5jwy39vYrCm+zL9rhDFMyJ9EKRxMV7kOrNrcFSqgqUXS9iTpyFV9AL1jA65kvmRl231vzsB2lbpf+o20Xq9d2qlfGUEEEXB3BoiwvFPZUKNlw2USnzQ2+rytzYD+H8h5tRbmKDGYqVjekedl262p7vzuUyldITsjMKv7OwQVe7Riw2eQnVrXGRdbgDUb6bam5rkZpS47bhbgPye3z7FYtbbIK1VQAABYDYdAKiEkm5WxWPC2GEtsVcMhFobagg7yX532Hpc/a07vA8NNNH0kg6zvIcPdVNVPtu2RoFpavVESiJREoiURKIlESiKp4m7R7jDsVNpH8CfiIOv5Rdvao9VUNgiMjt3rwWcbC9wAXmGDnEH0iKKfJ3aBkQlWCswfwnMDlW6g7jzVw8jDNsSPZe5IJ46Z5anPyVqDs3AOi1sUgdQwN1YAg9QRVQ5pa4g6hSQbhRJsGQLKA8f8ApnlbYo3K3Q+liLVvZN1g69nDePz7+qwLcrblN7O7flQ5AwlsP4cpKyAdQ9jmHzBv8Qro6bH5YxaobtD/ACH53eihSUbSeobclew8SwnziSI/eUkfzJcfvV7BitJN9rx35eqiOp5G6hZfjHtTDtiIGSeE5o3VrSKfK0ZS+unmk/WoOPRGSJjmi9ju5rdSOs4gqNwf2nhx9CDzwqFw+bWRB4gkSAanezt+lRsFgIq55XC1jYd5Pssql/8AbY0LYy8SwjyZ5T9xTb+ZrL+9XE+J0kP3PHdmfJR2wSO0CpO0eIZWOUkQg7IhzysOt7eEfIH8VUlT9QPeCKZth/kfnzgpTKMD7z3KvhwpIsR3cZ1yg3Zidy7dT01J5nlXNSzlztonadxP4+dynNZlbQKcqgAAAADYDQACoxJJuVmsni8bDNGxYyyRPJrbMUMeYA7brYeoIJq2jilieALBwHK9/f8AKjlzXDkt5wrjFUmDTI3jhI2II8Si2mnmHUNpsa6TAawywmF56zeOtv1oe5QauLZdtDQrTVfKIlESiJREoiURKIqjiDtsYZVCgPK98q3sLC12b0Fx8729RErKxlLHtv7hxWyKMyGwXmuP7befEuJZUBUW72wCQq2pQAkgSGwOp+G+wB5msqZaprZHNy3NG/nxt8HET4mNjJAPeth2N2A7IALwQ8ri8j31uc3lv1a5N9l5yKXADIelqzmdw+eQWuSr2erH4qTJwqIEAwmijeJibHW/hb7B128vy3qdiGCRVI2mdV3Hj2++vatUNU5mRzCrlmGYoQUkAuUYWa3W3MeouK4yqopqV2zK23Pd4q0jlbILtKTwK4s6hh0Ivr19D61Ga9zDdpssyAdV0/QreSSRfS4b/nBrZ0t/uaD5elljs8CuDQTHTvIiPvQk/wBpAP2r0Pi/xPc7/wCSvLO4+SJBMNBJEB92Ej+8pH7UL4j/ABPe7/5SzuPkuf0MnzySN6XC/wDIBXnSgfa0Dz9V7s8Su7D4dUBCKFvqbDc9SdyfU1g97n/cbrIADRJJwGC6s7eVFF2NugHL12FbqakmqXbMTb+nisHyNYLuKtMBw+X8WJtl5QjUf8Q7N+Eadc3Ls8NwOOmPSSdZ3kOz3VZPVOfkMgnaXCKEXw57phsupjPpb7PzXbodql1eFQVFzax4j8jetcdQ9nMLAY/ES4UtHkdFRg0htrAb5s8ZHmB300AN+oPPGmkp5wXG0g0/8u35nopm217MtN/JbDhni4PKkEssb57iNgVDZgCcrKN9AdQBa2o51e4diEk5LJW2I32yKizwhmbTktpVsoyURKIlESiJRFi+LOzQcV3skJljaJUDCPvMjI0hIIUFgGzjW1vCb8qoccpqmVrHQXyvcA8bKXSPY0kPVfw1w88j3aPu4BIW8S5M9muoVCAQNBckDbnetWH4ZJ0jZptwFhvvzWU07bFrV6JXRqElEUfG4GOZcsiK4GovuD1B3B9RWLmteNlwuF6CRmFS4jhthrDN+WUZh8gwIYfM5vlVHU/T1NLmy7TyzHgpTKyRuuagyYDEL5oc3rG4Yf1ZT+1VEv01UN+xwPkfz6qS2uYdRZUuK7ZCyGLI6yA5SZFIRTp5m57jQb9RVZJhssJIl3bgblbxO1w6q+w9qFWEbq8jAhc8aEqzE5fkrX3HKsWUTpnDot+gJz/1zXplDR1tyuY8DiG8sJHq7qo97Zj+1WcX03UOttuDfM+3mtDq5g0F1Nw/DjtrNLYfBELexdrk/MBat6f6dpo85CXHwHzvUZ9a86ZK5wHZ0UIIjQLfc82t8THU+9XrI2xt2WCw5KISSblSqzXiURZvijsBpT3sQBfLZkOgcDaxOgYXI10INjsKrMRw4VQBabOGhW+Cbo9dFS9ldjzuMNG8Tpk7ppJHsP4WVrDUliStvlc1U0GETsq+mkyaCSM+N1IlqWGPZGq31dSoCURKIlESiJREoiURKIlESiJREoiw3GuFAxKG11mjbMOV4yo1/EsgH5K5zH47bEo10/IU2jdq1cOC4s/0MHULAJD+LKgF/mWc36rUfBIA6smlP8SQO8n0At3rOqfaNreK3ldWq9KIlESiJREoiURKIlESiJREoiURKIlESiJREoiURKIsJ/iBOTNGufIsMZkJsDfPccxoAEJ9cw6a0OOS9VkVr7R+eql0jcy7goX+HE7o8KuSc8CxlSAMjQgnlrvnU+3TXDCJWioljaMiS6/f+17UtOw0nsXpFdCoaURKIlESiJREoiURKIlESiJREoiURKIlESiJREoiURZXi3sRpJop1VpFVcrxgi+jZkYA75SXut/tA8tanFqKSpiHRfcPQ6jkpFPK1jutourhvsV/pRxDI8SBTZWtd3awLZfsgAEfeLbDLrpwbD5aZpdNroOQ5/MlnUzNebN0Wvq8URKIlESiJREoiURKIlESiL/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Rectangle 4"/>
          <p:cNvSpPr/>
          <p:nvPr/>
        </p:nvSpPr>
        <p:spPr>
          <a:xfrm>
            <a:off x="4716016" y="6021288"/>
            <a:ext cx="4048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ČÍSLO DUM: VY_32_INOVACE_OBN_3_18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7" name="Obrázek 6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377941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ákladní charakteristika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ystické náboženství </a:t>
            </a:r>
            <a:r>
              <a:rPr lang="cs-CZ" dirty="0" smtClean="0">
                <a:solidFill>
                  <a:schemeClr val="accent5"/>
                </a:solidFill>
              </a:rPr>
              <a:t>bez boha</a:t>
            </a:r>
          </a:p>
          <a:p>
            <a:r>
              <a:rPr lang="cs-CZ" dirty="0"/>
              <a:t>c</a:t>
            </a:r>
            <a:r>
              <a:rPr lang="cs-CZ" dirty="0" smtClean="0"/>
              <a:t>ca do přelomu letopočtu </a:t>
            </a:r>
            <a:r>
              <a:rPr lang="cs-CZ" dirty="0" smtClean="0">
                <a:solidFill>
                  <a:schemeClr val="accent5"/>
                </a:solidFill>
              </a:rPr>
              <a:t>filosofie</a:t>
            </a:r>
            <a:r>
              <a:rPr lang="cs-CZ" dirty="0" smtClean="0"/>
              <a:t> vyrůstající z hinduistických kořenů, poté náboženství </a:t>
            </a:r>
            <a:r>
              <a:rPr lang="cs-CZ" dirty="0" smtClean="0">
                <a:solidFill>
                  <a:schemeClr val="accent5"/>
                </a:solidFill>
              </a:rPr>
              <a:t>deistického typu </a:t>
            </a:r>
            <a:r>
              <a:rPr lang="cs-CZ" sz="2600" dirty="0" smtClean="0"/>
              <a:t>(rituály, Buddha uctíván jako bůh)</a:t>
            </a:r>
          </a:p>
          <a:p>
            <a:r>
              <a:rPr lang="cs-CZ" dirty="0"/>
              <a:t>a</a:t>
            </a:r>
            <a:r>
              <a:rPr lang="cs-CZ" dirty="0" smtClean="0"/>
              <a:t>si 400 000 000 věřících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BUDDHA</a:t>
            </a:r>
            <a:r>
              <a:rPr lang="cs-CZ" dirty="0" smtClean="0"/>
              <a:t> = </a:t>
            </a:r>
            <a:r>
              <a:rPr lang="cs-CZ" dirty="0" smtClean="0">
                <a:solidFill>
                  <a:schemeClr val="accent5"/>
                </a:solidFill>
              </a:rPr>
              <a:t>osvícený</a:t>
            </a:r>
            <a:r>
              <a:rPr lang="cs-CZ" dirty="0" smtClean="0"/>
              <a:t>, každý může dojít osvícení, stát se buddhou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Siddhártha Gautama </a:t>
            </a:r>
            <a:r>
              <a:rPr lang="cs-CZ" dirty="0" smtClean="0"/>
              <a:t>– první osvícený, Buddha</a:t>
            </a:r>
          </a:p>
          <a:p>
            <a:r>
              <a:rPr lang="cs-CZ" dirty="0"/>
              <a:t>v</a:t>
            </a:r>
            <a:r>
              <a:rPr lang="cs-CZ" dirty="0" smtClean="0"/>
              <a:t> Thajsku, Tibetu a Bhútánu státní náboženství, posledních 40 let populární také v Číně, VB, USA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29843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filosofie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5"/>
                </a:solidFill>
              </a:rPr>
              <a:t>REINKARNACE</a:t>
            </a:r>
            <a:r>
              <a:rPr lang="cs-CZ" dirty="0" smtClean="0"/>
              <a:t> = každá lidská bytost je </a:t>
            </a:r>
            <a:r>
              <a:rPr lang="cs-CZ" i="1" dirty="0" smtClean="0"/>
              <a:t>touhou</a:t>
            </a:r>
            <a:r>
              <a:rPr lang="cs-CZ" dirty="0" smtClean="0"/>
              <a:t> připoutána k cyklu zrození-život-smrt, narodit se může </a:t>
            </a:r>
            <a:r>
              <a:rPr lang="cs-CZ" i="1" dirty="0" smtClean="0"/>
              <a:t>v různých úrovních existence </a:t>
            </a:r>
            <a:r>
              <a:rPr lang="cs-CZ" sz="2800" dirty="0" smtClean="0"/>
              <a:t>(také jako zvíře nebo rostlina)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KARMA</a:t>
            </a:r>
            <a:r>
              <a:rPr lang="cs-CZ" dirty="0" smtClean="0"/>
              <a:t> = součet dobrých/špatných skutků, </a:t>
            </a:r>
            <a:r>
              <a:rPr lang="cs-CZ" sz="2800" dirty="0" smtClean="0"/>
              <a:t>čistota karmy určuje kvalitu další inkarnace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NIRVÁNA</a:t>
            </a:r>
            <a:r>
              <a:rPr lang="cs-CZ" dirty="0" smtClean="0"/>
              <a:t> = „chlad“, cíl duchovní cesty, vysvobození duše z reinkarnačního cyklu a její „rozplynutí v chladu“</a:t>
            </a:r>
          </a:p>
          <a:p>
            <a:r>
              <a:rPr lang="cs-CZ" dirty="0"/>
              <a:t>h</a:t>
            </a:r>
            <a:r>
              <a:rPr lang="cs-CZ" dirty="0" smtClean="0"/>
              <a:t>lavní hodnoty: </a:t>
            </a:r>
            <a:r>
              <a:rPr lang="cs-CZ" dirty="0" smtClean="0">
                <a:solidFill>
                  <a:schemeClr val="accent5"/>
                </a:solidFill>
              </a:rPr>
              <a:t>NENÁSILÍ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5"/>
                </a:solidFill>
              </a:rPr>
              <a:t>MOUDROST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5"/>
                </a:solidFill>
              </a:rPr>
              <a:t>SOUCIT</a:t>
            </a:r>
          </a:p>
          <a:p>
            <a:r>
              <a:rPr lang="cs-CZ" sz="2800" dirty="0" smtClean="0"/>
              <a:t>Kdo úspěšně půjde v Buddhových stopách, bude sám osvícen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820875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Buddha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5"/>
                </a:solidFill>
              </a:rPr>
              <a:t>Siddhártha Gautama</a:t>
            </a:r>
            <a:r>
              <a:rPr lang="cs-CZ" dirty="0" smtClean="0"/>
              <a:t>, </a:t>
            </a:r>
            <a:r>
              <a:rPr lang="cs-CZ" sz="2900" dirty="0" smtClean="0"/>
              <a:t>princ z královského rodu, narozen v květnu 560 př. n. l. v severovýchodní Indii během zemětřesení (matka Mája zemřela sedmý den po porodu)</a:t>
            </a:r>
          </a:p>
          <a:p>
            <a:r>
              <a:rPr lang="cs-CZ" dirty="0"/>
              <a:t>v</a:t>
            </a:r>
            <a:r>
              <a:rPr lang="cs-CZ" dirty="0" smtClean="0"/>
              <a:t>ychován tetou v přepychu a izolaci od běžných lidí, oženil se a měl syna </a:t>
            </a:r>
            <a:r>
              <a:rPr lang="cs-CZ" sz="2900" dirty="0" smtClean="0"/>
              <a:t>(Ráhula)</a:t>
            </a:r>
          </a:p>
          <a:p>
            <a:r>
              <a:rPr lang="cs-CZ" dirty="0"/>
              <a:t>z</a:t>
            </a:r>
            <a:r>
              <a:rPr lang="cs-CZ" dirty="0" smtClean="0"/>
              <a:t>atoužil poznat, jak žijí běžní lidé, vyšel z paláce a uviděl: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accent5"/>
                </a:solidFill>
              </a:rPr>
              <a:t>s</a:t>
            </a:r>
            <a:r>
              <a:rPr lang="cs-CZ" dirty="0" smtClean="0">
                <a:solidFill>
                  <a:schemeClr val="accent5"/>
                </a:solidFill>
              </a:rPr>
              <a:t>táří</a:t>
            </a:r>
            <a:r>
              <a:rPr lang="cs-CZ" dirty="0" smtClean="0"/>
              <a:t> (ničící paměť, sílu, krásu)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accent5"/>
                </a:solidFill>
              </a:rPr>
              <a:t>n</a:t>
            </a:r>
            <a:r>
              <a:rPr lang="cs-CZ" dirty="0" smtClean="0">
                <a:solidFill>
                  <a:schemeClr val="accent5"/>
                </a:solidFill>
              </a:rPr>
              <a:t>emoc a bolest </a:t>
            </a:r>
            <a:r>
              <a:rPr lang="cs-CZ" dirty="0" smtClean="0"/>
              <a:t>(utrpení)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accent5"/>
                </a:solidFill>
              </a:rPr>
              <a:t>s</a:t>
            </a:r>
            <a:r>
              <a:rPr lang="cs-CZ" dirty="0" smtClean="0">
                <a:solidFill>
                  <a:schemeClr val="accent5"/>
                </a:solidFill>
              </a:rPr>
              <a:t>mrt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accent5"/>
                </a:solidFill>
              </a:rPr>
              <a:t>š</a:t>
            </a:r>
            <a:r>
              <a:rPr lang="cs-CZ" dirty="0" smtClean="0">
                <a:solidFill>
                  <a:schemeClr val="accent5"/>
                </a:solidFill>
              </a:rPr>
              <a:t>těstí potulného žebráka</a:t>
            </a:r>
            <a:r>
              <a:rPr lang="cs-CZ" dirty="0" smtClean="0"/>
              <a:t>, jenž neměl nic</a:t>
            </a:r>
          </a:p>
          <a:p>
            <a:r>
              <a:rPr lang="cs-CZ" dirty="0"/>
              <a:t>v</a:t>
            </a:r>
            <a:r>
              <a:rPr lang="cs-CZ" dirty="0" smtClean="0"/>
              <a:t> noci utekl z paláce, aby hledal pravdu</a:t>
            </a:r>
          </a:p>
          <a:p>
            <a:r>
              <a:rPr lang="cs-CZ" dirty="0"/>
              <a:t>n</a:t>
            </a:r>
            <a:r>
              <a:rPr lang="cs-CZ" dirty="0" smtClean="0"/>
              <a:t>alezl ji při </a:t>
            </a:r>
            <a:r>
              <a:rPr lang="cs-CZ" dirty="0" smtClean="0">
                <a:solidFill>
                  <a:schemeClr val="accent5"/>
                </a:solidFill>
              </a:rPr>
              <a:t>MEDITACI</a:t>
            </a:r>
            <a:r>
              <a:rPr lang="cs-CZ" dirty="0" smtClean="0"/>
              <a:t> (3 fáze), byl osvícen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iděl všechny své minulé životy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iděl cyklus zrození-život-smrt + zákon, jenž ho ovládá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ochopil 4 základní pravdy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34847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socha Buddhy, zdroj</a:t>
            </a:r>
            <a:r>
              <a:rPr lang="cs-CZ" sz="2400" dirty="0"/>
              <a:t>: </a:t>
            </a:r>
            <a:r>
              <a:rPr lang="cs-CZ" sz="1300" dirty="0">
                <a:hlinkClick r:id="rId2"/>
              </a:rPr>
              <a:t>http://www.google.cz/search?hl=cs&amp;site=imghp&amp;tbm=isch&amp;source=hp&amp;biw=1311&amp;bih=572&amp;q=buddhism&amp;oq=buddhism&amp;gs_l=img.3..0l10.2105.3575.0.4575.8.7.0.1.1.0.405.1071.2j4j4-1.7.0...0.0...</a:t>
            </a:r>
            <a:r>
              <a:rPr lang="cs-CZ" sz="1300" dirty="0" smtClean="0">
                <a:hlinkClick r:id="rId2"/>
              </a:rPr>
              <a:t>1ac.1.8.img.hSo10oFfqKg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4176950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Buddhovo učení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 vznešené pravdy: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UNIVERZÁLNOST UTRPENÍ</a:t>
            </a:r>
            <a:r>
              <a:rPr lang="cs-CZ" dirty="0" smtClean="0"/>
              <a:t>, všichni jím procházejí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PŮVOD LIDSKÉ STRASTI </a:t>
            </a:r>
            <a:r>
              <a:rPr lang="cs-CZ" dirty="0" smtClean="0"/>
              <a:t>= touha (po životě, radosti, penězích)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LÉČBA STRASTI </a:t>
            </a:r>
            <a:r>
              <a:rPr lang="cs-CZ" dirty="0" smtClean="0"/>
              <a:t>= netoužit (kdo nedychtí, nebude zklamán)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ZPŮSOB, JAK LÉČBU NALÉZT </a:t>
            </a:r>
            <a:r>
              <a:rPr lang="cs-CZ" dirty="0" smtClean="0"/>
              <a:t>= „střední cesta“ mezi askezí a rozkošnictvím</a:t>
            </a:r>
          </a:p>
          <a:p>
            <a:r>
              <a:rPr lang="cs-CZ" dirty="0" smtClean="0"/>
              <a:t>doporučenou „strategií“ je </a:t>
            </a:r>
            <a:r>
              <a:rPr lang="cs-CZ" dirty="0" smtClean="0">
                <a:solidFill>
                  <a:schemeClr val="accent5"/>
                </a:solidFill>
              </a:rPr>
              <a:t>OSMIDÍLNÁ STEZKA</a:t>
            </a:r>
            <a:endParaRPr lang="cs-CZ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88722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Osmidílná stezka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právné chápání </a:t>
            </a:r>
            <a:r>
              <a:rPr lang="cs-CZ" dirty="0" smtClean="0"/>
              <a:t>4 vznešených pravd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právný záměr </a:t>
            </a:r>
            <a:r>
              <a:rPr lang="cs-CZ" dirty="0" smtClean="0"/>
              <a:t>mít rád všechny živé formy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právná řeč </a:t>
            </a:r>
            <a:r>
              <a:rPr lang="cs-CZ" dirty="0" smtClean="0"/>
              <a:t>– čistá, ušlechtilá, správně zamýšlená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právné chování </a:t>
            </a:r>
            <a:r>
              <a:rPr lang="cs-CZ" dirty="0" smtClean="0"/>
              <a:t>– ohleduplnost a laskavost ke všem tvorům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právné žití </a:t>
            </a:r>
            <a:r>
              <a:rPr lang="cs-CZ" dirty="0" smtClean="0"/>
              <a:t>– nenásilí a nekonvertovat k jiným náboženstvím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právné úsilí </a:t>
            </a:r>
            <a:r>
              <a:rPr lang="cs-CZ" dirty="0" smtClean="0"/>
              <a:t>o vyloučení špatných myšlenek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právná bedlivost </a:t>
            </a:r>
            <a:r>
              <a:rPr lang="cs-CZ" dirty="0" smtClean="0"/>
              <a:t>vůči potřebám druhých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právná meditace </a:t>
            </a:r>
            <a:r>
              <a:rPr lang="cs-CZ" dirty="0" smtClean="0"/>
              <a:t>– mír, klid, mír se světem i se sebou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85275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meditace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různé praktiky prohlubování soustředění za účelem dosažení změněného stavu vědomí (stav, kdy je mysl zbavená všech myšlenek a otevírá se „božskému“)</a:t>
            </a:r>
          </a:p>
          <a:p>
            <a:r>
              <a:rPr lang="cs-CZ" dirty="0"/>
              <a:t>t</a:t>
            </a:r>
            <a:r>
              <a:rPr lang="cs-CZ" dirty="0" smtClean="0"/>
              <a:t>ypická pro východní duchovní nauky </a:t>
            </a:r>
            <a:r>
              <a:rPr lang="cs-CZ" sz="2900" dirty="0" smtClean="0"/>
              <a:t>(hinduismus, taoismus, buddhismus)</a:t>
            </a:r>
          </a:p>
          <a:p>
            <a:r>
              <a:rPr lang="cs-CZ" dirty="0"/>
              <a:t>e</a:t>
            </a:r>
            <a:r>
              <a:rPr lang="cs-CZ" dirty="0" smtClean="0"/>
              <a:t>vropskou obdobou je </a:t>
            </a:r>
            <a:r>
              <a:rPr lang="cs-CZ" dirty="0" smtClean="0">
                <a:solidFill>
                  <a:schemeClr val="accent5"/>
                </a:solidFill>
              </a:rPr>
              <a:t>mystika</a:t>
            </a:r>
          </a:p>
          <a:p>
            <a:r>
              <a:rPr lang="cs-CZ" dirty="0"/>
              <a:t>v</a:t>
            </a:r>
            <a:r>
              <a:rPr lang="cs-CZ" dirty="0" smtClean="0"/>
              <a:t>íce úrovní: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koncetrace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ontemplace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extáze</a:t>
            </a:r>
          </a:p>
          <a:p>
            <a:r>
              <a:rPr lang="cs-CZ" dirty="0"/>
              <a:t>v</a:t>
            </a:r>
            <a:r>
              <a:rPr lang="cs-CZ" dirty="0" smtClean="0"/>
              <a:t>íce metod: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accent5"/>
                </a:solidFill>
              </a:rPr>
              <a:t>m</a:t>
            </a:r>
            <a:r>
              <a:rPr lang="cs-CZ" dirty="0" smtClean="0">
                <a:solidFill>
                  <a:schemeClr val="accent5"/>
                </a:solidFill>
              </a:rPr>
              <a:t>antra</a:t>
            </a:r>
            <a:r>
              <a:rPr lang="cs-CZ" dirty="0" smtClean="0"/>
              <a:t> (opakování jednoduchého verše)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accent5"/>
                </a:solidFill>
              </a:rPr>
              <a:t>k</a:t>
            </a:r>
            <a:r>
              <a:rPr lang="cs-CZ" dirty="0" smtClean="0">
                <a:solidFill>
                  <a:schemeClr val="accent5"/>
                </a:solidFill>
              </a:rPr>
              <a:t>oán </a:t>
            </a:r>
            <a:r>
              <a:rPr lang="cs-CZ" dirty="0" smtClean="0"/>
              <a:t>– neřešitelná hádanka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d</a:t>
            </a:r>
            <a:r>
              <a:rPr lang="cs-CZ" dirty="0" smtClean="0"/>
              <a:t>echové metody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klidnění mysli – soustředění se na 1 trvající podnět</a:t>
            </a:r>
          </a:p>
        </p:txBody>
      </p:sp>
    </p:spTree>
    <p:extLst>
      <p:ext uri="{BB962C8B-B14F-4D97-AF65-F5344CB8AC3E}">
        <p14:creationId xmlns="" xmlns:p14="http://schemas.microsoft.com/office/powerpoint/2010/main" val="1403967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90864" cy="1143000"/>
          </a:xfrm>
        </p:spPr>
        <p:txBody>
          <a:bodyPr>
            <a:normAutofit fontScale="90000"/>
          </a:bodyPr>
          <a:lstStyle/>
          <a:p>
            <a:r>
              <a:rPr lang="cs-CZ" sz="1800" dirty="0"/>
              <a:t>z</a:t>
            </a:r>
            <a:r>
              <a:rPr lang="cs-CZ" sz="1800" dirty="0" smtClean="0"/>
              <a:t>droj:</a:t>
            </a:r>
            <a:r>
              <a:rPr lang="cs-CZ" sz="1800" dirty="0">
                <a:hlinkClick r:id="rId2"/>
              </a:rPr>
              <a:t> </a:t>
            </a:r>
            <a:r>
              <a:rPr lang="cs-CZ" sz="1300" dirty="0">
                <a:hlinkClick r:id="rId2"/>
              </a:rPr>
              <a:t>http://www.google.cz/search?hl=cs&amp;site=imghp&amp;tbm=isch&amp;source=hp&amp;biw=1311&amp;bih=572&amp;q=buddhism&amp;oq=buddhism&amp;gs_l=img.3..0l10.2105.3575.0.4575.8.7.0.1.1.0.405.1071.2j4j4-1.7.0...0.0...1ac.1.8.img.hSo10oFfqKg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2191069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ěkolik proudů buddhismu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/>
                </a:solidFill>
              </a:rPr>
              <a:t>THÉRAVÁDOVÝ</a:t>
            </a:r>
            <a:r>
              <a:rPr lang="cs-CZ" dirty="0" smtClean="0"/>
              <a:t> – osvícení může dosáhnout jedině mnich </a:t>
            </a:r>
            <a:r>
              <a:rPr lang="cs-CZ" sz="2600" dirty="0" smtClean="0"/>
              <a:t>(je živen laiky, kteří tak investují do své karmy), </a:t>
            </a:r>
            <a:r>
              <a:rPr lang="cs-CZ" dirty="0" smtClean="0"/>
              <a:t>Buddha byl člověk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MAHÁJÁNOVÝ</a:t>
            </a:r>
            <a:r>
              <a:rPr lang="cs-CZ" dirty="0" smtClean="0"/>
              <a:t> – i laik může dosáhnou osvícení, k cíli vede více cest, Buddha byl nadpřirozená bytost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ZENOVÝ </a:t>
            </a:r>
            <a:r>
              <a:rPr lang="cs-CZ" dirty="0" smtClean="0"/>
              <a:t>– učení beze slov, </a:t>
            </a:r>
            <a:r>
              <a:rPr lang="cs-CZ" sz="2600" dirty="0" smtClean="0"/>
              <a:t>osobní zkušenost získaná probuzením a s ní spojené vnímání skutečné podstaty světa kolem nás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5"/>
                </a:solidFill>
              </a:rPr>
              <a:t>zen</a:t>
            </a:r>
            <a:r>
              <a:rPr lang="cs-CZ" dirty="0" smtClean="0"/>
              <a:t> = tajemství o podstatě, absolutní realitě; koánové meditace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68369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lášterní hnutí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m</a:t>
            </a:r>
            <a:r>
              <a:rPr lang="cs-CZ" dirty="0" smtClean="0"/>
              <a:t>niši a mnišky nemají citové vazby na osoby civilního světa, </a:t>
            </a:r>
            <a:r>
              <a:rPr lang="cs-CZ" sz="2600" dirty="0" smtClean="0"/>
              <a:t>proto odcházejí do kláštera zpravidla v dětském věku</a:t>
            </a:r>
          </a:p>
          <a:p>
            <a:r>
              <a:rPr lang="cs-CZ" dirty="0"/>
              <a:t>k</a:t>
            </a:r>
            <a:r>
              <a:rPr lang="cs-CZ" dirty="0" smtClean="0"/>
              <a:t>lášter slouží zároveň jako škola</a:t>
            </a:r>
          </a:p>
          <a:p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niši nesmějí: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ú</a:t>
            </a:r>
            <a:r>
              <a:rPr lang="cs-CZ" dirty="0" smtClean="0"/>
              <a:t>častnit se zábavy (ani zpěv a tanec)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pát v luxusních postelích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íst mimo určenou dobu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oužívat parfémy nebo deodoranty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řijímat dary ze zlata a stříbra</a:t>
            </a:r>
          </a:p>
          <a:p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božnost: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m</a:t>
            </a:r>
            <a:r>
              <a:rPr lang="cs-CZ" dirty="0" smtClean="0"/>
              <a:t>editace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m</a:t>
            </a:r>
            <a:r>
              <a:rPr lang="cs-CZ" dirty="0" smtClean="0"/>
              <a:t>odlitba a zpěv manter (užívání růžence)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běti (dvětiny, světlo, kadidlo)</a:t>
            </a:r>
          </a:p>
          <a:p>
            <a:r>
              <a:rPr lang="cs-CZ" dirty="0"/>
              <a:t>b</a:t>
            </a:r>
            <a:r>
              <a:rPr lang="cs-CZ" dirty="0" smtClean="0"/>
              <a:t>uddhističtí mniši jsou známi politickými protesty sebeupálením (Tibet)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7372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uddhističtí mniši, zdroj: </a:t>
            </a:r>
            <a:r>
              <a:rPr lang="cs-CZ" sz="1300" dirty="0">
                <a:hlinkClick r:id="rId2"/>
              </a:rPr>
              <a:t>http://www.google.cz/search?hl=cs&amp;site=imghp&amp;tbm=isch&amp;source=hp&amp;biw=1311&amp;bih=572&amp;q=buddhism&amp;oq=buddhism&amp;gs_l=img.3..0l10.2105.3575.0.4575.8.7.0.1.1.0.405.1071.2j4j4-1.7.0...0.0...1ac.1.8.img.hSo10oFfqKg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894871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odpovězte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víte o Buddhovi?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jaké filosofii a jakých hodnotách staví buddhismus?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jste porozuměli Buddhovu učení?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může buddhismus nabídnout současnému západnímu člověku?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meditace? Máte s ní nějaké zkušenosti?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021773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iteratura a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PARTRIDGE, CH. </a:t>
            </a:r>
            <a:r>
              <a:rPr lang="cs-CZ" i="1" dirty="0" smtClean="0"/>
              <a:t>Lexikon světových náboženství</a:t>
            </a:r>
            <a:r>
              <a:rPr lang="cs-CZ" dirty="0" smtClean="0"/>
              <a:t>. Praha: Slovart, 2006.</a:t>
            </a:r>
          </a:p>
          <a:p>
            <a:r>
              <a:rPr lang="cs-CZ" dirty="0" smtClean="0"/>
              <a:t>WILKINSON, P. </a:t>
            </a:r>
            <a:r>
              <a:rPr lang="cs-CZ" i="1" dirty="0" smtClean="0"/>
              <a:t>Ilustrovaný slovník náboženství</a:t>
            </a:r>
            <a:r>
              <a:rPr lang="cs-CZ" dirty="0" smtClean="0"/>
              <a:t>. Praha: Slovart, 2008.</a:t>
            </a:r>
          </a:p>
          <a:p>
            <a:r>
              <a:rPr lang="cs-CZ" dirty="0" smtClean="0"/>
              <a:t>HALÍK, T. </a:t>
            </a:r>
            <a:r>
              <a:rPr lang="cs-CZ" i="1" dirty="0" smtClean="0"/>
              <a:t>Prolínání světů</a:t>
            </a:r>
            <a:r>
              <a:rPr lang="cs-CZ" dirty="0" smtClean="0"/>
              <a:t>. Praha: nakladatelství Lidových novin, 2006.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71879833"/>
      </p:ext>
    </p:extLst>
  </p:cSld>
  <p:clrMapOvr>
    <a:masterClrMapping/>
  </p:clrMapOvr>
</p:sld>
</file>

<file path=ppt/theme/theme1.xml><?xml version="1.0" encoding="utf-8"?>
<a:theme xmlns:a="http://schemas.openxmlformats.org/drawingml/2006/main" name="Thatch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115</TotalTime>
  <Words>759</Words>
  <Application>Microsoft Office PowerPoint</Application>
  <PresentationFormat>Předvádění na obrazovce (4:3)</PresentationFormat>
  <Paragraphs>91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Thatch</vt:lpstr>
      <vt:lpstr>BUDDHISMUS</vt:lpstr>
      <vt:lpstr>základní charakteristika</vt:lpstr>
      <vt:lpstr>filosofie</vt:lpstr>
      <vt:lpstr>Buddha</vt:lpstr>
      <vt:lpstr>socha Buddhy, zdroj: http://www.google.cz/search?hl=cs&amp;site=imghp&amp;tbm=isch&amp;source=hp&amp;biw=1311&amp;bih=572&amp;q=buddhism&amp;oq=buddhism&amp;gs_l=img.3..0l10.2105.3575.0.4575.8.7.0.1.1.0.405.1071.2j4j4-1.7.0...0.0...1ac.1.8.img.hSo10oFfqKg </vt:lpstr>
      <vt:lpstr>Buddhovo učení</vt:lpstr>
      <vt:lpstr>Osmidílná stezka</vt:lpstr>
      <vt:lpstr>meditace</vt:lpstr>
      <vt:lpstr>zdroj: http://www.google.cz/search?hl=cs&amp;site=imghp&amp;tbm=isch&amp;source=hp&amp;biw=1311&amp;bih=572&amp;q=buddhism&amp;oq=buddhism&amp;gs_l=img.3..0l10.2105.3575.0.4575.8.7.0.1.1.0.405.1071.2j4j4-1.7.0...0.0...1ac.1.8.img.hSo10oFfqKg </vt:lpstr>
      <vt:lpstr>několik proudů buddhismu</vt:lpstr>
      <vt:lpstr>klášterní hnutí</vt:lpstr>
      <vt:lpstr>buddhističtí mniši, zdroj: http://www.google.cz/search?hl=cs&amp;site=imghp&amp;tbm=isch&amp;source=hp&amp;biw=1311&amp;bih=572&amp;q=buddhism&amp;oq=buddhism&amp;gs_l=img.3..0l10.2105.3575.0.4575.8.7.0.1.1.0.405.1071.2j4j4-1.7.0...0.0...1ac.1.8.img.hSo10oFfqKg </vt:lpstr>
      <vt:lpstr>zodpovězte otázky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BUDDHISMUS</dc:title>
  <dc:creator>LLL</dc:creator>
  <cp:lastModifiedBy>Dum</cp:lastModifiedBy>
  <cp:revision>34</cp:revision>
  <dcterms:created xsi:type="dcterms:W3CDTF">2013-04-01T17:44:35Z</dcterms:created>
  <dcterms:modified xsi:type="dcterms:W3CDTF">2014-06-03T07:58:47Z</dcterms:modified>
</cp:coreProperties>
</file>