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9" r:id="rId6"/>
    <p:sldId id="263" r:id="rId7"/>
    <p:sldId id="264" r:id="rId8"/>
    <p:sldId id="265" r:id="rId9"/>
    <p:sldId id="268" r:id="rId10"/>
    <p:sldId id="262" r:id="rId11"/>
    <p:sldId id="266" r:id="rId12"/>
    <p:sldId id="267" r:id="rId13"/>
    <p:sldId id="261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5D5F60-F726-4B1A-9221-A3E2C4B4E977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E78994D-4C0A-49A2-AF4B-976408947F1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%C5%A1iva&amp;oq=%C5%A1iva&amp;gs_l=img.3..0j0i24l4j0i10i24j0i24l3j0i10i24.3917.4567.0.4975.4.4.0.0.0.0.75.276.4.4.0...0.0...1ac.1.7.img.NEFEIGdcZQA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ganga&amp;oq=ganga&amp;gs_l=img.3..0l3j0i10l2j0l3j0i24j0i10i24.2846.3515.0.3991.5.5.0.0.0.0.107.492.3j2.5.0...0.0...1ac.1.7.img.cxADShUXa7M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g%C3%A1ndh%C3%AD&amp;oq=g%C3%A1ndh%C3%AD&amp;gs_l=img.3..0l2j0i24l8.1174.2681.0.3367.6.4.0.2.2.0.86.311.4.4.0...0.0...1ac.1.7.img.5Cx6GpY3T8w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29058" y="3143248"/>
            <a:ext cx="5040560" cy="147002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HINDUISMUS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716016" y="6065222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VY_32_INOVACE_OBN_3_16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3733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i</a:t>
            </a:r>
            <a:r>
              <a:rPr lang="cs-CZ" dirty="0" smtClean="0"/>
              <a:t>ndické </a:t>
            </a:r>
            <a:r>
              <a:rPr lang="cs-CZ" dirty="0" smtClean="0">
                <a:solidFill>
                  <a:schemeClr val="tx2"/>
                </a:solidFill>
              </a:rPr>
              <a:t>národní</a:t>
            </a:r>
            <a:r>
              <a:rPr lang="cs-CZ" dirty="0" smtClean="0"/>
              <a:t> náboženství, od 1 800 př. n. l.</a:t>
            </a:r>
          </a:p>
          <a:p>
            <a:r>
              <a:rPr lang="cs-CZ" dirty="0"/>
              <a:t>a</a:t>
            </a:r>
            <a:r>
              <a:rPr lang="cs-CZ" dirty="0" smtClean="0"/>
              <a:t>si 860 000 000 věřících (85% žije v Indii)</a:t>
            </a:r>
          </a:p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olyteismus </a:t>
            </a:r>
            <a:r>
              <a:rPr lang="cs-CZ" dirty="0" smtClean="0"/>
              <a:t>(má monoteistické i ateistické verze)</a:t>
            </a:r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chemeClr val="tx2"/>
                </a:solidFill>
              </a:rPr>
              <a:t>hindu</a:t>
            </a:r>
            <a:r>
              <a:rPr lang="cs-CZ" dirty="0" smtClean="0"/>
              <a:t>“ = Ind</a:t>
            </a:r>
          </a:p>
          <a:p>
            <a:r>
              <a:rPr lang="cs-CZ" dirty="0"/>
              <a:t>r</a:t>
            </a:r>
            <a:r>
              <a:rPr lang="cs-CZ" dirty="0" smtClean="0"/>
              <a:t>ekordně mnoho posvátných textů, nejstarší = </a:t>
            </a:r>
            <a:r>
              <a:rPr lang="cs-CZ" dirty="0" smtClean="0">
                <a:solidFill>
                  <a:schemeClr val="tx2"/>
                </a:solidFill>
              </a:rPr>
              <a:t>védy</a:t>
            </a:r>
          </a:p>
          <a:p>
            <a:r>
              <a:rPr lang="cs-CZ" dirty="0"/>
              <a:t>v</a:t>
            </a:r>
            <a:r>
              <a:rPr lang="cs-CZ" dirty="0" smtClean="0"/>
              <a:t> hinduismu koření mnoho jiných náboženství , kultů a sekt </a:t>
            </a:r>
            <a:r>
              <a:rPr lang="cs-CZ" sz="2400" dirty="0" smtClean="0"/>
              <a:t>(Buddhismus, Sikhismus, Džinismus, Hare Kršna, Osho)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2034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866360"/>
          </a:xfrm>
        </p:spPr>
        <p:txBody>
          <a:bodyPr/>
          <a:lstStyle/>
          <a:p>
            <a:r>
              <a:rPr lang="cs-CZ" dirty="0" smtClean="0"/>
              <a:t>	filosofie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BRAHMA</a:t>
            </a:r>
            <a:r>
              <a:rPr lang="cs-CZ" dirty="0" smtClean="0"/>
              <a:t> = „duše světa“, vševědoucí vibrace, je přítomno ve všem jsoucím, které stvořilo ze sebe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ÁTMAN</a:t>
            </a:r>
            <a:r>
              <a:rPr lang="cs-CZ" dirty="0" smtClean="0"/>
              <a:t> = individuální duše, duše člověka, je nesmrtelná, </a:t>
            </a:r>
            <a:r>
              <a:rPr lang="cs-CZ" sz="2600" dirty="0" smtClean="0"/>
              <a:t>znovu a znovu se inkarnuje do nových a nových těl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REINKARNACE</a:t>
            </a:r>
            <a:r>
              <a:rPr lang="cs-CZ" dirty="0" smtClean="0"/>
              <a:t> = koloběh znovuzrození (putování duše) řídí se karmickým zákonem, </a:t>
            </a:r>
            <a:r>
              <a:rPr lang="cs-CZ" sz="2600" dirty="0" smtClean="0"/>
              <a:t>znamená duchovní neúspěch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jádru člověka je átman, v jádru átmanu je brahma, mají společný princip, </a:t>
            </a:r>
            <a:r>
              <a:rPr lang="cs-CZ" sz="2400" dirty="0" smtClean="0"/>
              <a:t>když se znovu spojí, člověk dosáhne „nebe“ (</a:t>
            </a:r>
            <a:r>
              <a:rPr lang="cs-CZ" sz="2400" dirty="0" smtClean="0">
                <a:solidFill>
                  <a:schemeClr val="tx2"/>
                </a:solidFill>
              </a:rPr>
              <a:t>mókša</a:t>
            </a:r>
            <a:r>
              <a:rPr lang="cs-CZ" sz="2400" dirty="0" smtClean="0"/>
              <a:t>) a skoncuje s cyklem znovuzrození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KARMA</a:t>
            </a:r>
            <a:r>
              <a:rPr lang="cs-CZ" dirty="0" smtClean="0"/>
              <a:t> = individuální morální „účet“, součet všech dobrých a špatných skutků, </a:t>
            </a:r>
            <a:r>
              <a:rPr lang="cs-CZ" sz="2600" dirty="0" smtClean="0"/>
              <a:t>čistota karmy určuje kvalitu další inkarnace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447512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polyteismus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apočítáno až 330 000 000 bohů a bohyň</a:t>
            </a:r>
          </a:p>
          <a:p>
            <a:r>
              <a:rPr lang="cs-CZ" sz="2600" dirty="0"/>
              <a:t>v</a:t>
            </a:r>
            <a:r>
              <a:rPr lang="cs-CZ" sz="2600" dirty="0" smtClean="0"/>
              <a:t>ětšina nemá žádné uctívače, někteří se ovšem těší veliké oblibě</a:t>
            </a:r>
          </a:p>
          <a:p>
            <a:r>
              <a:rPr lang="cs-CZ" dirty="0" smtClean="0"/>
              <a:t>Z trojice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2"/>
                </a:solidFill>
              </a:rPr>
              <a:t>BRAHMA</a:t>
            </a:r>
            <a:r>
              <a:rPr lang="cs-CZ" dirty="0" smtClean="0"/>
              <a:t> (stvořitel), </a:t>
            </a:r>
            <a:r>
              <a:rPr lang="cs-CZ" dirty="0" smtClean="0">
                <a:solidFill>
                  <a:schemeClr val="tx2"/>
                </a:solidFill>
              </a:rPr>
              <a:t>VIŠNU</a:t>
            </a:r>
            <a:r>
              <a:rPr lang="cs-CZ" dirty="0" smtClean="0"/>
              <a:t> (udržovatel), </a:t>
            </a:r>
            <a:r>
              <a:rPr lang="cs-CZ" dirty="0" smtClean="0">
                <a:solidFill>
                  <a:schemeClr val="tx2"/>
                </a:solidFill>
              </a:rPr>
              <a:t>ŠIVA</a:t>
            </a:r>
            <a:r>
              <a:rPr lang="cs-CZ" dirty="0" smtClean="0"/>
              <a:t> (ničitel)</a:t>
            </a:r>
          </a:p>
          <a:p>
            <a:r>
              <a:rPr lang="cs-CZ" dirty="0"/>
              <a:t>b</a:t>
            </a:r>
            <a:r>
              <a:rPr lang="cs-CZ" dirty="0" smtClean="0"/>
              <a:t>ůh Višnu občas sestoupí na zem v  podobě </a:t>
            </a:r>
            <a:r>
              <a:rPr lang="cs-CZ" dirty="0" smtClean="0">
                <a:solidFill>
                  <a:schemeClr val="tx2"/>
                </a:solidFill>
              </a:rPr>
              <a:t>avatara</a:t>
            </a:r>
            <a:r>
              <a:rPr lang="cs-CZ" dirty="0" smtClean="0"/>
              <a:t>, až sestoupí podesáté, nastane konec světa </a:t>
            </a:r>
            <a:r>
              <a:rPr lang="cs-CZ" sz="2600" dirty="0" smtClean="0"/>
              <a:t>(zatím 9 avatarů: např. Ganéša, Kršna, Ráma)</a:t>
            </a:r>
          </a:p>
          <a:p>
            <a:r>
              <a:rPr lang="cs-CZ" dirty="0"/>
              <a:t>s</a:t>
            </a:r>
            <a:r>
              <a:rPr lang="cs-CZ" dirty="0" smtClean="0"/>
              <a:t>oška vybraného boha je „člen rodiny“, jejím ochráncem, </a:t>
            </a:r>
            <a:r>
              <a:rPr lang="cs-CZ" sz="2600" dirty="0" smtClean="0"/>
              <a:t>umístěna v domácí svatyni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056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834448"/>
            <a:ext cx="8305800" cy="93836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	bůh Šiva</a:t>
            </a:r>
            <a:r>
              <a:rPr lang="cs-CZ" dirty="0" smtClean="0"/>
              <a:t>, </a:t>
            </a:r>
            <a:r>
              <a:rPr lang="cs-CZ" sz="22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http://www.google.cz/search?hl=cs&amp;site=imghp&amp;tbm=isch&amp;source=hp&amp;biw=1311&amp;bih=572&amp;q=%C5%A1iva&amp;oq=%C5%A1iva&amp;gs_l=img.3..0j0i24l4j0i10i24j0i24l3j0i10i24.3917.4567.0.4975.4.4.0.0.0.0.75.276.4.4.0...0.0...1ac.1.7.img.NEFEIGdcZQA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2080067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spisy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</a:t>
            </a:r>
            <a:r>
              <a:rPr lang="cs-CZ" dirty="0" smtClean="0"/>
              <a:t>hromné množství</a:t>
            </a:r>
          </a:p>
          <a:p>
            <a:r>
              <a:rPr lang="cs-CZ" dirty="0"/>
              <a:t>v</a:t>
            </a:r>
            <a:r>
              <a:rPr lang="cs-CZ" dirty="0" smtClean="0"/>
              <a:t>ětšina je psána </a:t>
            </a:r>
            <a:r>
              <a:rPr lang="cs-CZ" dirty="0" smtClean="0">
                <a:solidFill>
                  <a:schemeClr val="tx2"/>
                </a:solidFill>
              </a:rPr>
              <a:t>sánskrtem</a:t>
            </a:r>
            <a:r>
              <a:rPr lang="cs-CZ" dirty="0" smtClean="0"/>
              <a:t> (posvátný jazyk), v písmu Dévanagarí</a:t>
            </a:r>
          </a:p>
          <a:p>
            <a:r>
              <a:rPr lang="cs-CZ" dirty="0"/>
              <a:t>n</a:t>
            </a:r>
            <a:r>
              <a:rPr lang="cs-CZ" dirty="0" smtClean="0"/>
              <a:t>ejstarší jsou védy (Rgvéda)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MAHABHÁRATA</a:t>
            </a:r>
            <a:r>
              <a:rPr lang="cs-CZ" dirty="0" smtClean="0"/>
              <a:t> – předlouhý epos, 200 000 veršů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BHAGAVADGÍTA </a:t>
            </a:r>
            <a:r>
              <a:rPr lang="cs-CZ" dirty="0" smtClean="0"/>
              <a:t>– „Zpěv vznešeného“, nejznámější duchovní báseň, </a:t>
            </a:r>
            <a:r>
              <a:rPr lang="cs-CZ" sz="2600" dirty="0" smtClean="0"/>
              <a:t>součást Mahabháraty</a:t>
            </a:r>
          </a:p>
          <a:p>
            <a:r>
              <a:rPr lang="cs-CZ" dirty="0"/>
              <a:t>k</a:t>
            </a:r>
            <a:r>
              <a:rPr lang="cs-CZ" dirty="0" smtClean="0"/>
              <a:t>do přečte všechny hinduistické texty, dosáhne nebe (Mókši)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5213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866360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áboženská praxe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75252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h</a:t>
            </a:r>
            <a:r>
              <a:rPr lang="cs-CZ" dirty="0" smtClean="0"/>
              <a:t>induismus se praktikuje v chrámu i doma </a:t>
            </a:r>
            <a:r>
              <a:rPr lang="cs-CZ" sz="3100" dirty="0" smtClean="0"/>
              <a:t>(každá rodina má domácí svatyni)</a:t>
            </a:r>
          </a:p>
          <a:p>
            <a:r>
              <a:rPr lang="cs-CZ" dirty="0"/>
              <a:t>p</a:t>
            </a:r>
            <a:r>
              <a:rPr lang="cs-CZ" dirty="0" smtClean="0"/>
              <a:t>ronášení </a:t>
            </a:r>
            <a:r>
              <a:rPr lang="cs-CZ" dirty="0" smtClean="0">
                <a:solidFill>
                  <a:schemeClr val="tx2"/>
                </a:solidFill>
              </a:rPr>
              <a:t>posvátných slabik</a:t>
            </a:r>
            <a:r>
              <a:rPr lang="cs-CZ" dirty="0" smtClean="0"/>
              <a:t> (např. aum)</a:t>
            </a:r>
          </a:p>
          <a:p>
            <a:r>
              <a:rPr lang="cs-CZ" dirty="0"/>
              <a:t>z</a:t>
            </a:r>
            <a:r>
              <a:rPr lang="cs-CZ" dirty="0" smtClean="0"/>
              <a:t>pěv manter (</a:t>
            </a:r>
            <a:r>
              <a:rPr lang="cs-CZ" dirty="0" smtClean="0">
                <a:solidFill>
                  <a:schemeClr val="tx2"/>
                </a:solidFill>
              </a:rPr>
              <a:t>MANTRA</a:t>
            </a:r>
            <a:r>
              <a:rPr lang="cs-CZ" dirty="0" smtClean="0"/>
              <a:t> – posvátný verš)</a:t>
            </a:r>
          </a:p>
          <a:p>
            <a:r>
              <a:rPr lang="cs-CZ" dirty="0" smtClean="0"/>
              <a:t>kreslení mandal (</a:t>
            </a:r>
            <a:r>
              <a:rPr lang="cs-CZ" dirty="0" smtClean="0">
                <a:solidFill>
                  <a:schemeClr val="tx2"/>
                </a:solidFill>
              </a:rPr>
              <a:t>MANDALA</a:t>
            </a:r>
            <a:r>
              <a:rPr lang="cs-CZ" dirty="0" smtClean="0"/>
              <a:t> – geometrický kruhový obrazec, </a:t>
            </a:r>
            <a:r>
              <a:rPr lang="cs-CZ" sz="3100" dirty="0" smtClean="0"/>
              <a:t>archetyp JÁ, duchovní artefakt</a:t>
            </a:r>
            <a:r>
              <a:rPr lang="cs-CZ" dirty="0" smtClean="0"/>
              <a:t>)</a:t>
            </a:r>
          </a:p>
          <a:p>
            <a:r>
              <a:rPr lang="cs-CZ" dirty="0">
                <a:solidFill>
                  <a:schemeClr val="tx2"/>
                </a:solidFill>
              </a:rPr>
              <a:t>j</a:t>
            </a:r>
            <a:r>
              <a:rPr lang="cs-CZ" dirty="0" smtClean="0">
                <a:solidFill>
                  <a:schemeClr val="tx2"/>
                </a:solidFill>
              </a:rPr>
              <a:t>óga</a:t>
            </a:r>
          </a:p>
          <a:p>
            <a:r>
              <a:rPr lang="cs-CZ" dirty="0" smtClean="0"/>
              <a:t>4 cesty k vysvobození z reinkarnačního cyklu: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ddanost </a:t>
            </a:r>
            <a:r>
              <a:rPr lang="cs-CZ" dirty="0" smtClean="0"/>
              <a:t>vůči jednomu z bohů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armická</a:t>
            </a:r>
            <a:r>
              <a:rPr lang="cs-CZ" dirty="0" smtClean="0"/>
              <a:t> cesta – konat výlučně dobré skutky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tudium</a:t>
            </a:r>
            <a:r>
              <a:rPr lang="cs-CZ" dirty="0" smtClean="0"/>
              <a:t> – přečíst a pochopit všechna písma (</a:t>
            </a:r>
            <a:r>
              <a:rPr lang="cs-CZ" dirty="0" smtClean="0">
                <a:solidFill>
                  <a:schemeClr val="tx2"/>
                </a:solidFill>
              </a:rPr>
              <a:t>GURU</a:t>
            </a:r>
            <a:r>
              <a:rPr lang="cs-CZ" dirty="0" smtClean="0"/>
              <a:t> – duchovní učitel)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óga</a:t>
            </a:r>
            <a:r>
              <a:rPr lang="cs-CZ" dirty="0" smtClean="0"/>
              <a:t> – tělesná a duševní 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7035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posvátné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</a:t>
            </a:r>
            <a:r>
              <a:rPr lang="cs-CZ" dirty="0" smtClean="0"/>
              <a:t>elá Indie je posvátná</a:t>
            </a:r>
          </a:p>
          <a:p>
            <a:r>
              <a:rPr lang="cs-CZ" dirty="0"/>
              <a:t>p</a:t>
            </a:r>
            <a:r>
              <a:rPr lang="cs-CZ" dirty="0" smtClean="0"/>
              <a:t>osvátné jsou hory, lesy, řeky, leckterá údolí, dokonce některé stromy a studny </a:t>
            </a:r>
            <a:r>
              <a:rPr lang="cs-CZ" sz="2600" dirty="0" smtClean="0"/>
              <a:t>(mívají i své bohy)</a:t>
            </a:r>
          </a:p>
          <a:p>
            <a:r>
              <a:rPr lang="cs-CZ" dirty="0" smtClean="0"/>
              <a:t>Nejposvátnější je řeka </a:t>
            </a:r>
            <a:r>
              <a:rPr lang="cs-CZ" dirty="0" smtClean="0">
                <a:solidFill>
                  <a:schemeClr val="tx2"/>
                </a:solidFill>
              </a:rPr>
              <a:t>Ganga</a:t>
            </a:r>
            <a:r>
              <a:rPr lang="cs-CZ" dirty="0" smtClean="0"/>
              <a:t>, </a:t>
            </a:r>
            <a:r>
              <a:rPr lang="cs-CZ" sz="2600" dirty="0" smtClean="0"/>
              <a:t>v ideálním případě by měl hinduista zemřít poblíž, jeho tělo je spáleno na jejím břehu a popel vhozen do jejích svatých vod</a:t>
            </a:r>
            <a:r>
              <a:rPr lang="cs-CZ" dirty="0" smtClean="0"/>
              <a:t>, rituální omytí a koupele </a:t>
            </a:r>
          </a:p>
          <a:p>
            <a:r>
              <a:rPr lang="cs-CZ" sz="2200" dirty="0" smtClean="0"/>
              <a:t>V současnosti je znečištění posvátné řeky 250x vyšší, než dovolují tamní hygienické normy</a:t>
            </a:r>
            <a:endParaRPr lang="cs-CZ" sz="2200" dirty="0"/>
          </a:p>
          <a:p>
            <a:r>
              <a:rPr lang="cs-CZ" dirty="0" smtClean="0">
                <a:solidFill>
                  <a:schemeClr val="tx2"/>
                </a:solidFill>
              </a:rPr>
              <a:t>Kráva </a:t>
            </a:r>
            <a:r>
              <a:rPr lang="cs-CZ" dirty="0" smtClean="0"/>
              <a:t>je posvátné zvíře, symbol nenásilí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0171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05800" cy="794352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	Ganga, </a:t>
            </a:r>
            <a:r>
              <a:rPr lang="cs-CZ" sz="22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http://www.google.cz/search?hl=cs&amp;site=imghp&amp;tbm=isch&amp;source=hp&amp;biw=1311&amp;bih=572&amp;q=ganga&amp;oq=ganga&amp;gs_l=img.3..0l3j0i10l2j0l3j0i24j0i10i24.2846.3515.0.3991.5.5.0.0.0.0.107.492.3j2.5.0...0.0...1ac.1.7.img.cxADShUXa7M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710551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794352"/>
          </a:xfrm>
        </p:spPr>
        <p:txBody>
          <a:bodyPr>
            <a:normAutofit fontScale="90000"/>
          </a:bodyPr>
          <a:lstStyle/>
          <a:p>
            <a:r>
              <a:rPr lang="cs-CZ" dirty="0"/>
              <a:t>k</a:t>
            </a:r>
            <a:r>
              <a:rPr lang="cs-CZ" dirty="0" smtClean="0"/>
              <a:t>astovní systém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KASTY</a:t>
            </a:r>
            <a:r>
              <a:rPr lang="cs-CZ" dirty="0" smtClean="0"/>
              <a:t> – společenské skupiny založené na profesi, která se v rodině dědí, </a:t>
            </a:r>
            <a:r>
              <a:rPr lang="cs-CZ" sz="3100" dirty="0" smtClean="0"/>
              <a:t>mísení kast bývá nežádoucí</a:t>
            </a:r>
          </a:p>
          <a:p>
            <a:r>
              <a:rPr lang="cs-CZ" sz="2900" dirty="0"/>
              <a:t>v</a:t>
            </a:r>
            <a:r>
              <a:rPr lang="cs-CZ" sz="2900" dirty="0" smtClean="0"/>
              <a:t> dnešní Indii není uzákoněn, ale na venkově se dodržuje</a:t>
            </a:r>
          </a:p>
          <a:p>
            <a:r>
              <a:rPr lang="cs-CZ" dirty="0"/>
              <a:t>b</a:t>
            </a:r>
            <a:r>
              <a:rPr lang="cs-CZ" dirty="0" smtClean="0"/>
              <a:t>ůh Brahma při stvoření světa vytvořil </a:t>
            </a:r>
            <a:r>
              <a:rPr lang="cs-CZ" dirty="0" smtClean="0">
                <a:solidFill>
                  <a:schemeClr val="tx2"/>
                </a:solidFill>
              </a:rPr>
              <a:t>prvního člověka </a:t>
            </a:r>
            <a:r>
              <a:rPr lang="cs-CZ" dirty="0" smtClean="0"/>
              <a:t>(Puruša), </a:t>
            </a:r>
            <a:r>
              <a:rPr lang="cs-CZ" sz="3100" dirty="0" smtClean="0"/>
              <a:t>jenž byl později obětován bohům</a:t>
            </a:r>
          </a:p>
          <a:p>
            <a:r>
              <a:rPr lang="cs-CZ" dirty="0"/>
              <a:t>z</a:t>
            </a:r>
            <a:r>
              <a:rPr lang="cs-CZ" dirty="0" smtClean="0"/>
              <a:t> jeho těla vznikly </a:t>
            </a:r>
            <a:r>
              <a:rPr lang="cs-CZ" dirty="0" smtClean="0">
                <a:solidFill>
                  <a:schemeClr val="tx2"/>
                </a:solidFill>
              </a:rPr>
              <a:t>4 varny </a:t>
            </a:r>
            <a:r>
              <a:rPr lang="cs-CZ" dirty="0" smtClean="0"/>
              <a:t>(barvy, oddíly, dnes kasty)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ílá </a:t>
            </a:r>
            <a:r>
              <a:rPr lang="cs-CZ" dirty="0" smtClean="0"/>
              <a:t>(z hlavy) – bráhmani (kněží)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ervená</a:t>
            </a:r>
            <a:r>
              <a:rPr lang="cs-CZ" dirty="0" smtClean="0"/>
              <a:t> (z paží) – válečníci a vládcové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lutá</a:t>
            </a:r>
            <a:r>
              <a:rPr lang="cs-CZ" dirty="0" smtClean="0"/>
              <a:t> (z břicha) – rolníci, řemeslníci, obchodníci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erná</a:t>
            </a:r>
            <a:r>
              <a:rPr lang="cs-CZ" dirty="0" smtClean="0"/>
              <a:t> (z nohou) – sluhové a nádeníci</a:t>
            </a:r>
          </a:p>
          <a:p>
            <a:r>
              <a:rPr lang="cs-CZ" sz="3100" dirty="0"/>
              <a:t>d</a:t>
            </a:r>
            <a:r>
              <a:rPr lang="cs-CZ" sz="3100" dirty="0" smtClean="0"/>
              <a:t>nes je v Indii tisíce kast a podkast</a:t>
            </a:r>
          </a:p>
          <a:p>
            <a:r>
              <a:rPr lang="cs-CZ" dirty="0">
                <a:solidFill>
                  <a:schemeClr val="tx2"/>
                </a:solidFill>
              </a:rPr>
              <a:t>N</a:t>
            </a:r>
            <a:r>
              <a:rPr lang="cs-CZ" dirty="0" smtClean="0">
                <a:solidFill>
                  <a:schemeClr val="tx2"/>
                </a:solidFill>
              </a:rPr>
              <a:t>edotknutelní</a:t>
            </a:r>
            <a:r>
              <a:rPr lang="cs-CZ" dirty="0" smtClean="0"/>
              <a:t> = též „utlačovaní“, lidé z opovrhovaných kast </a:t>
            </a:r>
            <a:r>
              <a:rPr lang="cs-CZ" sz="3100" dirty="0" smtClean="0"/>
              <a:t>(zapáchající profese), dnes snad 110 000 000 lidí v chudobě a nouzi</a:t>
            </a:r>
          </a:p>
        </p:txBody>
      </p:sp>
    </p:spTree>
    <p:extLst>
      <p:ext uri="{BB962C8B-B14F-4D97-AF65-F5344CB8AC3E}">
        <p14:creationId xmlns:p14="http://schemas.microsoft.com/office/powerpoint/2010/main" xmlns="" val="2463576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ejslavnější hinduista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GÁNDHÍ</a:t>
            </a:r>
            <a:r>
              <a:rPr lang="cs-CZ" dirty="0" smtClean="0"/>
              <a:t> zvaný </a:t>
            </a:r>
            <a:r>
              <a:rPr lang="cs-CZ" dirty="0" smtClean="0">
                <a:solidFill>
                  <a:schemeClr val="tx2"/>
                </a:solidFill>
              </a:rPr>
              <a:t>MAHÁTMÁ </a:t>
            </a:r>
            <a:r>
              <a:rPr lang="cs-CZ" dirty="0" smtClean="0"/>
              <a:t>(Velký duch)</a:t>
            </a:r>
          </a:p>
          <a:p>
            <a:r>
              <a:rPr lang="cs-CZ" dirty="0" smtClean="0"/>
              <a:t>Ind, 1869-1948 </a:t>
            </a:r>
            <a:r>
              <a:rPr lang="cs-CZ" sz="2400" dirty="0" smtClean="0"/>
              <a:t>(zastřelen atentátníkem, NC se nedožil)</a:t>
            </a:r>
          </a:p>
          <a:p>
            <a:r>
              <a:rPr lang="cs-CZ" dirty="0"/>
              <a:t>p</a:t>
            </a:r>
            <a:r>
              <a:rPr lang="cs-CZ" dirty="0" smtClean="0"/>
              <a:t>olitický a duchovní </a:t>
            </a:r>
            <a:r>
              <a:rPr lang="cs-CZ" dirty="0" smtClean="0">
                <a:solidFill>
                  <a:schemeClr val="tx2"/>
                </a:solidFill>
              </a:rPr>
              <a:t>vůdce</a:t>
            </a:r>
            <a:r>
              <a:rPr lang="cs-CZ" dirty="0" smtClean="0"/>
              <a:t>, vedl indické hnutí za nezávislost </a:t>
            </a:r>
            <a:r>
              <a:rPr lang="cs-CZ" sz="2400" dirty="0" smtClean="0"/>
              <a:t>(úspěšné, 1947 Anglie ustoupila)</a:t>
            </a:r>
          </a:p>
          <a:p>
            <a:r>
              <a:rPr lang="cs-CZ" dirty="0">
                <a:solidFill>
                  <a:schemeClr val="tx2"/>
                </a:solidFill>
              </a:rPr>
              <a:t>n</a:t>
            </a:r>
            <a:r>
              <a:rPr lang="cs-CZ" dirty="0" smtClean="0">
                <a:solidFill>
                  <a:schemeClr val="tx2"/>
                </a:solidFill>
              </a:rPr>
              <a:t>enásilí</a:t>
            </a:r>
            <a:r>
              <a:rPr lang="cs-CZ" dirty="0" smtClean="0"/>
              <a:t> (které odmítá násilí), </a:t>
            </a:r>
            <a:r>
              <a:rPr lang="cs-CZ" dirty="0" smtClean="0">
                <a:solidFill>
                  <a:schemeClr val="tx2"/>
                </a:solidFill>
              </a:rPr>
              <a:t>občanská neposlušnost </a:t>
            </a:r>
            <a:r>
              <a:rPr lang="cs-CZ" sz="2400" dirty="0" smtClean="0"/>
              <a:t>(protestní hladovky, diplomatická jednání, pochod k moři pro sůl)</a:t>
            </a:r>
          </a:p>
          <a:p>
            <a:r>
              <a:rPr lang="cs-CZ" dirty="0"/>
              <a:t>z</a:t>
            </a:r>
            <a:r>
              <a:rPr lang="cs-CZ" dirty="0" smtClean="0"/>
              <a:t>lepšil situaci Nedotknutelných i postavení žen</a:t>
            </a:r>
          </a:p>
          <a:p>
            <a:r>
              <a:rPr lang="pl-PL" dirty="0"/>
              <a:t>c</a:t>
            </a:r>
            <a:r>
              <a:rPr lang="pl-PL" dirty="0" smtClean="0"/>
              <a:t>itáty:</a:t>
            </a:r>
          </a:p>
          <a:p>
            <a:pPr lvl="1">
              <a:buFont typeface="Wingdings" pitchFamily="2" charset="2"/>
              <a:buChar char="Ø"/>
            </a:pPr>
            <a:r>
              <a:rPr lang="pl-PL" dirty="0" smtClean="0">
                <a:solidFill>
                  <a:schemeClr val="accent3">
                    <a:lumMod val="75000"/>
                  </a:schemeClr>
                </a:solidFill>
              </a:rPr>
              <a:t>„Oko za oko a svět bude slepý..“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„Udělat věc, které se bojíme, je první krok k úspěchu.“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„Délka života závisí na vnějších věcech a nikoli na mně. Na mně jen záleží, jak prožiji čas, který mi byl určen.“</a:t>
            </a:r>
            <a:endParaRPr lang="pl-PL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473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0638" y="793029"/>
            <a:ext cx="8305800" cy="938368"/>
          </a:xfrm>
        </p:spPr>
        <p:txBody>
          <a:bodyPr>
            <a:normAutofit/>
          </a:bodyPr>
          <a:lstStyle/>
          <a:p>
            <a:r>
              <a:rPr lang="cs-CZ" sz="2700" b="1" dirty="0" smtClean="0"/>
              <a:t>Móhandás Karamčand Gándhí, zvaný Mahátmá, </a:t>
            </a:r>
            <a:r>
              <a:rPr lang="cs-CZ" sz="1600" b="1" dirty="0" smtClean="0"/>
              <a:t>zdroj: </a:t>
            </a:r>
            <a:r>
              <a:rPr lang="cs-CZ" sz="1200" b="1" dirty="0" smtClean="0">
                <a:hlinkClick r:id="rId2"/>
              </a:rPr>
              <a:t>http://www.google.cz/search?hl=cs&amp;site=imghp&amp;tbm=isch&amp;source=hp&amp;biw=1311&amp;bih=572&amp;q=g%C3%A1ndh%C3%AD&amp;oq=g%C3%A1ndh%C3%AD&amp;gs_l=img.3..0l2j0i24l8.1174.2681.0.3367.6.4.0.2.2.0.86.311.4.4.0...0.0...1ac.1.7.img.5Cx6GpY3T8w</a:t>
            </a:r>
            <a:r>
              <a:rPr lang="cs-CZ" sz="1200" b="1" dirty="0" smtClean="0"/>
              <a:t> </a:t>
            </a:r>
            <a:r>
              <a:rPr lang="cs-CZ" sz="1200" dirty="0" smtClean="0"/>
              <a:t>   </a:t>
            </a:r>
            <a:endParaRPr lang="cs-CZ" sz="1200" dirty="0"/>
          </a:p>
        </p:txBody>
      </p:sp>
      <p:sp>
        <p:nvSpPr>
          <p:cNvPr id="5" name="AutoShape 2" descr="data:image/jpeg;base64,/9j/4AAQSkZJRgABAQAAAQABAAD/2wBDAAkGBwgHBgkIBwgKCgkLDRYPDQwMDRsUFRAWIB0iIiAdHx8kKDQsJCYxJx8fLT0tMTU3Ojo6Iys/RD84QzQ5Ojf/2wBDAQoKCg0MDRoPDxo3JR8lNzc3Nzc3Nzc3Nzc3Nzc3Nzc3Nzc3Nzc3Nzc3Nzc3Nzc3Nzc3Nzc3Nzc3Nzc3Nzc3Nzf/wAARCADRAMcDASIAAhEBAxEB/8QAHAAAAgMBAQEBAAAAAAAAAAAABAUCAwYAAQcI/8QAORAAAQMDAwIEBAQEBgMBAAAAAQACAwQRIQUSMUFRBhMiYRQycYEjM0JSFXKR0QckNaGxwUNi4fH/xAAYAQEBAQEBAAAAAAAAAAAAAAAAAQIDBP/EABoRAQEBAQEBAQAAAAAAAAAAAAABETEhQVH/2gAMAwEAAhEDEQA/AKWkfuXrxjJz0UAQ03U3EFedpU4Fyg82GFbeyrfm1gg9p4jI4XTqmgLRdAULL5snsUfpCCDWdwrWx9rK5sQsrWRDqqBhGQ7gL2Z8NOzzJ5GRN7uNkHrWrw6YwtA8yoPysHA+q+e6nUVmqTGSrmc8XwwcD6BBrtS8XUFIXR0cbqmXi5NmhIpfF9ZI4hsdOxvYMJSRtOQ65GPcq0UzeuPooGbdZrZrk+Xa1wDHgqg61cnzYGm3O3CojcYiW8gdSqpYmOa4ltt3UIHVPPTVTbwSgkZ2nBCsLFijeCUOjc4WPTCeadrZ9MdQdzT+rsmBuYwFAx9kU0slYHRkOBXeWgE2FQc3ujdgUDGEAmwBVuAvhFPAsqHgdsIKXtuqHtBCILeyqcAOSgGcAVym4dlyDQl2ewXXJNgVIxEe5UmssMhBDP3XEEhWBnspbEBVCLWT6n+TKSUYyMJ3TtJaLBAQ0hV6hVCjpHPOXHDB3KtYw9Ui8RTWJ/awWH1VGUrDIZ3yzPJc83Of9kLYn9Kvfd8hJ45RcEV2i1gO5UADIs369kSyIbflR7adr8AHHUNVopXtbhpt3KBLLC0gm2R1CCka4tOSXWWilpHHkWx0Smop3tcQ0IM9UM9BwbgodpAG0j79kfWRuY8gpfLfbjCsDjStRdRyNbI7dE7BHZav0loc03BzdfNPNcTZxsFtvCtSazTS12XRO239ksQzuBdVOOCr3syqnsKih39iqXolzO6qc0IBSqX85RMjQEM8BBU5cpFt1yDTErr/AHXh5yuaM2CCQcuLs2XgBvlehvVAwoeQndMDYJJQ4Tym4CsQS0G/0WL8VS2nbHfLnElbVp9Qz9l8/wBZJn1iYOsQOAlUvaM5Cd6RHubdxAuUr8u0ifaNE5wFmgm+LhQMmUm5oPqP8rgrG0sUlwZHAjo5GweREWsqInQyHAfb0lQne+nqAx5D2P8AlNv+1QE6gjII3AnolVXQ23NLAbdbLVQ2cx5a0XBsgtVhkEZc7BtgAWsg+aavAPNI7LP1AGccLW66xzZSXAFxPRZisj25BSBVJe61fgJ5PxUd8WuspJl3sE/8DTFmqPjJw+Mq1G1d8xUHZ4VhAJ91AjvwsqHlFkO4ZRT+EO8dggHk4Q0oRT+FQ8C1kFAC5SHK5Boeq4rr2XEgoJC1l6LKIPAXB2UDGi6Jv50dPTunnO2OMXcUno74U/EXmSaFOxgy4gH6XQe0vil1SfNjo99JcjcLhw9ws/U2l1SVzQQHm7SeoTXTmMh057pCGkEBgJtYBAVrt9TFKwAhovjqEFkdKXzEtA9I/qjIdVm0tzRJT7xfvZo+qula6ChFSXbYyN24i9v7pZIJZ6YVdZ/l6V9yyWunEAfb9rdpJ/2QbKh8Q0VVFadmwD9PzAH2UKqSKYOlh2kDhvFlgoqtsMXxMTmyRuwJonl7HfYjCf6LWfxAjyXgtuNwbkq6NPQetpc7GchR1M0skX40pJacAHASjxHqzNEjbg7nAcrH1fiSv1if4TSqWSSeTLWMA47k8Ae5QH6tX0LGvDSx/q6DKyOoOimc7Y2xte44TKTRamEE6nXUMLr/AJbZt5J+oFkDWwU0TAIC4g433uCfqoM9O3a4pp4NzrjD2a5AVMRubOBKpoa2fTah09MWh9rXcOFtH1R30VZBKw+heIq9+pxsqJnSxSHaQQMfRbcu289VjMVXJ9EO6yIkOEO7JQUPF1RICiXCyGkQVYC5RcuQaF1uijwV6SuuLcIOK5pPuuJvheYFkDOh6Epo6Ns1O6Mi4cEoozaycQO9KDD+JTMJG0fDT6QndPQsp6aib2ZZwPdG6xQxTSsmfGHA/wCxVUFORGCJCWNfw45RBtP5lLRtikh3U5d+G9xBF79uUp17yamDyauFspvf8QFwB9j0WuZRCqoHNZh4Icw9Qf8A6lbmRGV0ZaDUNy+Jw9QP36K4rDufUOiZRxACBhuyNkdhc9000qp/glbTU/wzjJU4AijJBv3stKKdrYHTSRMjDclxGG2/9lPQ6eSqqDqUzQGAbIAO37rf8JBlv8T5DI+lsQ9jBZzmMc2x7ZCR6LFGynFK2VrRNZ9S0XBlb0Zcfp9lqPHsTnWZGCfXe3ssVGIm1rJJ7ljbB2zn/wDEobazplOapvwTpG0hf5hpo23Yx1rXF+/1SmraJ60xxxFvm+kxA2ueht3WspKE1txFC5rAPl37W26cIbUaMUm7dCHOaOrw4gexUGG1KF0R2lpY4cglKH5eWpvqW3zpHdz8vZJz6pAW97LcQ78J0fxGrNJF2x5+hW9elvhvTm6fQNc8fjSC7kydlZt9VA5CperHY6ql7lBVJyUNIQr3HlUPQVELlItuuQPCvLrioEoJ7lw5yocqUbHveGNBc4nAQMKLJAC0um0Dp27nO2/RAUGlSU0AkkF3nNuya6RVCOQseCPqrEGHRopYzHI4m6R6/ptXQUt4WtkhBu91rFoWsbURjNiVLUqdtZpU7G/rjIAvwtYMvpmoBsTbuu210J4i1ahMJkracOLBgg2NvYjKUUznN9Lg5pZcOPPHsg2UtTNs1CYNddx8iKT5Yh+93crOqJ0vSKzWCyp1WWdlFe8dHK47dvQuW8gpY6fa2IHyw2wb7dLLATa6YnxSyVsUpA/EZyL8Xt9lLTfFtVQeZNVB0tEbmwsSz+X+ySoI/wAQalsDgLDc4WbnIXzyZslIBWMk2yF2BzcJ34y8RRayWS05fJmzXOjLT91mGwSzD/MTtbtzsJxZBttKioq6Jj6hlnEZbFI5l/6FUa3TUNNGXwtc0dAZCf8AlKKKSajpmTg/h3sCcYQ2r1zp32vi1wFFKdQlBc6zsE+m5RHhbTDqGoiV4Hkw5NxglO/DTdGqaaSm1CJkk7n3AOLBaeOlpqODyqWFsbOw6rVqISW+nRQcQQvJCS7JUHHCyqMhVLlY43VbkFRVLhcq0qHWyCJFuFykVyBmSoE3XOOV4OQgupopKiVsUYu5y22j6bS6expeN0p5JzZAeHtPFPCJ5BeV3A7J/G63EZv3ViCmSNcPlNvcKM9HDMNwbtf+4KUROCQr7X4WwAzzKfE3qZ3CO0+sY14he4bT8p/6UmhjvS8XCDqaCx3QEtPI7IMr4oozpOttLQWwVWWHs7qEHHEKqP4eQHy7m7AefZa6vhg8QUI06uvFVxODmOOL27FZ2ooKjRKoR1ALo5Pkktg+11mwexaXSRMDqSGCN3YsBv7FD6rpFBK0TGKSmm/WILFjvsmsbWyZaQCeR0Q9bQBw3mVxDf03worE6zpulN9bZ6x+7/xNaGtv1Ky9VTsbOTEwsbcWDnbiVsNSo2xXaJM3OR1WdqaV0biZDz1J4UA+2cxP86YOhAy23X2SuSS/q74GUTXz+gRsdgcuS0HzpLNHpatSInHI+CpbM1x3c4X0ihrRV0ccoyS3K+eNg3SjFxZPdEqn0sgiefQ7hSq0byoly8LgVG91B4eqg5ScoO90ECcqAXOK8BQelcuuuQMCrqKLzKiMWJaDcptRaBI+zqggDsE5ZpkcMfoaAmDylnkfqETWi0LWm6fU72StwcjBSPT2Fsmc2KMhqBTV5jeNrZeL91qIctaLdF77BUb75BUo5bWutC9oF8q5oFsqlhySFHzSw2ceVR1dQxVTCbWeD6XDBCXPmMkT9N1hgcx35ch/v3TuB4IyFGtpI6mIte0FLEfOdVmfoFa2nqn+XHIbQSu+V3tfuqqrXXBoaCD3snfivR/jNIk02vaX0pN4phl0Tuh+i+TV0VRQyfB1hdvj/LlBsJB3XOxTjWNUL3uNhzjKzVdqT3gl7rfRB1byMEkn3KBle5xDGguc7ACsgjUVEkhtfA6JvoWlyVQDg07fohWaW9vlxPb+I88L6h4X05jNHifsAcMH6pb+DMRaV+MWhpuF7XacWMDmghwW+p9NaQ6Us+ZBalRNDTduPZZVkqWsYWBkjrOAtlF7h0ys1rjTT1pLLpto7n1NNvb6rchMBxcq3leuNlW5yCDzdQvlc4qBKCwOXKvdbquQfW3gsOBZXNIdF7oiopc4KEjYWuIN1tHsUbY2mRUapSGpoS+M2lYC5h7FX1jtlIXDop0j/OpeemVANoGo/wAR05kzhtkuWSD3CPfdpHVZ7Sr0OtVlDazZPxmrR27jlWAiCRTnYHjPKGb6DYYRLZGkAE5VA8VQ6nk2v+U8JnDI17ARkFL54WysQUVTJRy7Hn09MpuBzURslG1wuCsB438KCspTNSMu6POzr9luWVDZY7tKjJ6hbj3SzR+fI/CtbXSH4WRoN7FsuLJrQeGG6JC+u1MebUtNo42C4C+k6lpxpag1dPC14v8AiRkcjuFdBBSapTGSmIJb87HctPuFj0YCg0JxqmVdc78d43MiH6QtToDPOoXNjFmiYhe1elTxSyGM7XvbtuTfHsUV4ea6igNPMwtbu3B3coG8kTY4gOwslGoRtkicLZTieRhYbOuEskF43uFjYK0fJPEkf+fF+XYsn/gmktJKxwO1wQuvUvnazTtDcF4vj3W1j02LTqMVDDt9IuorE6xIKPVJad2Be4VO+4uDylXinUfjNb3sOALXRFBKS3aTlTAaThQPuVMkWwVU45QcTlco3xdcg+6vduOCh3Czrqxty268LR910QHXAOpXBqq0N197HHNsIuojHkOFkr09whqubXKz9FWoubSeJKGqcPRJeJ334WgBwe4Wd8dNe3SxUQZkgkEjSPZONNqG1tDBUsdcSsD/AKEhAXG8SnabB46LhcFL9RdJABUQD8SPLm/uCMpKmKsgZNG67XdOx7K6CGS+naVVVQNmb0v0K5zdtyvGvvglUK2zy0Uu0mzL8lN4KlkzLh2e6ErIWysNxnolkM0lHNt5aeig0D4xILG31WX1XTqigq/4lpRDZALyRg4lH91pKadsjQ4KydjZGkEDKtC7StRp9WpWystc4cx2C09iFe6lAP4Yx2KztdSS6XXOraP5SfxGDgp/p9YysgY9jhZ3XseyzAJqdDI2IvpDsda5YTgoCCqjlhMXEvDmrTuaC0A2Kz3iLTp2QurtOYDURZLB+sf3SwKHaLvr21lS5scMZvk5Kz/jPxX5jDR0bhsbi4KB1rxNUVcRizEeHMNwQsuyCaql2xgueeApFAQB1TX3zbkpiyqEdWGji6vqaSPRaY+YQ6pfz7JFG9znbz1KvUa8ODm7h1UShdOm8yAAogmyyrxx7LlAkLkH3yIAsx0US0B3svYL2wpyWvnldEVTNuwhIp4jHLf3T9wul1fFuHp5ClA2rRiq0pzbXxkeyT+BKp4hm0+R1zTSHbf9pyE+pyHQvjPO1YnzjpOuR1QxGT5Uv0PBUH0WdjZGC4zZZykmOj6u6ndf4aY3HsStFC8SRBzXbgRg90s1yi86ITs+eM3VocOAcAb3FkJI1zUNpNa2SMMeelkwmF2m3ZN0DRzAmzlXVwNlbcNH1VUmCSBwpU1UHHa4BQCUtS6lm8uQmxKfRybmYzfgpNqNO2QbmcqnSdQLXGGU5HF0lDeqhbJG4EC/0WbdHNplQZoCTET62f2WmdI1wv7IKZrXixGD0Si+gr2VcQc11/8ApGXG2xWSkEml1IqIQTC4+tqfU1ayeJr2ODmHqrKMf438HsrHitoW7Jv1Adfssea2DRY3QMgc2p6l4z9l9kLwcE8pH4o8M0Wv6fK17A2qaLxytwbqYPhtbPPqVXdxLrnK9niELQ0chOYqA6Q6WOtYWzNuBfqkszzNMT3KsB2mSbLAlNHFJW3YAQmEMhdECVmqmTdcqy71LkH6HhFnWPCsfGCV61tiplv0XRA723CFqGAgW/qji0g3UXMDmKBPGzZKTfBWY12ia6qkYR6XjK2T4vV2ykuu0pNnjnus2AbwdWvdSOpJ3Hzqd2w36t6FaV3qbtcsTVF+mV0OqRtJjtsnA7d1saWdk8LXtIIIBBHVJQlqInUVTZuGE3BTSjqhMwtcfV/yp1tN50BBGRws8J301bG03ADspwO6gbWn3SqUlo3NNiE4nbvZ9Upqxsa4JQTp9Y2oYWSD1cILUqd0EomjGWlAsmMErXjvlP2mOspgT6rjKnVdQVjKiAfu6hWSm2UliDqGsLc7CnLrSwXHZUVva2VlnWISSYS6TL5kQLqZxuWg/KmIeQ6xNkRJEJosgWtYqIHptRZNtc11wQjG1FmnPKxlfHNotW6WMOdSvOWj9KPbqQlYwscCCmiXirSoNTo3NLRvAu11sr5XUaZUUU5ZI0kDggL6rLWboyL8rOasWl19oJsmjFkG1rJ7pdD5sGQFCfynGxYLqDdW+GYY2C1lFVV0Pw8xauQk9Y6plLnrlcH6abESfZW+QcBWU1nxA9Va5tl1jJbMwtJBVQBAKMqDm1roa3QhQBTYchqyESx4yUdNHm6jsvHgYUxSGahbUUskEgG14IIS/wAMVMkBkopTd0Dtue3QrR+V6j2WX8Su/hGp02osFo3kRT9iDwVng17SHt5ws74ipC1omZy1N6Gds0Icx1wc3VlVEJ4XN23ur0LdKqviqNlzdzcFe18BdGT1SvTt1FqMkJNmuva60gAmiwLmynVY6ou0EEInQ68xSeW/g90Vq1CQC8BZ95MUjSOQsjWV0DZmiQc+yjQuNixyo0mtE0e1x4R3lgO3BUAaj+CdwCtoKje0BxUq6PzqYj9QSqlldE/a7FkDWvpWVELmvaCHCxFl8+1Wnm0Kr3su6kccddpX0mF4kiBHVLtV0+Kpp5I5GgteMoMT/F45W3BAHZAVNT5zvScJbrOmT6TWFmTET6Sq4p3NGMqYL5SW3ulcwu6/KOcXydCubSvfnaqFjbh/RcjaqldEAS0hciP1Dpv5X9EXJyVy5dkATfOqD8y5coK6j5VBn5RXLlKoR3zLLf4gf6DN/M3/AJXLlmg7wv8A6VTfyBPWcrlyDMan/qjPqnlD8jly5SCjU/yFjKz80fVcuUoP0f5ytH+gLlyRVcnyn7pDUfnfdcuShxQfkK2o/LXLkGB8efkM/mWSh5XLkBrOAjouFy5QD61+U1cuXKj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636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východní učení přitažlivé pro současné Evropany?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reinkarnace a karmický zákon?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znamenají pojmy: mandala, jóga, mókša, guru, véda, átman?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indický kastovní systém?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byl Mahátmá Gándhí?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8008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PARTRIDGE, CH. </a:t>
            </a:r>
            <a:r>
              <a:rPr lang="cs-CZ" i="1" dirty="0" smtClean="0"/>
              <a:t>Lexikon světových náboženství</a:t>
            </a:r>
            <a:r>
              <a:rPr lang="cs-CZ" dirty="0" smtClean="0"/>
              <a:t>. Praha: Slovart, 2006.</a:t>
            </a:r>
          </a:p>
          <a:p>
            <a:r>
              <a:rPr lang="cs-CZ" dirty="0" smtClean="0"/>
              <a:t>WILKINSON, P. </a:t>
            </a:r>
            <a:r>
              <a:rPr lang="cs-CZ" i="1" dirty="0" smtClean="0"/>
              <a:t>Ilustrovaný slovník náboženství</a:t>
            </a:r>
            <a:r>
              <a:rPr lang="cs-CZ" dirty="0" smtClean="0"/>
              <a:t>. Praha: Slovart, 2008.</a:t>
            </a:r>
          </a:p>
          <a:p>
            <a:r>
              <a:rPr lang="cs-CZ" dirty="0" smtClean="0"/>
              <a:t>HALÍK, T. </a:t>
            </a:r>
            <a:r>
              <a:rPr lang="cs-CZ" i="1" dirty="0" smtClean="0"/>
              <a:t>Prolínání světů</a:t>
            </a:r>
            <a:r>
              <a:rPr lang="cs-CZ" dirty="0" smtClean="0"/>
              <a:t>. Praha: nakladatelství Lidových novin, 2006.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58444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115</TotalTime>
  <Words>840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Flow</vt:lpstr>
      <vt:lpstr>HINDUISMUS</vt:lpstr>
      <vt:lpstr>základní charakteristika</vt:lpstr>
      <vt:lpstr> filosofie</vt:lpstr>
      <vt:lpstr>polyteismus</vt:lpstr>
      <vt:lpstr> bůh Šiva, zdroj: http://www.google.cz/search?hl=cs&amp;site=imghp&amp;tbm=isch&amp;source=hp&amp;biw=1311&amp;bih=572&amp;q=%C5%A1iva&amp;oq=%C5%A1iva&amp;gs_l=img.3..0j0i24l4j0i10i24j0i24l3j0i10i24.3917.4567.0.4975.4.4.0.0.0.0.75.276.4.4.0...0.0...1ac.1.7.img.NEFEIGdcZQA </vt:lpstr>
      <vt:lpstr>spisy</vt:lpstr>
      <vt:lpstr>náboženská praxe</vt:lpstr>
      <vt:lpstr>posvátné</vt:lpstr>
      <vt:lpstr> Ganga, zdroj: http://www.google.cz/search?hl=cs&amp;site=imghp&amp;tbm=isch&amp;source=hp&amp;biw=1311&amp;bih=572&amp;q=ganga&amp;oq=ganga&amp;gs_l=img.3..0l3j0i10l2j0l3j0i24j0i10i24.2846.3515.0.3991.5.5.0.0.0.0.107.492.3j2.5.0...0.0...1ac.1.7.img.cxADShUXa7M </vt:lpstr>
      <vt:lpstr>kastovní systém</vt:lpstr>
      <vt:lpstr>nejslavnější hinduista</vt:lpstr>
      <vt:lpstr>Móhandás Karamčand Gándhí, zvaný Mahátmá, zdroj: http://www.google.cz/search?hl=cs&amp;site=imghp&amp;tbm=isch&amp;source=hp&amp;biw=1311&amp;bih=572&amp;q=g%C3%A1ndh%C3%AD&amp;oq=g%C3%A1ndh%C3%AD&amp;gs_l=img.3..0l2j0i24l8.1174.2681.0.3367.6.4.0.2.2.0.86.311.4.4.0...0.0...1ac.1.7.img.5Cx6GpY3T8w   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HINDUISMUS</dc:title>
  <dc:creator>LLL</dc:creator>
  <cp:lastModifiedBy>Dum</cp:lastModifiedBy>
  <cp:revision>32</cp:revision>
  <dcterms:created xsi:type="dcterms:W3CDTF">2013-03-31T18:47:42Z</dcterms:created>
  <dcterms:modified xsi:type="dcterms:W3CDTF">2014-06-03T08:03:24Z</dcterms:modified>
</cp:coreProperties>
</file>