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61" r:id="rId5"/>
    <p:sldId id="262" r:id="rId6"/>
    <p:sldId id="269" r:id="rId7"/>
    <p:sldId id="263" r:id="rId8"/>
    <p:sldId id="270" r:id="rId9"/>
    <p:sldId id="264" r:id="rId10"/>
    <p:sldId id="265" r:id="rId11"/>
    <p:sldId id="266" r:id="rId12"/>
    <p:sldId id="267" r:id="rId13"/>
    <p:sldId id="268" r:id="rId14"/>
    <p:sldId id="259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06400-14CF-4085-8B8A-B102A144CF50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a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E2F6E42-AC4A-4026-AA2E-26820B664B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06400-14CF-4085-8B8A-B102A144CF50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CE2F6E42-AC4A-4026-AA2E-26820B664B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Rectangle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06400-14CF-4085-8B8A-B102A144CF50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E2F6E42-AC4A-4026-AA2E-26820B664B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C0C06400-14CF-4085-8B8A-B102A144CF50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2F6E42-AC4A-4026-AA2E-26820B664B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06400-14CF-4085-8B8A-B102A144CF50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Content Placeholder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Content Placeholder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Ova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a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CE2F6E42-AC4A-4026-AA2E-26820B664B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Title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06400-14CF-4085-8B8A-B102A144CF50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CE2F6E42-AC4A-4026-AA2E-26820B664B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Rectangle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06400-14CF-4085-8B8A-B102A144CF50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CE2F6E42-AC4A-4026-AA2E-26820B664B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Content Placeholder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Ova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a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E2F6E42-AC4A-4026-AA2E-26820B664B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Rectangle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06400-14CF-4085-8B8A-B102A144CF50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Straight Connector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Rectangle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Rectangle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a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CE2F6E42-AC4A-4026-AA2E-26820B664B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2" name="Rectangle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C0C06400-14CF-4085-8B8A-B102A144CF50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06400-14CF-4085-8B8A-B102A144CF50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2F6E42-AC4A-4026-AA2E-26820B664B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Rectangle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Rectangle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Rectangle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CE2F6E42-AC4A-4026-AA2E-26820B664B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C06400-14CF-4085-8B8A-B102A144CF50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Rectangle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Rectangle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C0C06400-14CF-4085-8B8A-B102A144CF50}" type="datetimeFigureOut">
              <a:rPr lang="cs-CZ" smtClean="0"/>
              <a:pPr/>
              <a:t>1.6.2014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Rectangle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a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CE2F6E42-AC4A-4026-AA2E-26820B664B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cs.wikipedia.org/wiki/Soubor:The_Holy_Mosque_in_Mecca.jpg" TargetMode="Externa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cs.wikipedia.org/wiki/Soubor:Brno,_%C5%A0t%C3%BD%C5%99ice,_me%C5%A1ita_-_DOD_(05).jpg" TargetMode="Externa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emaminy.wbs.cz/Clanky.html" TargetMode="Externa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1700808"/>
            <a:ext cx="6400800" cy="3937992"/>
          </a:xfrm>
        </p:spPr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79712" y="3714752"/>
            <a:ext cx="7164288" cy="1254001"/>
          </a:xfrm>
        </p:spPr>
        <p:txBody>
          <a:bodyPr>
            <a:normAutofit fontScale="90000"/>
          </a:bodyPr>
          <a:lstStyle/>
          <a:p>
            <a:r>
              <a:rPr lang="cs-CZ" sz="8000" dirty="0" smtClean="0"/>
              <a:t>ISLÁM</a:t>
            </a:r>
            <a:br>
              <a:rPr lang="cs-CZ" sz="8000" dirty="0" smtClean="0"/>
            </a:br>
            <a:r>
              <a:rPr lang="cs-CZ" sz="1300" dirty="0">
                <a:solidFill>
                  <a:schemeClr val="bg1">
                    <a:lumMod val="75000"/>
                  </a:schemeClr>
                </a:solidFill>
              </a:rPr>
              <a:t/>
            </a:r>
            <a:br>
              <a:rPr lang="cs-CZ" sz="1300" dirty="0">
                <a:solidFill>
                  <a:schemeClr val="bg1">
                    <a:lumMod val="75000"/>
                  </a:schemeClr>
                </a:solidFill>
              </a:rPr>
            </a:br>
            <a:endParaRPr lang="cs-CZ" sz="1300" dirty="0">
              <a:solidFill>
                <a:schemeClr val="bg1">
                  <a:lumMod val="75000"/>
                </a:schemeClr>
              </a:solidFill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4572000" y="5877272"/>
            <a:ext cx="40483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chemeClr val="bg1">
                    <a:lumMod val="75000"/>
                  </a:schemeClr>
                </a:solidFill>
              </a:rPr>
              <a:t>ČÍSLO DUM: VY_32_INOVACE_OBN_3_14</a:t>
            </a:r>
            <a:endParaRPr lang="cs-CZ" dirty="0"/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928662" y="0"/>
            <a:ext cx="705744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1200" dirty="0" smtClean="0"/>
              <a:t> </a:t>
            </a:r>
          </a:p>
          <a:p>
            <a:pPr algn="ctr"/>
            <a:r>
              <a:rPr lang="cs-CZ" sz="1200" b="1" dirty="0" smtClean="0"/>
              <a:t>Číslo projektu: CZ.1.07./1.5.00/34.0938  Název projektu: Zlepšení podmínek pro vzdělávání na SUŠ, Ostrava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 </a:t>
            </a:r>
            <a:endParaRPr lang="cs-CZ" sz="1200" dirty="0"/>
          </a:p>
        </p:txBody>
      </p:sp>
      <p:pic>
        <p:nvPicPr>
          <p:cNvPr id="6" name="Obrázek 5" descr="OPVK_hor_zakladni_logolink_RGB_cz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714356"/>
            <a:ext cx="5760720" cy="125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33445371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ákladní charakteristika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v</a:t>
            </a:r>
            <a:r>
              <a:rPr lang="cs-CZ" dirty="0" smtClean="0"/>
              <a:t>znikl v 7. stol. n. l. v oblasti dnešní Saúdské Arábie</a:t>
            </a:r>
          </a:p>
          <a:p>
            <a:r>
              <a:rPr lang="cs-CZ" dirty="0"/>
              <a:t>n</a:t>
            </a:r>
            <a:r>
              <a:rPr lang="cs-CZ" dirty="0" smtClean="0"/>
              <a:t>ejsvětější města: </a:t>
            </a:r>
            <a:r>
              <a:rPr lang="cs-CZ" dirty="0" smtClean="0">
                <a:solidFill>
                  <a:srgbClr val="FF0000"/>
                </a:solidFill>
              </a:rPr>
              <a:t>Mekka</a:t>
            </a:r>
            <a:r>
              <a:rPr lang="cs-CZ" dirty="0" smtClean="0"/>
              <a:t> a Medína</a:t>
            </a:r>
          </a:p>
          <a:p>
            <a:r>
              <a:rPr lang="cs-CZ" dirty="0"/>
              <a:t>a</a:t>
            </a:r>
            <a:r>
              <a:rPr lang="cs-CZ" dirty="0" smtClean="0"/>
              <a:t>si 1 400 000 000 věřících</a:t>
            </a:r>
          </a:p>
          <a:p>
            <a:r>
              <a:rPr lang="cs-CZ" dirty="0" smtClean="0"/>
              <a:t>„</a:t>
            </a:r>
            <a:r>
              <a:rPr lang="cs-CZ" dirty="0" smtClean="0">
                <a:solidFill>
                  <a:srgbClr val="FF0000"/>
                </a:solidFill>
              </a:rPr>
              <a:t>islám</a:t>
            </a:r>
            <a:r>
              <a:rPr lang="cs-CZ" dirty="0" smtClean="0"/>
              <a:t>“ = oddat se</a:t>
            </a:r>
          </a:p>
          <a:p>
            <a:r>
              <a:rPr lang="cs-CZ" dirty="0" smtClean="0"/>
              <a:t>„</a:t>
            </a:r>
            <a:r>
              <a:rPr lang="cs-CZ" dirty="0" smtClean="0">
                <a:solidFill>
                  <a:srgbClr val="FF0000"/>
                </a:solidFill>
              </a:rPr>
              <a:t>muslim</a:t>
            </a:r>
            <a:r>
              <a:rPr lang="cs-CZ" dirty="0" smtClean="0"/>
              <a:t>“ = ten, kdo se podřizuje Boží vůli</a:t>
            </a:r>
          </a:p>
          <a:p>
            <a:r>
              <a:rPr lang="cs-CZ" dirty="0" smtClean="0"/>
              <a:t>„</a:t>
            </a:r>
            <a:r>
              <a:rPr lang="cs-CZ" dirty="0" smtClean="0">
                <a:solidFill>
                  <a:srgbClr val="FF0000"/>
                </a:solidFill>
              </a:rPr>
              <a:t>Allah</a:t>
            </a:r>
            <a:r>
              <a:rPr lang="cs-CZ" dirty="0" smtClean="0"/>
              <a:t>“ = Bůh</a:t>
            </a:r>
          </a:p>
          <a:p>
            <a:r>
              <a:rPr lang="cs-CZ" dirty="0"/>
              <a:t>p</a:t>
            </a:r>
            <a:r>
              <a:rPr lang="cs-CZ" dirty="0" smtClean="0"/>
              <a:t>osvátná kniha: </a:t>
            </a:r>
            <a:r>
              <a:rPr lang="cs-CZ" dirty="0" smtClean="0">
                <a:solidFill>
                  <a:srgbClr val="FF0000"/>
                </a:solidFill>
              </a:rPr>
              <a:t>Korán</a:t>
            </a:r>
          </a:p>
          <a:p>
            <a:r>
              <a:rPr lang="cs-CZ" dirty="0"/>
              <a:t>z</a:t>
            </a:r>
            <a:r>
              <a:rPr lang="cs-CZ" dirty="0" smtClean="0"/>
              <a:t>akladatel: </a:t>
            </a:r>
            <a:r>
              <a:rPr lang="cs-CZ" dirty="0" smtClean="0">
                <a:solidFill>
                  <a:srgbClr val="FF0000"/>
                </a:solidFill>
              </a:rPr>
              <a:t>prorok Mohamed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900027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Prorok Muhammad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r>
              <a:rPr lang="cs-CZ" sz="2200" dirty="0" smtClean="0"/>
              <a:t>narozen v Mekce r. 570</a:t>
            </a:r>
          </a:p>
          <a:p>
            <a:r>
              <a:rPr lang="cs-CZ" sz="2200" dirty="0" smtClean="0"/>
              <a:t>sirotek, z chudšího kmene, od dětství pracoval, v dospělosti se oženil s bohatou vdovou (po její smrti měl 4 mladé manželky)</a:t>
            </a:r>
          </a:p>
          <a:p>
            <a:r>
              <a:rPr lang="cs-CZ" sz="2200" dirty="0" smtClean="0"/>
              <a:t>r. 610 měl v jeskyni na hoře Hirá </a:t>
            </a:r>
            <a:r>
              <a:rPr lang="cs-CZ" sz="2200" dirty="0" smtClean="0">
                <a:solidFill>
                  <a:srgbClr val="FF0000"/>
                </a:solidFill>
              </a:rPr>
              <a:t>vidění</a:t>
            </a:r>
            <a:r>
              <a:rPr lang="cs-CZ" sz="2200" dirty="0" smtClean="0"/>
              <a:t>, později měl ještě další</a:t>
            </a:r>
          </a:p>
          <a:p>
            <a:r>
              <a:rPr lang="cs-CZ" sz="2200" dirty="0" smtClean="0"/>
              <a:t>v Mekce začal kázat své učení, pro neúspěch </a:t>
            </a:r>
            <a:r>
              <a:rPr lang="cs-CZ" sz="2200" dirty="0" smtClean="0">
                <a:solidFill>
                  <a:srgbClr val="FF0000"/>
                </a:solidFill>
              </a:rPr>
              <a:t>emigroval</a:t>
            </a:r>
            <a:r>
              <a:rPr lang="cs-CZ" sz="2200" dirty="0" smtClean="0"/>
              <a:t> do Medíny (r. 622), tzv. </a:t>
            </a:r>
            <a:r>
              <a:rPr lang="cs-CZ" sz="2200" dirty="0" smtClean="0">
                <a:solidFill>
                  <a:srgbClr val="FF0000"/>
                </a:solidFill>
              </a:rPr>
              <a:t>HIDŽRA</a:t>
            </a:r>
            <a:r>
              <a:rPr lang="cs-CZ" sz="2200" dirty="0" smtClean="0"/>
              <a:t> (odtud se datuje islámský letopočet (AH))</a:t>
            </a:r>
          </a:p>
          <a:p>
            <a:r>
              <a:rPr lang="cs-CZ" sz="2200" dirty="0" smtClean="0"/>
              <a:t>politickým vůdcem komunity </a:t>
            </a:r>
            <a:r>
              <a:rPr lang="cs-CZ" sz="2200" dirty="0" smtClean="0">
                <a:solidFill>
                  <a:srgbClr val="FF0000"/>
                </a:solidFill>
              </a:rPr>
              <a:t>UMMA</a:t>
            </a:r>
            <a:r>
              <a:rPr lang="cs-CZ" sz="2200" dirty="0" smtClean="0"/>
              <a:t> (ideální společnost založená na muslimských zásadách, vyhlásil Mekce </a:t>
            </a:r>
            <a:r>
              <a:rPr lang="cs-CZ" sz="2200" dirty="0" smtClean="0">
                <a:solidFill>
                  <a:srgbClr val="FF0000"/>
                </a:solidFill>
              </a:rPr>
              <a:t>DŽIHÁD</a:t>
            </a:r>
            <a:r>
              <a:rPr lang="cs-CZ" sz="2200" dirty="0" smtClean="0"/>
              <a:t>, učil svůj lid modlit se 5x denně směrem k Mekce)</a:t>
            </a:r>
          </a:p>
          <a:p>
            <a:r>
              <a:rPr lang="cs-CZ" sz="2200" dirty="0" smtClean="0"/>
              <a:t>vítězná </a:t>
            </a:r>
            <a:r>
              <a:rPr lang="cs-CZ" sz="2200" dirty="0" smtClean="0">
                <a:solidFill>
                  <a:srgbClr val="FF0000"/>
                </a:solidFill>
              </a:rPr>
              <a:t>bitva</a:t>
            </a:r>
            <a:r>
              <a:rPr lang="cs-CZ" sz="2200" dirty="0" smtClean="0"/>
              <a:t> s Mekkou, po vstupu do města „očistil“ hlavní svatyni, Mekka (v Saúdské Arábii) je dodnes srdcem islámu</a:t>
            </a:r>
          </a:p>
          <a:p>
            <a:r>
              <a:rPr lang="cs-CZ" sz="2200" dirty="0" smtClean="0"/>
              <a:t>svá kázání nadiktoval do knihy </a:t>
            </a:r>
            <a:r>
              <a:rPr lang="cs-CZ" sz="2200" dirty="0" smtClean="0">
                <a:solidFill>
                  <a:srgbClr val="FF0000"/>
                </a:solidFill>
              </a:rPr>
              <a:t>KORÁN</a:t>
            </a:r>
          </a:p>
        </p:txBody>
      </p:sp>
    </p:spTree>
    <p:extLst>
      <p:ext uri="{BB962C8B-B14F-4D97-AF65-F5344CB8AC3E}">
        <p14:creationId xmlns="" xmlns:p14="http://schemas.microsoft.com/office/powerpoint/2010/main" val="337023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KORÁN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412776"/>
            <a:ext cx="8229600" cy="5184576"/>
          </a:xfrm>
        </p:spPr>
        <p:txBody>
          <a:bodyPr>
            <a:normAutofit fontScale="55000" lnSpcReduction="20000"/>
          </a:bodyPr>
          <a:lstStyle/>
          <a:p>
            <a:r>
              <a:rPr lang="cs-CZ" sz="4000" dirty="0">
                <a:solidFill>
                  <a:srgbClr val="FF0000"/>
                </a:solidFill>
              </a:rPr>
              <a:t>p</a:t>
            </a:r>
            <a:r>
              <a:rPr lang="cs-CZ" sz="4000" dirty="0" smtClean="0">
                <a:solidFill>
                  <a:srgbClr val="FF0000"/>
                </a:solidFill>
              </a:rPr>
              <a:t>osvátná kniha </a:t>
            </a:r>
            <a:r>
              <a:rPr lang="cs-CZ" sz="4000" dirty="0" smtClean="0"/>
              <a:t>muslimů, řídí se jí život náboženský, rodinný, společenský, právní i ekonomický</a:t>
            </a:r>
          </a:p>
          <a:p>
            <a:r>
              <a:rPr lang="cs-CZ" sz="4000" dirty="0">
                <a:solidFill>
                  <a:srgbClr val="FF0000"/>
                </a:solidFill>
              </a:rPr>
              <a:t>n</a:t>
            </a:r>
            <a:r>
              <a:rPr lang="cs-CZ" sz="4000" dirty="0" smtClean="0">
                <a:solidFill>
                  <a:srgbClr val="FF0000"/>
                </a:solidFill>
              </a:rPr>
              <a:t>avazuje </a:t>
            </a:r>
            <a:r>
              <a:rPr lang="cs-CZ" sz="4000" dirty="0" smtClean="0"/>
              <a:t>na učení Tóry (Starého zákona), </a:t>
            </a:r>
            <a:r>
              <a:rPr lang="cs-CZ" sz="3600" dirty="0" smtClean="0"/>
              <a:t>sám sebe charakterizuje jako </a:t>
            </a:r>
            <a:r>
              <a:rPr lang="cs-CZ" sz="3600" dirty="0" smtClean="0">
                <a:solidFill>
                  <a:srgbClr val="FF0000"/>
                </a:solidFill>
              </a:rPr>
              <a:t>připomenutí</a:t>
            </a:r>
            <a:r>
              <a:rPr lang="cs-CZ" sz="3600" dirty="0" smtClean="0"/>
              <a:t> starých pravd</a:t>
            </a:r>
          </a:p>
          <a:p>
            <a:r>
              <a:rPr lang="cs-CZ" sz="4000" dirty="0"/>
              <a:t>v</a:t>
            </a:r>
            <a:r>
              <a:rPr lang="cs-CZ" sz="4000" dirty="0" smtClean="0"/>
              <a:t> knize se cituje řada proroků: Abraham, Josef, Mojžíš, Ježíš, posledním je </a:t>
            </a:r>
            <a:r>
              <a:rPr lang="cs-CZ" sz="4000" dirty="0" smtClean="0">
                <a:solidFill>
                  <a:srgbClr val="FF0000"/>
                </a:solidFill>
              </a:rPr>
              <a:t>Mohamed</a:t>
            </a:r>
          </a:p>
          <a:p>
            <a:r>
              <a:rPr lang="cs-CZ" sz="4000" dirty="0"/>
              <a:t>t</a:t>
            </a:r>
            <a:r>
              <a:rPr lang="cs-CZ" sz="4000" dirty="0" smtClean="0"/>
              <a:t>ext je poezie, sestává ze 114 súr (kapitol), většina témat se mnohokrát opakuje, v </a:t>
            </a:r>
            <a:r>
              <a:rPr lang="cs-CZ" sz="4000" dirty="0" smtClean="0">
                <a:solidFill>
                  <a:srgbClr val="FF0000"/>
                </a:solidFill>
              </a:rPr>
              <a:t>arabštině</a:t>
            </a:r>
            <a:r>
              <a:rPr lang="cs-CZ" sz="4000" dirty="0" smtClean="0"/>
              <a:t>, pro náboženské účely se NEPŘEKLÁDÁ</a:t>
            </a:r>
          </a:p>
          <a:p>
            <a:r>
              <a:rPr lang="cs-CZ" sz="4000" dirty="0" smtClean="0"/>
              <a:t>Bůh (Allah) je milosrdný a slitovný, ale přísně </a:t>
            </a:r>
            <a:r>
              <a:rPr lang="cs-CZ" sz="4000" dirty="0" smtClean="0">
                <a:solidFill>
                  <a:srgbClr val="FF0000"/>
                </a:solidFill>
              </a:rPr>
              <a:t>trestá</a:t>
            </a:r>
            <a:r>
              <a:rPr lang="cs-CZ" sz="4000" dirty="0" smtClean="0"/>
              <a:t> nevěřící a nespravedlivé</a:t>
            </a:r>
          </a:p>
          <a:p>
            <a:r>
              <a:rPr lang="cs-CZ" sz="3600" dirty="0" smtClean="0"/>
              <a:t>Bůh nikdy nezplodil žádné děti (ani Ježíše)</a:t>
            </a:r>
          </a:p>
          <a:p>
            <a:r>
              <a:rPr lang="cs-CZ" sz="4000" dirty="0"/>
              <a:t>k</a:t>
            </a:r>
            <a:r>
              <a:rPr lang="cs-CZ" sz="4000" dirty="0" smtClean="0"/>
              <a:t>aždého člověka čeká na konci dějin Hodina </a:t>
            </a:r>
            <a:r>
              <a:rPr lang="cs-CZ" sz="4000" dirty="0" smtClean="0">
                <a:solidFill>
                  <a:srgbClr val="FF0000"/>
                </a:solidFill>
              </a:rPr>
              <a:t>Božího soudu</a:t>
            </a:r>
            <a:r>
              <a:rPr lang="cs-CZ" sz="4000" dirty="0" smtClean="0"/>
              <a:t>, pak bude odměněn pobytem v ráji, nebo trestán v pekelném ohni </a:t>
            </a:r>
            <a:r>
              <a:rPr lang="cs-CZ" sz="3600" dirty="0" smtClean="0"/>
              <a:t>(Saqar)</a:t>
            </a:r>
          </a:p>
          <a:p>
            <a:r>
              <a:rPr lang="cs-CZ" sz="3600" dirty="0" smtClean="0">
                <a:solidFill>
                  <a:srgbClr val="FF0000"/>
                </a:solidFill>
              </a:rPr>
              <a:t>Satan </a:t>
            </a:r>
            <a:r>
              <a:rPr lang="cs-CZ" sz="3600" dirty="0" smtClean="0"/>
              <a:t>je svůdce, domluvený s Bohem, že bude lidi svádět z pravé cesty, praví oddaní jsou však vůči němu imunní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0531489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 sloupů islámu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ŠAHÁDA</a:t>
            </a:r>
            <a:r>
              <a:rPr lang="cs-CZ" dirty="0" smtClean="0"/>
              <a:t> - „</a:t>
            </a:r>
            <a:r>
              <a:rPr lang="cs-CZ" dirty="0" smtClean="0">
                <a:solidFill>
                  <a:schemeClr val="accent1"/>
                </a:solidFill>
              </a:rPr>
              <a:t>Není boha kromě Allaha, Mohamed je jeho prorok.</a:t>
            </a:r>
            <a:r>
              <a:rPr lang="cs-CZ" dirty="0" smtClean="0"/>
              <a:t>“ </a:t>
            </a:r>
            <a:r>
              <a:rPr lang="cs-CZ" sz="2600" dirty="0" smtClean="0"/>
              <a:t>hlavní verš, základní učení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SALÁT</a:t>
            </a:r>
            <a:r>
              <a:rPr lang="cs-CZ" dirty="0" smtClean="0"/>
              <a:t> – modlitba, </a:t>
            </a:r>
            <a:r>
              <a:rPr lang="cs-CZ" sz="2600" dirty="0" smtClean="0"/>
              <a:t>jež má předepsané polohy a postup, provádí se 5x denně směrem k Mekce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ZAKÁT</a:t>
            </a:r>
            <a:r>
              <a:rPr lang="cs-CZ" dirty="0" smtClean="0"/>
              <a:t> – povinnost obdarovávat chudé almužnou </a:t>
            </a:r>
            <a:r>
              <a:rPr lang="cs-CZ" sz="2600" dirty="0" smtClean="0"/>
              <a:t>(v islámských zemích formou sociální daně) 2,5% z ročního příjmu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SAWM</a:t>
            </a:r>
            <a:r>
              <a:rPr lang="cs-CZ" dirty="0" smtClean="0"/>
              <a:t> – půst v měsíci ramadánu </a:t>
            </a:r>
            <a:r>
              <a:rPr lang="cs-CZ" sz="2600" dirty="0" smtClean="0"/>
              <a:t>(nejíst, nepít, nekouřit přes den, zvýšená zbožnost, čtení Koránu)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HADŽDŽ</a:t>
            </a:r>
            <a:r>
              <a:rPr lang="cs-CZ" dirty="0" smtClean="0"/>
              <a:t> – </a:t>
            </a:r>
            <a:r>
              <a:rPr lang="cs-CZ" dirty="0" smtClean="0">
                <a:solidFill>
                  <a:schemeClr val="accent1"/>
                </a:solidFill>
              </a:rPr>
              <a:t>pouť do Mekky</a:t>
            </a:r>
            <a:r>
              <a:rPr lang="cs-CZ" dirty="0" smtClean="0"/>
              <a:t>, </a:t>
            </a:r>
            <a:r>
              <a:rPr lang="cs-CZ" sz="2600" dirty="0" smtClean="0"/>
              <a:t>aspoň 1 za život</a:t>
            </a:r>
            <a:endParaRPr lang="cs-CZ" sz="2600" dirty="0"/>
          </a:p>
        </p:txBody>
      </p:sp>
    </p:spTree>
    <p:extLst>
      <p:ext uri="{BB962C8B-B14F-4D97-AF65-F5344CB8AC3E}">
        <p14:creationId xmlns="" xmlns:p14="http://schemas.microsoft.com/office/powerpoint/2010/main" val="11634678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01216" y="188640"/>
            <a:ext cx="8229600" cy="1008112"/>
          </a:xfrm>
        </p:spPr>
        <p:txBody>
          <a:bodyPr>
            <a:normAutofit/>
          </a:bodyPr>
          <a:lstStyle/>
          <a:p>
            <a:r>
              <a:rPr lang="cs-CZ" sz="2000" dirty="0" smtClean="0"/>
              <a:t>Hlavní chrám v Mekce, uprostřed černý kámen (údajně meteorického původu); zdroj: wikipedia.org, </a:t>
            </a:r>
            <a:r>
              <a:rPr lang="cs-CZ" sz="1200" dirty="0" smtClean="0">
                <a:hlinkClick r:id="rId2"/>
              </a:rPr>
              <a:t>https://cs.wikipedia.org/wiki/Soubor:The_Holy_Mosque_in_Mecca.jpg</a:t>
            </a:r>
            <a:r>
              <a:rPr lang="cs-CZ" sz="1200" dirty="0" smtClean="0"/>
              <a:t> </a:t>
            </a:r>
            <a:endParaRPr lang="cs-CZ" sz="1200" dirty="0"/>
          </a:p>
        </p:txBody>
      </p:sp>
    </p:spTree>
    <p:extLst>
      <p:ext uri="{BB962C8B-B14F-4D97-AF65-F5344CB8AC3E}">
        <p14:creationId xmlns="" xmlns:p14="http://schemas.microsoft.com/office/powerpoint/2010/main" val="11129711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MEŠITA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muslimský chrám</a:t>
            </a:r>
          </a:p>
          <a:p>
            <a:r>
              <a:rPr lang="cs-CZ" dirty="0" smtClean="0"/>
              <a:t>je centrem obce, slouží také jako škola a soud</a:t>
            </a:r>
          </a:p>
          <a:p>
            <a:r>
              <a:rPr lang="cs-CZ" sz="2400" dirty="0" smtClean="0"/>
              <a:t>před vstupem očistný rituál, po vstupu zouvání</a:t>
            </a:r>
          </a:p>
          <a:p>
            <a:r>
              <a:rPr lang="cs-CZ" dirty="0" smtClean="0"/>
              <a:t>žádné obrazy ani sochy (naprostý odpor k modloslužebnictví)</a:t>
            </a:r>
          </a:p>
          <a:p>
            <a:r>
              <a:rPr lang="cs-CZ" sz="2400" dirty="0" smtClean="0"/>
              <a:t>v pátky by měl do mešity zajít každý dospělý muž (ženy nemusí)</a:t>
            </a:r>
          </a:p>
          <a:p>
            <a:r>
              <a:rPr lang="cs-CZ" dirty="0"/>
              <a:t>v</a:t>
            </a:r>
            <a:r>
              <a:rPr lang="cs-CZ" dirty="0" smtClean="0"/>
              <a:t> mešitě probíhá modlitba v arabštině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2997310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200" dirty="0" smtClean="0"/>
              <a:t>Interiér brněnské mešity</a:t>
            </a:r>
            <a:r>
              <a:rPr lang="cs-CZ" sz="1800" dirty="0" smtClean="0"/>
              <a:t>, zdroj: </a:t>
            </a:r>
            <a:r>
              <a:rPr lang="cs-CZ" sz="1300" dirty="0" smtClean="0">
                <a:hlinkClick r:id="rId2"/>
              </a:rPr>
              <a:t>https://cs.wikipedia.org/wiki/Soubor:Brno,_%C5%A0t%C3%BD%C5%99ice,_me%C5%A1ita_-_DOD_(05).jpg</a:t>
            </a:r>
            <a:r>
              <a:rPr lang="cs-CZ" sz="1300" dirty="0" smtClean="0"/>
              <a:t>, autor: Harold</a:t>
            </a:r>
            <a:endParaRPr lang="cs-CZ" sz="1300" dirty="0"/>
          </a:p>
        </p:txBody>
      </p:sp>
    </p:spTree>
    <p:extLst>
      <p:ext uri="{BB962C8B-B14F-4D97-AF65-F5344CB8AC3E}">
        <p14:creationId xmlns="" xmlns:p14="http://schemas.microsoft.com/office/powerpoint/2010/main" val="22233512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š</a:t>
            </a:r>
            <a:r>
              <a:rPr lang="cs-CZ" dirty="0" smtClean="0"/>
              <a:t>těpení islámu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2 hlavní větve, </a:t>
            </a:r>
            <a:r>
              <a:rPr lang="cs-CZ" sz="2400" dirty="0" smtClean="0"/>
              <a:t>spor o následnictví proroka Mohameda, učení se liší v detailech</a:t>
            </a:r>
          </a:p>
          <a:p>
            <a:r>
              <a:rPr lang="cs-CZ" dirty="0" smtClean="0"/>
              <a:t>SUNNITÉ (90%)</a:t>
            </a:r>
          </a:p>
          <a:p>
            <a:r>
              <a:rPr lang="cs-CZ" dirty="0" smtClean="0"/>
              <a:t>ŠÍ´ITÉ (10%), nejvíce v Íránu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822511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ŠARÍ´A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i</a:t>
            </a:r>
            <a:r>
              <a:rPr lang="cs-CZ" dirty="0" smtClean="0"/>
              <a:t>slámské náboženské </a:t>
            </a:r>
            <a:r>
              <a:rPr lang="cs-CZ" dirty="0" smtClean="0">
                <a:solidFill>
                  <a:schemeClr val="accent1"/>
                </a:solidFill>
              </a:rPr>
              <a:t>právo</a:t>
            </a:r>
            <a:r>
              <a:rPr lang="cs-CZ" dirty="0" smtClean="0"/>
              <a:t>, právní rámec</a:t>
            </a:r>
          </a:p>
          <a:p>
            <a:r>
              <a:rPr lang="cs-CZ" dirty="0"/>
              <a:t>v</a:t>
            </a:r>
            <a:r>
              <a:rPr lang="cs-CZ" dirty="0" smtClean="0"/>
              <a:t>ztah muslima k Bohu, rodinné právo, trestní právo, vztahy v muslimské komunitě (UMMĚ)</a:t>
            </a:r>
          </a:p>
          <a:p>
            <a:r>
              <a:rPr lang="cs-CZ" sz="2400" dirty="0"/>
              <a:t>z</a:t>
            </a:r>
            <a:r>
              <a:rPr lang="cs-CZ" sz="2400" dirty="0" smtClean="0"/>
              <a:t>asahuje do politiky, ekonomie, bankovnictví, obchodu, smluv, rodiny, sexuality, hygieny a sociálních věcí</a:t>
            </a:r>
          </a:p>
          <a:p>
            <a:r>
              <a:rPr lang="cs-CZ" dirty="0" smtClean="0"/>
              <a:t>Umma nemá hranice, šarí´a platí pro muslimy všude na světě, </a:t>
            </a:r>
            <a:r>
              <a:rPr lang="cs-CZ" sz="2800" dirty="0" smtClean="0"/>
              <a:t>nikdy nemá být považována za zastaralou</a:t>
            </a:r>
          </a:p>
          <a:p>
            <a:r>
              <a:rPr lang="cs-CZ" dirty="0"/>
              <a:t>p</a:t>
            </a:r>
            <a:r>
              <a:rPr lang="cs-CZ" dirty="0" smtClean="0"/>
              <a:t>ředepisuje trest smrti i mrzačící tresty, fyzické tresty</a:t>
            </a:r>
          </a:p>
          <a:p>
            <a:r>
              <a:rPr lang="cs-CZ" dirty="0"/>
              <a:t>m</a:t>
            </a:r>
            <a:r>
              <a:rPr lang="cs-CZ" dirty="0" smtClean="0"/>
              <a:t>ezi muži a ženami není rovnoprávnost, každá skupina má svá práva</a:t>
            </a:r>
          </a:p>
        </p:txBody>
      </p:sp>
    </p:spTree>
    <p:extLst>
      <p:ext uri="{BB962C8B-B14F-4D97-AF65-F5344CB8AC3E}">
        <p14:creationId xmlns="" xmlns:p14="http://schemas.microsoft.com/office/powerpoint/2010/main" val="361232309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HALAL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p</a:t>
            </a:r>
            <a:r>
              <a:rPr lang="cs-CZ" dirty="0" smtClean="0"/>
              <a:t>otravinové předpisy, „povolený, přípustný“</a:t>
            </a:r>
          </a:p>
          <a:p>
            <a:r>
              <a:rPr lang="cs-CZ" dirty="0"/>
              <a:t>z</a:t>
            </a:r>
            <a:r>
              <a:rPr lang="cs-CZ" dirty="0" smtClean="0"/>
              <a:t>akázané pokrmy: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/>
              <a:t>v</a:t>
            </a:r>
            <a:r>
              <a:rPr lang="cs-CZ" sz="2400" dirty="0" smtClean="0"/>
              <a:t>epřové maso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/>
              <a:t>k</a:t>
            </a:r>
            <a:r>
              <a:rPr lang="cs-CZ" sz="2400" dirty="0" smtClean="0"/>
              <a:t>rev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/>
              <a:t>h</a:t>
            </a:r>
            <a:r>
              <a:rPr lang="cs-CZ" sz="2400" dirty="0" smtClean="0"/>
              <a:t>myz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/>
              <a:t>z</a:t>
            </a:r>
            <a:r>
              <a:rPr lang="cs-CZ" sz="2400" dirty="0" smtClean="0"/>
              <a:t>vířata poražená jménem jiného boha než Allaha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/>
              <a:t>z</a:t>
            </a:r>
            <a:r>
              <a:rPr lang="cs-CZ" sz="2400" dirty="0" smtClean="0"/>
              <a:t>dechliny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/>
              <a:t>j</a:t>
            </a:r>
            <a:r>
              <a:rPr lang="cs-CZ" sz="2400" dirty="0" smtClean="0"/>
              <a:t>ídlo, jež nebylo poraženo ve jménu Allaha</a:t>
            </a:r>
          </a:p>
          <a:p>
            <a:pPr lvl="1">
              <a:buFont typeface="Wingdings" pitchFamily="2" charset="2"/>
              <a:buChar char="Ø"/>
            </a:pPr>
            <a:r>
              <a:rPr lang="cs-CZ" sz="2400" dirty="0"/>
              <a:t>a</a:t>
            </a:r>
            <a:r>
              <a:rPr lang="cs-CZ" sz="2400" dirty="0" smtClean="0"/>
              <a:t>lkohol a jiné omamné látky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14912082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ostavení žen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412776"/>
            <a:ext cx="8229600" cy="496855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muslimové žijí v</a:t>
            </a:r>
            <a:r>
              <a:rPr lang="cs-CZ" dirty="0" smtClean="0">
                <a:solidFill>
                  <a:schemeClr val="accent1"/>
                </a:solidFill>
              </a:rPr>
              <a:t> tradiční patriarchální</a:t>
            </a:r>
            <a:r>
              <a:rPr lang="cs-CZ" dirty="0" smtClean="0"/>
              <a:t> společnosti, </a:t>
            </a:r>
            <a:r>
              <a:rPr lang="cs-CZ" sz="2400" dirty="0" smtClean="0"/>
              <a:t>od 12. stol. </a:t>
            </a:r>
            <a:r>
              <a:rPr lang="cs-CZ" sz="2400" dirty="0"/>
              <a:t>p</a:t>
            </a:r>
            <a:r>
              <a:rPr lang="cs-CZ" sz="2400" dirty="0" smtClean="0"/>
              <a:t>raktikují ženskou obřízku</a:t>
            </a:r>
          </a:p>
          <a:p>
            <a:r>
              <a:rPr lang="cs-CZ" dirty="0" smtClean="0"/>
              <a:t>ženy mají </a:t>
            </a:r>
            <a:r>
              <a:rPr lang="cs-CZ" i="1" dirty="0" smtClean="0">
                <a:solidFill>
                  <a:schemeClr val="accent1"/>
                </a:solidFill>
              </a:rPr>
              <a:t>jiná</a:t>
            </a:r>
            <a:r>
              <a:rPr lang="cs-CZ" dirty="0" smtClean="0">
                <a:solidFill>
                  <a:schemeClr val="accent1"/>
                </a:solidFill>
              </a:rPr>
              <a:t> práva </a:t>
            </a:r>
            <a:r>
              <a:rPr lang="cs-CZ" dirty="0" smtClean="0"/>
              <a:t>než muži </a:t>
            </a:r>
            <a:r>
              <a:rPr lang="cs-CZ" sz="2400" dirty="0" smtClean="0"/>
              <a:t>(např. muslimka nesmí být provdána za nemuslima; má právo, aby ji živil muž)</a:t>
            </a:r>
          </a:p>
          <a:p>
            <a:r>
              <a:rPr lang="cs-CZ" dirty="0"/>
              <a:t>n</a:t>
            </a:r>
            <a:r>
              <a:rPr lang="cs-CZ" dirty="0" smtClean="0"/>
              <a:t>a veřejnosti nosí cudný oděv, </a:t>
            </a:r>
            <a:r>
              <a:rPr lang="cs-CZ" sz="2200" dirty="0" smtClean="0"/>
              <a:t>zahalují min. vlasy, krk a dekolt; někdy celé tělo včetně očí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hidžáb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n</a:t>
            </a:r>
            <a:r>
              <a:rPr lang="cs-CZ" dirty="0" smtClean="0"/>
              <a:t>ikáb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burka</a:t>
            </a:r>
          </a:p>
          <a:p>
            <a:r>
              <a:rPr lang="cs-CZ" dirty="0"/>
              <a:t>p</a:t>
            </a:r>
            <a:r>
              <a:rPr lang="cs-CZ" dirty="0" smtClean="0"/>
              <a:t>olygamie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muž se ožení s tolika ženami, kolik je s to uživit (max. 4 ženy)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/>
              <a:t>musí mít souhlas předchozích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/>
              <a:t>m</a:t>
            </a:r>
            <a:r>
              <a:rPr lang="cs-CZ" dirty="0" smtClean="0"/>
              <a:t>usí k nim být spravedlivý</a:t>
            </a:r>
          </a:p>
        </p:txBody>
      </p:sp>
    </p:spTree>
    <p:extLst>
      <p:ext uri="{BB962C8B-B14F-4D97-AF65-F5344CB8AC3E}">
        <p14:creationId xmlns="" xmlns:p14="http://schemas.microsoft.com/office/powerpoint/2010/main" val="395646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10" descr="data:image/jpeg;base64,/9j/4AAQSkZJRgABAQAAAQABAAD/2wCEAAkGBhQSEBUUExQWFRQVFxUVFRgXFRQVFBcXFxUVFBQVFBgXHCYeGBkjGRQXHy8gIycpLCwsFR4xNTAqNSYrLCkBCQoKDgwOGg8PGiwgHiQsLCkpLCksLCksLCosLSwsKSwsKSwsLCwsLCwsLCwsKSwsKSksKSwpKSksKSkpLCwsLP/AABEIANsA5gMBIgACEQEDEQH/xAAcAAACAgMBAQAAAAAAAAAAAAAFBgMEAQIHAAj/xABEEAACAQIDBAcEBggGAgMBAAABAhEAAwQSIQUxQVEGEyJhcYGRBzKhsUJygrLB0RQVIyQzUrPwJUNig+HxU5I0Y6IW/8QAGgEAAgMBAQAAAAAAAAAAAAAAAQMCBAUABv/EAC0RAAIDAAICAAUDAwUBAAAAAAABAgMRITEEEgUiMkFRE2FxQqHxgZGxwdEU/9oADAMBAAIRAxEAPwAgLvdW2etslZiKulMjN3urYXe6vRXmoBPddVPGbZW2Y3t/KN/nyqxibwRGbkCaSFxRclzxM/8AffVrxqFY9l0Ksm49Bl+mZza2tPrQflRTZ+3bd7RTDfynRvLn5UqXEnX8Krm0ZBXeNQRoQeYq7Pxa5Ljhio2yT55Og9Ya362hnR3aZv2pb30OR+87w3mPjNFeqrInFxbiy2nq00N2vM5rbJUltedQCQdaanwDk3E+uv3hXmt1Jgk/aJ9ZfvCgwoP7f/8AkP8AZ+6KH0R2/wD/ACH+z90UPqC6JsxWIrNeNccak17NWwwxImosprg4ZishalwWEa4+UeJPIc6P3NjqgUKoJntFtT5DcKi3hNIW62CE0RxmFEGFAPCKqW80bo1iuOwguWCKjAq5iG0qruooizAFbqK0Nb2hNEGFqy8V6t7aV6lsYL2grEzUwsrWSVq2VSCYrfLNbtbFbJBrjipj7adU+YSuVpHMRupBAgAcuZpr6b43Jg2Ue9dItr6yx8lHxFFPZrsYWrAdgJvdrUAwu5Br3CfOnLyV4tXu1uvEGHjPyJ+qeYtEAtFVv0qNBXUNvbExPXnqGW4hIlLlu0yIJAkEgHLE6a0ndNLWEs3DaP7PEBVLC2GaxmYTlJPuH8xpQr+LQm8lFr+4yfw6cFqaf9ifoJdJ68mMs2wPrQ5PwIptIoB0M2abWESfeuE3Tz7Xuz9kLTDI3UuyXtJyFJYsIVWt7la3RB31gNFLCZZ6nwZl0+sv3hUPUg8anwpAuIP9S/MUAoObeT9u58PuihtFOkFyLzeX3RQdrlKTHNG5NeFaCs5qJHAhh2GWtGCTrUFm/HCak/R51NQ+5MYdg4dVt5gNW+Q0H41Y2gBK6a61H+kizh0kScoCjmSJ9ONI3STpN24e8VPBRmRfXSfU1XttUOB9VTmMOKualZ1I0HpU4sCNa5mNrujh+tI7y35059G+kYxHYcqTGjLuPMMBx5GpV3KXBKyhx5NsRbIJHImqrJV/Ft228T86p3DT0ysyIVawq1Ump7F2iwIJCvVXF+vVDCQvNoYGtb/oukmohePCKqbZ2ubVvgXb3RwEb2PrV2EXN+qKjeLWXgay9xUBLEKOZMfOkPEY2457Tt4TA9BWj3OLSfOfSavLwn92Id/4RH0p2r117Q9hJRO8n3mjvOngBXQtiM1/A2sjZWCASOBURGnMqK5bi7QPGO7efQmaMdGelpwQZGD3bL6wPfRuYH8p9aq/E/GlOqKrX0mh8OvjXY/d9nR8btu1gbavc6yG3vma5n3e7mOh4FYkb9RrSTs5LWOzO9sktiHvXGaQCP8ALtDWG0AnkPGgm0caL2IDOtxsMrE5WOVvEAax4wd8U9bJv2XQdUVyAQAv0e4rvHnWZX4c4pTmmkW7/MjzCD39wkLoio7ikjStRbUa1G9+N1WzNNrGHYntVZNqKq9dpqa3OLCjfNccbpdkxVqxaPWp9ZfvCqFu4rHeRVvCfxU7U9pfmKAUGOkTfvL/AGfuihTPRbpBcAxLyNez90UL0PClIcYFys5qxk5VKiUTifAIZnhVvF39NKjTDtG+K0dYFL7ZIJYx89myQfosp+sAoPnvrku39gO+LCJduF7hCjO5IXXUgbojhXTcBc/ZXAT7pDgeqmPh6Uh38SG2mnbCG2GuANMMdQAI3847qz79jZwaPj5KsodMNgMEy22jqyAx0kjKBPrRfoPh2V7ZLFlzCJ+jA1g8uOtV9pYrrVulnALGJCsoJ0iB5btd9EejgPVrpEfjpRq3UidmJNsNXL5JJ5mtGatorwWtPDJ0jg14TU+WvC3QOIg5r1bMterjtBWUTypR2piw+MurOiBEHlJb4n4UaF5QdWNLfR3ZD4i9euyAmcKSSdSzFoEA65da0vD4k5MoeQ0omzCo3aR/zXSf/wCbtrbax1iKrntDe4JJKxJ1aBA5Qd+tL/SXo1ZtNFvrB2QFSC7XbhnVZ3Jprv7hWhHyIt4Uoy0TxZ8AO7efGt1QDgPSstpodI0PjxFeWrHCJ8s2azIohhAABl7JGoI0M85qi1+rNu561B8hY22tpZ0GgzACfHnHKtxdMe7SzYxRUhhvFG7OPkSJg/3FYvk0ut6ui7VYpLH2WhmjVZrC4g/+M1vbxLEVKmIMa1UxljUVL+Lfhb+VbbNxTG6koR218PeFbXHuHcRFb7NLC6ksDLL94UGmHV+Bq2/hgcQ546fdFUBhKI7bP7w/l90VUzUvWMM27QiKkW2JqLra062gcWXuxVO5crF3EQJJgc9wpU2/7QsNYBCt11z+VNQD/qfcPKTRRx0HYGHBR2KhpOU7pAKk6HvMelL2O2eiNcK73XXTtAAxDciDXMcB7RtordbEWgerWFdVRmsAHUB+ROvakGmS37U7OKcZv3a40BiTmQPuFxGjQQYZXEFRvmkW1KwfTa6yXZtkKWLPpIBZ2hROmrMYFNNnDhRkXUA7+B0Go7uVCNp9I8NawmbEkZpQ9VbZYvtlDdgDTqwWIzHh3xG3R3pjZxaCGC3YGa2dDPHJPvLPEedSqq9Oew3XOzgKMCK9Jra5crQ3KsaVSRWPKtw01ALtZ66uCbs1eqBmr1EAr7QshLLuY7Kk+e4fGi3Qu3+j2rdvsdqHfNoQ7gsxGmuVFgDnM6RS70mJW2EJ97f5f91nC47IrKFBzRBJOmkTpv4b+QrVoq2r+TK8l68Og7N2UDiXum4bpO7RclsbgBG9spGvDXnV7Y1268NdTICzBBlGZYzDMxn6Q4jnBpJwW33a/lR2th1gE9oZh2yMvIxGmvrTRsLpW+IvBQigqrmDopdWAYA6ncfQ+FKthNITVFbyLvSSzhLa3h1WuoVmS6LnWsSe055EkmY3AAHfSMVrrm2cVdu4C5bvZSxVy5nKIViylRBA3ATO6uO3bJYcPME/CaseM36vSw5RbxGl29BqfCYsNuIP58qWdvdhsgOsS0Kg37hoJ+NPXRXoQqYQG5/FugMT9K2N6Ad/E+McKE/L9J+rQ39BOO6RWjxongMVk0Oqn4HnVC/h2tOUbeNxG5gdzD+9DWytG81alGNsf2ZWTcGMqYie7lyrc3Z41R2dj1yZW3j3T3cvKra4lJ0Ik1hWwdcvVmjCXstLKERrrUeDVeuQiZzp94VlkCncanwAHWJpPaTf9YUvWTwP9IbkYl/s/dFDutNXOkh/en+z90UMLVHCekpvGiGxdndc/a0RdW/AChBNMOF2ouFtWUZHY3jmYqpyopkBieOuUZRr2p3V0uEFcnMvaz0Ku282Js3rl3Dz27bMSbM8VG42/iJ4jWlnob0AuY0i5c/Z4efe+k/MJ3f6vSa7XtSO0G9wyGB1BEagzvBFZw+BGaLcBLYCiNwAHZCjgIiookWthYG3h7Is2kVLYEBQN/CWJ94niTrVHaXR7CGDdw1p21Gbqk489KJWbDfSGoOh5jfr586kvnnXEgKei2EZFz4ay8aCbYMCdInxqba/RbCX7HVNaVQg/ZlAEe2TuNsjd4budWr0ssKYncfzobszb6371zDlGD2pzFihDANBIAMxqPXWDUkA5d0jwu0tmPPWvcsT2bh7dsidA4aSh7vQ01dEdtNjcM10plKP1bxqJyhgRPAzXSOoVlKsAQdGBAIM7wQdCKobJ2DYw6X7Vm2EV2Zyo93Mba7uQ0GnCuItC7FerdjWAKkQNZrNer1ccKXSgB+rJGnaH3ap2l7Ijl/xRPbgdrM5eypDab9eyfnQ7Be74GtvxZbUjLvXzGhFRpdZAcpgHeOEjce494q26zUDpVnhi+grb24lyyiXjdOQZAAVyroRmEQW0yjK2/TXSgTrXgutZbUHzqKgo9HJgDo3gVxOPZn1VGzxGjENlQHhG7xiunDGOP8AL9DSp7M8COpusD2muFWkbgqgqJ7yzHyp1NthBDDwisCzXJtmrx0C9pYU30ylcjLqrcjxnuPEflSvdc23IuDtgkROixyPGd/hT5ib2RCxIAAJNc8xmKzszN7xJNaPg+zT54K1+F/D4/UEEaHSmjCWetCsVWGEiueZmd1VBmdiFUcyfw766JsrZTWLK22bMdSSNAGO8Du4TUfO9Hn5OoTX8Fu5aUcdfGas4O2udCP5l+8Kp5QQYR1zbwCYjlJqzs9gHSVPvL5doVmFkKdJj+9XPs/dWhdEukx/ern2furQsNRRNkiJJA5kD1MU4bYwFlspdTNmMhllywVPAwdUG/8AGlTZom9b+un3hTrtRZtmdx+U1CZOAo7exkWmcH3creIzqrD0b4VPtvFvhrGW0yrecWrNovqpuMAo9EVjr/LSL042t1ZNsTCq8id85hr6VD7QenS3sJaw1oAs6WnvMQpZIUFEESA/FiDpMcTUX0STM4P2tXMFcu2r7jHquUW7iRb7Q0YEkdod+uo31bte2nDXyBes3bI01UrcE98ZTHlXJL1vSqqb6KBp9K7O6R4e+gNi6lzuBAeeAKntD0q7iMZZsKblxrdsHezFUnQcTqdAPQV8xg8eNZe6TvJPiZ+dE7TvF32w4FLmQda67jcVOwO8BiGI8BTjsfGLfXrEYMrgFWG5gUTUec+hr5YtvXevYtiAdnKJ1V7iHyYsB/8Ar40Tjd9CRy0rGes4j32+s3zNRzUhRIBWajzV6uCeu2FKFSNGBU+BEUnphzbZkbepg/nTnqOXmaAbdw4W4GE9sSTGhiBoeY4+VaHiWZL1/JSvhsfb8A2oXFSMdKiZq0kVvsQMteJra5UZ3UzSOFPojtDqMa9k+7dfLHJj2rbfEj7QroiLvGWCO+uf7NwSvtG2WMBULt4ponxYelN+2ttpZUZSWYgkQJAPAuf7mKxboe1vpDs0Iy+RSYM6VbX/AMldYguRrB4LoDrxPlSnfuhRJ/v1AqTEXiSWM6kkliQJOpJoh0c6Pde63bg/Yq0AER1jDu/kB3nidOdX5NeNXghJ2S0MdCejxjrrg7dxZUagpb4fabf4R301ZVAj8dfOobqyRDHXhNTFSj7wGWN/PhWNKTlLWXMWcGyNwJIGvfW+FeLiakjMo3jTtCoTcAkx6Gf+qnwNwZkMR217/pCo6Et9Jz+93Ps/dWhc1a6XYwLjLg+r9xaD/rAUUuAthzYh/ebX1xTltxgLTeH/ADSBsHGBsVZHN1+dOfSvEqlkk8iPhS5onA+f+llx8TjHt2wCzsVUTGsEkSfA0tYYdmDvGhHIjQ0z7EUPtEOT7me54ncB/wDqfKhG3SBjMRAgG4THiASfM6+ddJcAi+QddWh7HWiN00OuDWookSg1g1qpraicbWzXc/YthiuDk7nuuw7/AHVH3TXDVFfQfs+jqbaJ7igKDvBAEEg8yZPnRCj20NL1z67fM1Xmttt4kLiLq8nP51S/ThTMEtlua9VT9OFeo4dpYZSdQTHfQnbtxpQHdDMOR3AkHy1/5otfxMrABHfGlBdp4lntkGCFYQYiNCDHjpP1aZSsti/3ISa9JJ/j/sGPciosMme4qwxBOuRc7AcwONZvDQGtcIzIxy3ms2rn8UqCSAATKwJnuHOtq1yUG49lCpRc0pdDbhtlaZVwdmNJ6+/F09+gYL4TVm90LsORFt7TESclzMoPIZtCPKlDZV23cufuuBbFRo9/FMVt6cZcGB4CadsH0pw6KguXcKlwASiXRlUcgWjSO6vIytui9Un/ALs9VGuqSz1QvbZ6LjBWutQZma4oa4wUsFgwhjQKY9T4Ul4m7JzHfOp4+B13V1Lb/TnZxsvau30YOpBCHORyIjiDBHhXKdi4uxiMaLLsTbMhCJTO30Q3EAidBxitXwPKUYP3+r/kyvMofsvXovbB2GcU+cIRZUwzkmWPFLZO7vPDxp7tHIMvVqqgAAKdABuArfC4PLbCKCiqAABKiBpoDuMVZGFG7Wec7++oWWux6xSiorEQdcQMwGnLl61oQW3g+vxrTaWLs2ELO0KO8kk8gBvPdQrYnSZcQzqFK9XHvMNQZA0iQdNR30psmkHBhLbKcwWSI37u/wAajwGEC3bYUiM68z9Id9SC7u1AnuOvhzrXD22F23BP8RQwyjSGFdoCv08vRtC99j+mtAP0ii3tCP8AiV77H9NKXJpseiL7D3R3E/vdiP8Ay2/iwH402e1TaZt2YGkjyPcPAfOkvorazY3Dgf8AlQ+hzH4CjvtlnQ8I9NaXNcoZDo5t0cP7a43EKAPtHX7tU+k1uMRm/nRSfESv4CrXRxTluNzYKPsj8yao7cv5rxjcgC+e8/OjP6QR+oFXKp3RVy4aqXaShhoDUgqOt1onEhGlP+xn6vFOHa+l5Ai4NVzlesIgt2dCuYqWnSJmufvu+P419CdE8aGtIwYMuUFW4kED0NFBQE6VMRi7mYjN2CY3SbayR3TNC+uor0/QjFhuD20YeUqflS0LlPXQiXYQ67vr1UOtr1EiOFu/OkFe4gH8aHbfxA6sLPEH3Y3TVRLwJklB35GHyqLal6VUSp1Puz3b5qXivbUiF30MqPqKgUxU5GlQMutbxnlTb2MxL20t22lAIEvlCiSYyjfvnWd9CLHRUHW85ZjyMD13mjlwld2o4is29RKnxHKk/wDzVt61/wCDv1p5mgZuhlkjRrg81I+VB8fsg4dw1ticpBBOhzaERHKnDPzJPdFC+l2LVrdlQCGUEGRvBd3Xx40i7xq4x1IbTbJvGx2wO0VuW0fOxzqGIzxqRJBnlMeVXGxSqAc4UcJeJH40sdFcK1ywqq6ghsoDbwCQSe+A0xxiK6V+qcNZUDJ1jcS4DsfHSBWBfYqZOLNOmiVq1HLreExW1sWbVoxbtsZY+4gB95iN7GNBvp2xmz8Ls61bsW+1d967cCgu2kangJ3L3edHcRtxMPh2KW1QDcqqq5nO4ADSTz8aRktXHAuPLXH7THSZPCeQ0HlVaFjtlq6RYsr/AEYY+2Wb+3SxEMYXdoOPPjVvA7XAu295zOnAg+8Ad/CflQY3CrdpCQN8qD+NFcDbY3LD6ZGddFADaOBB00q17FLDHtCP+JXvsf00pcmj/tEb/Er/ANj+mlLguVaXQp9jR7PLBbH2yPoB39FIHxYUQ9qhLEKd8UP9n+A67EsAwUqmcEhjudRwYGdd/Cr/AE6uh71xp0tozSOGUFj8qTN/MOgvlOa4PEdVhS/fcI7yXIFARu13nU+Jrqfsu6NjFWXFxVZeqtjtqGGdri3DoeMK3rTFtv2M4K4SbZuWO5SHQeT6+hoTf2OijgNw1Xeur7Q9hdzU2cUjRwe2y/FS3ypM2t7OcbYJBti5Ea2nV9+7TQ/CookxYrcVcvbBxCe/YvL42n/KtMPsu85hLVxjyW25+QogIgeVdX9m21S2Htg/RGTcB7pjz0ilXYfsvx19gGtdQnF7vZgdye8fCKaOjmzVweOxOEBnqjaZSd7B7a5m821jvqSOGL2iWpt4e4P9afAMPxpIp96eLODtngLg9SrVz0mmx6FT7JJr1RzXqmQCN+6p/wAw90j51AzyBrOtWcPh2n3l9B8aixYh408q7wIt27+xHyX8h4bq0IqSNKjFb5nGMlQ3MOQZHmOdWaw9ccRrukbvlS70tEtbI/lf4EAD40xJINBOlayLYG/MfSAT8hSrlsRlTyaCnRsEqVmPcI0nUqRJnQe7T5srbIKiWVrgEZc6yx5jWuX4LbHVBcszdhR5FpJqY3+PnrqP+KyvI+HLyZybef4NPx/NfjrM3Ry6VYoXbiIJhZLxuBMAb9/umq3UkaEuY4zp4zxqHo8tx7eckHUoJ10GpbeJM6T/AKav3g0j+EI0JGpJ4z2vlWTCj9HYvstX3q6Xsuiv+kBQdXmNAD/cVNsrHE4i1nnLntgqCBPaET8JrZ0cburI5AAfMzUmCZxftgogGdPpT9IcqmxBW9pB/wATv6/+P+klLUmmf2kH/Er/APt/00pairi6EvsdPZK3764PGy3wZKHe0gCzaxWXQ3GW3zPaIBHpNEfZPZ/fLjEwFstPmyjf5Ut+1XaKves2VJIuXsxOoEAhAF5+8dee6kz+odHo610E2b+jYGwsdu4DcfgdR2Z8sooxtHUc9CY47qxcxFuwju0qlhNTBMKqzoBvoJszpVh8c1wILiXbQ7aXUKOFYkKYPAx5SKgySJnuB0g7vMTEflQnEYhyxAXKoOhESauY/GLbGu71qo+JldwH5cNKKRzKqXGzGToOAJnnrwq7bxQ3Amd+86DidaWEN9cYFtpNgkZnZTMkEtDZt24CBv0powoG/eeP/VTAFsGsjWlDpngRZxmFxIgdaGwt08zHWWT4yGXzFNgu9n4f330p+0/N+gll16jqb4Hel1Zk/VJ+NccS9K26zZrEfRa23lmy/jXNia6VbuC/s68qa5rRZfIBxHpXMxrTIi59mwevVgisVMWM1hBxk/ZB+JqhiMOesJgxw0I09IoitzKNX17gG9Nagush3ux8vyNLovdL1LQ2VqxYU3PCtAasYhVuI1vMNVZQYAYEiB2jqINcy/Wt9JAuuI0IzHePGtCHxCLXMSu/Ff2Z0dTWHpM2Fty/dvpbe6crSPdQnQEgCRxinC7bI+kfRfyq5VdG1bERZW4PGePeaDbcUOVn3QTJ8pjzijCIf5j6L+VLXSYXWbq1diGaMvZA0EzoBUrJZHc06uOy7B9u7N2yv8p08ACSaOLaLmBvYhR4nShuC2H1UMTmePITy50b2XbJvLAkIMx37z2QdPEnyqvKcq65Tksb/wAD8UppIZBg1WyESQFgCR2iACNfGoWA0k7gAJAOm/iOZq7+moVmAW07OcCCdSIjdB9ajOO4BZ59kQPArWA1peK6qvAgHzPyBojgcOpvWiRJzpMEESGG6IjhWFxalIVYAOaVgdrdmYNuAq1sK6pvor5gMwbOCAsyNGg8TG7jXeoQd7SFnad//b/pJS0UNMvtIYfrO/8A7f8ASSlmRyq2uhD7L2y8RjbbEYEkXXEGMmqjtH39OFAcCuKxe1MKmKZixvoskLpDhmHZ0+jTR0RxAXG2iBvzL6qRRL9SNa2vhL0fsziFPgWlfmaqWTyzC3VWpVuR1jbOyTfsZQ2R1dbiEyVLI2ZVuD6SHcR+VJ2xdm4izdxOJxXV9ZeyKFtyyoluQFzETrI9Na6A5JkDQbhQzHYIZdeXHj31IghZvMGksJ9flVB76lwoOoEkRuEx5URxYG4bvhVBU13COJ4/340xAJVcZqI2iBqTA5eNUdIgVJasHdAI3a+UGicT379q0yLcYjrX096Jlfebco1G81vicMMR11o+46G031WUqfnPlVXbAt/s+sQsVOZOUxEEbm4aHkDVvZg6uJ3sdeUnWgccQ2fsbHO7WTfa2LIIjO4EIYiE8OPOr00/9INkC1ib10f5iBh4wQ3xE+dc9yihU3r066KSTRsTXq1LV6rBXG1dmIo9zNyj8dK8DE/s0Ed+vkIqixdt7n/2J/6ry59RmYd8z86oe/4RZ9SW5iCTogUd6azSVtzojca87goFc5hv479AN0zTkSQNHbX/AEz6ioXg7pjmRA9Kf4rjK1Rn0xV3tGDcRH2X0evWcTaYgMocSVO4HQmDrxpyvcKizDMNdQR86mvD8a9BVTGriJmTsc+yENQy8k358fhA9JIokx0obd0did5A8hrA7ucU2QIdmuIfU8uFWdlYkKhMiXMiCcwAkA6SOBOvOg2Ic3LgtgwPpHkOMd/4miDWLfuqI5az4AxWR59/9Ef9S9RD+phS1tIZzLmD3/8AG+pMVtPTS6O4CRJ/1FQIqDAsgMgq7ZWkE5gdCZgkSQBW/wCjiFtqqyoJAUdo5ok3GMieG+BNZmvC1hLhr2dcoTMyieyIzaqDJHKd5q10Xx5OLtIEDZ7qgg5SPeB3R2dwPlpFR4XYWeSoYZVky4iQZOaZB7M6A/lTJsvZdjDXbNxSr3iyhArSsNobkc4J5DXQTUeQoEe0gTtO/wD7f9JKWiCONMntJf8AxO//ALf9JKWcx5mrq6K77CfR0kYqyf8AWPjpTp0pxYAVwf4biDyO/wCBFIGDxHV3EeScjBo5wZipNr7QC3Lpecl5RetESRmGjLHMrIPetUfJi/dM0PEa9Wj6DwGKD2lcEHMC2nIkxFVcbbJEnx8INLHsh6RWr+z7VsXVa9ZBR1ntgBmKEg6xlI1GlOGKbstOgidaYV/uJN1lZiswwJMd3DdvFeuYfMsKcp7h8gagxZCXGuaDmdwCxrUljEsdRB8Dw4UxcAK2IupZOa42RSFksYSZgAngTvohgmXULuGvcZ1kVU2nsy1iVUOSjKQVZYkajMBOhkCDINFcNg4UIu5QBJM6AQJPEwKJxXdescclq7a0Yaac5769cQCAnPtE8dPhVK/iAhBa4iqJJl1GnKToK44j6ZoBZD95U/aGnxFckVvPyp86WbWw1+2rW7yObXWLCFmAe4Blkr2dysIPOeFIlGtctkbJcJGHv/3FerOYDfPpXqcIGTrzwg/OtreKO5hI8IPmTUVpOcetZeBuI075NZWsvYZu3QDofh+Va3XU7gfHhWAZ4z3QZqJrXEEfI0Yz9ZJkZR1NA/EqpOmh51dGq+QPw1oZdxME6FtYMRv5SxAJ7hNZG1lSM4ZOWYRPgRXsm01pg40yS83L/rvoJfxkkxGUDQ72Y8WY98VJtHGAzlYFTyPDlVLAWTckR2fpH8B3/IUi+5QjpYqr1hfZWy4t52Ky+pB3wfdG/wA/OpjgwDmykd4OUabzUHUncNdYjgO+asLbZXClQZBXMZyiJEmBPLeJrzcpOb9maaWcEuCwPWOEtHU6jMAsRv1IkiBu41bxuxblpmN4LkUiShAWWmFBAJnQ+lVACwBYaiBEzAgDNu3agf8AVF8bsNLV/Kbjm0dW3NcJhZEHd73Hv5VHCSJ+jjm9eZCc1trTI4EAkGBoI3yRu/6x+rnXGKTZCq91cmsGFuKJg8IHxo90VtWrGGbENaKMA0kklnUGQFEaTosjeRS7sHEtcxKBy0m4re9pq4OXtAgAHXhxoBJfaSR+s7/+3/SSlmRzph9pS/4pf/2/6SUslRV5dFR9m8g1jGLnthJIynMp4qTvjuNRwRWyueJFCUVLhkozcXqBOa5Yuq6nIw3PbJUk89Nxpqw3tex9gHM6XxERdQE/+ywfWgO1bc2ydNCD+H40HxRlfKkSjjHKXstDeK9qmMuMTFoA8MhI+LVA3tLx5hA6oCQOzbUce+edKqb6tYVZuJ9dfmKJw7bU27ihaYpecMBOndv4cqUT0vxhM/pV6T/9jUxuRSbiMLluMnI6eG8fCpzWEIMt3du4lxDX7zDkbjx86rSTvM+OtSC3CxUVLJhzo8851nTstHeJHyNGsoFAOj1yLh+r+Ipg6wf2KfDoTPs1zeNerIudwr1SIjVmnhA5wD661r+izvjyOnpUiNFb9+m7kKy+y9mFcWVA7u7fXmIG4Gts3ajhG6pkQQfHw+VH1O0X8Vh4JMnee47907/jQ3GWJBXswdN2vrrRnaI7R8aHs2/wr19XNa38IwZcSf8AII2Ls+01kF1l1ZkaGIJg8RPI/CjBxaBQoWAIVQF0jedBEmd54zVTYyAviFIEZg27iUBJqey2gHAzPlEV5q5uEnHejXhykydL0HeDpx4eXKtf00k9lR86qYgwdO74miCr+zDfSMyefZtnX/2PrS/dk8MXMY7RmhNd/ukiBM8wAN1MW2cMi3EPWKxKqQxBC5RmWd3ILr3a0DwFoO9sMAQzrMjfO+nPamDQ3cOSokFFHLLnbSN3GhrYUircvZkthnVbYIPa1GYDskgaQZr2F2SUvIcg1dCpUwuUurTEboIiddajv4lv0m+J0BAGg0yqWEHfvFX9mrN61OuVhAO4dsDd4VFMOAH2koP1nf5/s/6SUr9SJ4etNXtIQfrO+e+3/SSh2Owqrh8wEHNbE8dVJNWZ2qDin9+Cr67oFNnlHxrAtHhWuIcjca2t3TB1p5A1xWFJQjTcflQC6OwPCmI3DQB/d9aTaOrAnGrmB/ip9dfnVNveq3gP41v66/OookxtPhQTbmEh0fn2T4jUfD5UwG2KG7Y/h+BX506XKFR7AjDSqjVdNU7m+q6HBHYR/ajvU/nTCbJ4H40s7IH7ZfP5GmLcafDoVPskW0ederE1ipiz/9k="/>
          <p:cNvSpPr>
            <a:spLocks noChangeAspect="1" noChangeArrowheads="1"/>
          </p:cNvSpPr>
          <p:nvPr/>
        </p:nvSpPr>
        <p:spPr bwMode="auto">
          <a:xfrm>
            <a:off x="63500" y="-1571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" name="AutoShape 12" descr="data:image/jpeg;base64,/9j/4AAQSkZJRgABAQAAAQABAAD/2wCEAAkGBhQSEBUUExQWFRQVFxUVFRgXFRQVFBcXFxUVFBQVFBgXHCYeGBkjGRQXHy8gIycpLCwsFR4xNTAqNSYrLCkBCQoKDgwOGg8PGiwgHiQsLCkpLCksLCksLCosLSwsKSwsKSwsLCwsLCwsLCwsKSwsKSksKSwpKSksKSkpLCwsLP/AABEIANsA5gMBIgACEQEDEQH/xAAcAAACAgMBAQAAAAAAAAAAAAAFBgMEAQIHAAj/xABEEAACAQIDBAcEBggGAgMBAAABAhEAAwQSIQUxQVEGEyJhcYGRBzKhsUJygrLB0RQVIyQzUrPwJUNig+HxU5I0Y6IW/8QAGgEAAgMBAQAAAAAAAAAAAAAAAQMCBAUABv/EAC0RAAIDAAICAAUDAwUBAAAAAAABAgMRITEEEgUiMkFRE2FxQqHxgZGxwdEU/9oADAMBAAIRAxEAPwAgLvdW2etslZiKulMjN3urYXe6vRXmoBPddVPGbZW2Y3t/KN/nyqxibwRGbkCaSFxRclzxM/8AffVrxqFY9l0Ksm49Bl+mZza2tPrQflRTZ+3bd7RTDfynRvLn5UqXEnX8Krm0ZBXeNQRoQeYq7Pxa5Ljhio2yT55Og9Ya362hnR3aZv2pb30OR+87w3mPjNFeqrInFxbiy2nq00N2vM5rbJUltedQCQdaanwDk3E+uv3hXmt1Jgk/aJ9ZfvCgwoP7f/8AkP8AZ+6KH0R2/wD/ACH+z90UPqC6JsxWIrNeNccak17NWwwxImosprg4ZishalwWEa4+UeJPIc6P3NjqgUKoJntFtT5DcKi3hNIW62CE0RxmFEGFAPCKqW80bo1iuOwguWCKjAq5iG0qruooizAFbqK0Nb2hNEGFqy8V6t7aV6lsYL2grEzUwsrWSVq2VSCYrfLNbtbFbJBrjipj7adU+YSuVpHMRupBAgAcuZpr6b43Jg2Ue9dItr6yx8lHxFFPZrsYWrAdgJvdrUAwu5Br3CfOnLyV4tXu1uvEGHjPyJ+qeYtEAtFVv0qNBXUNvbExPXnqGW4hIlLlu0yIJAkEgHLE6a0ndNLWEs3DaP7PEBVLC2GaxmYTlJPuH8xpQr+LQm8lFr+4yfw6cFqaf9ifoJdJ68mMs2wPrQ5PwIptIoB0M2abWESfeuE3Tz7Xuz9kLTDI3UuyXtJyFJYsIVWt7la3RB31gNFLCZZ6nwZl0+sv3hUPUg8anwpAuIP9S/MUAoObeT9u58PuihtFOkFyLzeX3RQdrlKTHNG5NeFaCs5qJHAhh2GWtGCTrUFm/HCak/R51NQ+5MYdg4dVt5gNW+Q0H41Y2gBK6a61H+kizh0kScoCjmSJ9ONI3STpN24e8VPBRmRfXSfU1XttUOB9VTmMOKualZ1I0HpU4sCNa5mNrujh+tI7y35059G+kYxHYcqTGjLuPMMBx5GpV3KXBKyhx5NsRbIJHImqrJV/Ft228T86p3DT0ysyIVawq1Ump7F2iwIJCvVXF+vVDCQvNoYGtb/oukmohePCKqbZ2ubVvgXb3RwEb2PrV2EXN+qKjeLWXgay9xUBLEKOZMfOkPEY2457Tt4TA9BWj3OLSfOfSavLwn92Id/4RH0p2r117Q9hJRO8n3mjvOngBXQtiM1/A2sjZWCASOBURGnMqK5bi7QPGO7efQmaMdGelpwQZGD3bL6wPfRuYH8p9aq/E/GlOqKrX0mh8OvjXY/d9nR8btu1gbavc6yG3vma5n3e7mOh4FYkb9RrSTs5LWOzO9sktiHvXGaQCP8ALtDWG0AnkPGgm0caL2IDOtxsMrE5WOVvEAax4wd8U9bJv2XQdUVyAQAv0e4rvHnWZX4c4pTmmkW7/MjzCD39wkLoio7ikjStRbUa1G9+N1WzNNrGHYntVZNqKq9dpqa3OLCjfNccbpdkxVqxaPWp9ZfvCqFu4rHeRVvCfxU7U9pfmKAUGOkTfvL/AGfuihTPRbpBcAxLyNez90UL0PClIcYFys5qxk5VKiUTifAIZnhVvF39NKjTDtG+K0dYFL7ZIJYx89myQfosp+sAoPnvrku39gO+LCJduF7hCjO5IXXUgbojhXTcBc/ZXAT7pDgeqmPh6Uh38SG2mnbCG2GuANMMdQAI3847qz79jZwaPj5KsodMNgMEy22jqyAx0kjKBPrRfoPh2V7ZLFlzCJ+jA1g8uOtV9pYrrVulnALGJCsoJ0iB5btd9EejgPVrpEfjpRq3UidmJNsNXL5JJ5mtGatorwWtPDJ0jg14TU+WvC3QOIg5r1bMterjtBWUTypR2piw+MurOiBEHlJb4n4UaF5QdWNLfR3ZD4i9euyAmcKSSdSzFoEA65da0vD4k5MoeQ0omzCo3aR/zXSf/wCbtrbax1iKrntDe4JJKxJ1aBA5Qd+tL/SXo1ZtNFvrB2QFSC7XbhnVZ3Jprv7hWhHyIt4Uoy0TxZ8AO7efGt1QDgPSstpodI0PjxFeWrHCJ8s2azIohhAABl7JGoI0M85qi1+rNu561B8hY22tpZ0GgzACfHnHKtxdMe7SzYxRUhhvFG7OPkSJg/3FYvk0ut6ui7VYpLH2WhmjVZrC4g/+M1vbxLEVKmIMa1UxljUVL+Lfhb+VbbNxTG6koR218PeFbXHuHcRFb7NLC6ksDLL94UGmHV+Bq2/hgcQ546fdFUBhKI7bP7w/l90VUzUvWMM27QiKkW2JqLra062gcWXuxVO5crF3EQJJgc9wpU2/7QsNYBCt11z+VNQD/qfcPKTRRx0HYGHBR2KhpOU7pAKk6HvMelL2O2eiNcK73XXTtAAxDciDXMcB7RtordbEWgerWFdVRmsAHUB+ROvakGmS37U7OKcZv3a40BiTmQPuFxGjQQYZXEFRvmkW1KwfTa6yXZtkKWLPpIBZ2hROmrMYFNNnDhRkXUA7+B0Go7uVCNp9I8NawmbEkZpQ9VbZYvtlDdgDTqwWIzHh3xG3R3pjZxaCGC3YGa2dDPHJPvLPEedSqq9Oew3XOzgKMCK9Jra5crQ3KsaVSRWPKtw01ALtZ66uCbs1eqBmr1EAr7QshLLuY7Kk+e4fGi3Qu3+j2rdvsdqHfNoQ7gsxGmuVFgDnM6RS70mJW2EJ97f5f91nC47IrKFBzRBJOmkTpv4b+QrVoq2r+TK8l68Og7N2UDiXum4bpO7RclsbgBG9spGvDXnV7Y1268NdTICzBBlGZYzDMxn6Q4jnBpJwW33a/lR2th1gE9oZh2yMvIxGmvrTRsLpW+IvBQigqrmDopdWAYA6ncfQ+FKthNITVFbyLvSSzhLa3h1WuoVmS6LnWsSe055EkmY3AAHfSMVrrm2cVdu4C5bvZSxVy5nKIViylRBA3ATO6uO3bJYcPME/CaseM36vSw5RbxGl29BqfCYsNuIP58qWdvdhsgOsS0Kg37hoJ+NPXRXoQqYQG5/FugMT9K2N6Ad/E+McKE/L9J+rQ39BOO6RWjxongMVk0Oqn4HnVC/h2tOUbeNxG5gdzD+9DWytG81alGNsf2ZWTcGMqYie7lyrc3Z41R2dj1yZW3j3T3cvKra4lJ0Ik1hWwdcvVmjCXstLKERrrUeDVeuQiZzp94VlkCncanwAHWJpPaTf9YUvWTwP9IbkYl/s/dFDutNXOkh/en+z90UMLVHCekpvGiGxdndc/a0RdW/AChBNMOF2ouFtWUZHY3jmYqpyopkBieOuUZRr2p3V0uEFcnMvaz0Ku282Js3rl3Dz27bMSbM8VG42/iJ4jWlnob0AuY0i5c/Z4efe+k/MJ3f6vSa7XtSO0G9wyGB1BEagzvBFZw+BGaLcBLYCiNwAHZCjgIiookWthYG3h7Is2kVLYEBQN/CWJ94niTrVHaXR7CGDdw1p21Gbqk489KJWbDfSGoOh5jfr586kvnnXEgKei2EZFz4ay8aCbYMCdInxqba/RbCX7HVNaVQg/ZlAEe2TuNsjd4budWr0ssKYncfzobszb6371zDlGD2pzFihDANBIAMxqPXWDUkA5d0jwu0tmPPWvcsT2bh7dsidA4aSh7vQ01dEdtNjcM10plKP1bxqJyhgRPAzXSOoVlKsAQdGBAIM7wQdCKobJ2DYw6X7Vm2EV2Zyo93Mba7uQ0GnCuItC7FerdjWAKkQNZrNer1ccKXSgB+rJGnaH3ap2l7Ijl/xRPbgdrM5eypDab9eyfnQ7Be74GtvxZbUjLvXzGhFRpdZAcpgHeOEjce494q26zUDpVnhi+grb24lyyiXjdOQZAAVyroRmEQW0yjK2/TXSgTrXgutZbUHzqKgo9HJgDo3gVxOPZn1VGzxGjENlQHhG7xiunDGOP8AL9DSp7M8COpusD2muFWkbgqgqJ7yzHyp1NthBDDwisCzXJtmrx0C9pYU30ylcjLqrcjxnuPEflSvdc23IuDtgkROixyPGd/hT5ib2RCxIAAJNc8xmKzszN7xJNaPg+zT54K1+F/D4/UEEaHSmjCWetCsVWGEiueZmd1VBmdiFUcyfw766JsrZTWLK22bMdSSNAGO8Du4TUfO9Hn5OoTX8Fu5aUcdfGas4O2udCP5l+8Kp5QQYR1zbwCYjlJqzs9gHSVPvL5doVmFkKdJj+9XPs/dWhdEukx/ern2furQsNRRNkiJJA5kD1MU4bYwFlspdTNmMhllywVPAwdUG/8AGlTZom9b+un3hTrtRZtmdx+U1CZOAo7exkWmcH3creIzqrD0b4VPtvFvhrGW0yrecWrNovqpuMAo9EVjr/LSL042t1ZNsTCq8id85hr6VD7QenS3sJaw1oAs6WnvMQpZIUFEESA/FiDpMcTUX0STM4P2tXMFcu2r7jHquUW7iRb7Q0YEkdod+uo31bte2nDXyBes3bI01UrcE98ZTHlXJL1vSqqb6KBp9K7O6R4e+gNi6lzuBAeeAKntD0q7iMZZsKblxrdsHezFUnQcTqdAPQV8xg8eNZe6TvJPiZ+dE7TvF32w4FLmQda67jcVOwO8BiGI8BTjsfGLfXrEYMrgFWG5gUTUec+hr5YtvXevYtiAdnKJ1V7iHyYsB/8Ar40Tjd9CRy0rGes4j32+s3zNRzUhRIBWajzV6uCeu2FKFSNGBU+BEUnphzbZkbepg/nTnqOXmaAbdw4W4GE9sSTGhiBoeY4+VaHiWZL1/JSvhsfb8A2oXFSMdKiZq0kVvsQMteJra5UZ3UzSOFPojtDqMa9k+7dfLHJj2rbfEj7QroiLvGWCO+uf7NwSvtG2WMBULt4ponxYelN+2ttpZUZSWYgkQJAPAuf7mKxboe1vpDs0Iy+RSYM6VbX/AMldYguRrB4LoDrxPlSnfuhRJ/v1AqTEXiSWM6kkliQJOpJoh0c6Pde63bg/Yq0AER1jDu/kB3nidOdX5NeNXghJ2S0MdCejxjrrg7dxZUagpb4fabf4R301ZVAj8dfOobqyRDHXhNTFSj7wGWN/PhWNKTlLWXMWcGyNwJIGvfW+FeLiakjMo3jTtCoTcAkx6Gf+qnwNwZkMR217/pCo6Et9Jz+93Ps/dWhc1a6XYwLjLg+r9xaD/rAUUuAthzYh/ebX1xTltxgLTeH/ADSBsHGBsVZHN1+dOfSvEqlkk8iPhS5onA+f+llx8TjHt2wCzsVUTGsEkSfA0tYYdmDvGhHIjQ0z7EUPtEOT7me54ncB/wDqfKhG3SBjMRAgG4THiASfM6+ddJcAi+QddWh7HWiN00OuDWookSg1g1qpraicbWzXc/YthiuDk7nuuw7/AHVH3TXDVFfQfs+jqbaJ7igKDvBAEEg8yZPnRCj20NL1z67fM1Xmttt4kLiLq8nP51S/ThTMEtlua9VT9OFeo4dpYZSdQTHfQnbtxpQHdDMOR3AkHy1/5otfxMrABHfGlBdp4lntkGCFYQYiNCDHjpP1aZSsti/3ISa9JJ/j/sGPciosMme4qwxBOuRc7AcwONZvDQGtcIzIxy3ms2rn8UqCSAATKwJnuHOtq1yUG49lCpRc0pdDbhtlaZVwdmNJ6+/F09+gYL4TVm90LsORFt7TESclzMoPIZtCPKlDZV23cufuuBbFRo9/FMVt6cZcGB4CadsH0pw6KguXcKlwASiXRlUcgWjSO6vIytui9Un/ALs9VGuqSz1QvbZ6LjBWutQZma4oa4wUsFgwhjQKY9T4Ul4m7JzHfOp4+B13V1Lb/TnZxsvau30YOpBCHORyIjiDBHhXKdi4uxiMaLLsTbMhCJTO30Q3EAidBxitXwPKUYP3+r/kyvMofsvXovbB2GcU+cIRZUwzkmWPFLZO7vPDxp7tHIMvVqqgAAKdABuArfC4PLbCKCiqAABKiBpoDuMVZGFG7Wec7++oWWux6xSiorEQdcQMwGnLl61oQW3g+vxrTaWLs2ELO0KO8kk8gBvPdQrYnSZcQzqFK9XHvMNQZA0iQdNR30psmkHBhLbKcwWSI37u/wAajwGEC3bYUiM68z9Id9SC7u1AnuOvhzrXD22F23BP8RQwyjSGFdoCv08vRtC99j+mtAP0ii3tCP8AiV77H9NKXJpseiL7D3R3E/vdiP8Ay2/iwH402e1TaZt2YGkjyPcPAfOkvorazY3Dgf8AlQ+hzH4CjvtlnQ8I9NaXNcoZDo5t0cP7a43EKAPtHX7tU+k1uMRm/nRSfESv4CrXRxTluNzYKPsj8yao7cv5rxjcgC+e8/OjP6QR+oFXKp3RVy4aqXaShhoDUgqOt1onEhGlP+xn6vFOHa+l5Ai4NVzlesIgt2dCuYqWnSJmufvu+P419CdE8aGtIwYMuUFW4kED0NFBQE6VMRi7mYjN2CY3SbayR3TNC+uor0/QjFhuD20YeUqflS0LlPXQiXYQ67vr1UOtr1EiOFu/OkFe4gH8aHbfxA6sLPEH3Y3TVRLwJklB35GHyqLal6VUSp1Puz3b5qXivbUiF30MqPqKgUxU5GlQMutbxnlTb2MxL20t22lAIEvlCiSYyjfvnWd9CLHRUHW85ZjyMD13mjlwld2o4is29RKnxHKk/wDzVt61/wCDv1p5mgZuhlkjRrg81I+VB8fsg4dw1ticpBBOhzaERHKnDPzJPdFC+l2LVrdlQCGUEGRvBd3Xx40i7xq4x1IbTbJvGx2wO0VuW0fOxzqGIzxqRJBnlMeVXGxSqAc4UcJeJH40sdFcK1ywqq6ghsoDbwCQSe+A0xxiK6V+qcNZUDJ1jcS4DsfHSBWBfYqZOLNOmiVq1HLreExW1sWbVoxbtsZY+4gB95iN7GNBvp2xmz8Ls61bsW+1d967cCgu2kangJ3L3edHcRtxMPh2KW1QDcqqq5nO4ADSTz8aRktXHAuPLXH7THSZPCeQ0HlVaFjtlq6RYsr/AEYY+2Wb+3SxEMYXdoOPPjVvA7XAu295zOnAg+8Ad/CflQY3CrdpCQN8qD+NFcDbY3LD6ZGddFADaOBB00q17FLDHtCP+JXvsf00pcmj/tEb/Er/ANj+mlLguVaXQp9jR7PLBbH2yPoB39FIHxYUQ9qhLEKd8UP9n+A67EsAwUqmcEhjudRwYGdd/Cr/AE6uh71xp0tozSOGUFj8qTN/MOgvlOa4PEdVhS/fcI7yXIFARu13nU+Jrqfsu6NjFWXFxVZeqtjtqGGdri3DoeMK3rTFtv2M4K4SbZuWO5SHQeT6+hoTf2OijgNw1Xeur7Q9hdzU2cUjRwe2y/FS3ypM2t7OcbYJBti5Ea2nV9+7TQ/CookxYrcVcvbBxCe/YvL42n/KtMPsu85hLVxjyW25+QogIgeVdX9m21S2Htg/RGTcB7pjz0ilXYfsvx19gGtdQnF7vZgdye8fCKaOjmzVweOxOEBnqjaZSd7B7a5m821jvqSOGL2iWpt4e4P9afAMPxpIp96eLODtngLg9SrVz0mmx6FT7JJr1RzXqmQCN+6p/wAw90j51AzyBrOtWcPh2n3l9B8aixYh408q7wIt27+xHyX8h4bq0IqSNKjFb5nGMlQ3MOQZHmOdWaw9ccRrukbvlS70tEtbI/lf4EAD40xJINBOlayLYG/MfSAT8hSrlsRlTyaCnRsEqVmPcI0nUqRJnQe7T5srbIKiWVrgEZc6yx5jWuX4LbHVBcszdhR5FpJqY3+PnrqP+KyvI+HLyZybef4NPx/NfjrM3Ry6VYoXbiIJhZLxuBMAb9/umq3UkaEuY4zp4zxqHo8tx7eckHUoJ10GpbeJM6T/AKav3g0j+EI0JGpJ4z2vlWTCj9HYvstX3q6Xsuiv+kBQdXmNAD/cVNsrHE4i1nnLntgqCBPaET8JrZ0cburI5AAfMzUmCZxftgogGdPpT9IcqmxBW9pB/wATv6/+P+klLUmmf2kH/Er/APt/00pairi6EvsdPZK3764PGy3wZKHe0gCzaxWXQ3GW3zPaIBHpNEfZPZ/fLjEwFstPmyjf5Ut+1XaKves2VJIuXsxOoEAhAF5+8dee6kz+odHo610E2b+jYGwsdu4DcfgdR2Z8sooxtHUc9CY47qxcxFuwju0qlhNTBMKqzoBvoJszpVh8c1wILiXbQ7aXUKOFYkKYPAx5SKgySJnuB0g7vMTEflQnEYhyxAXKoOhESauY/GLbGu71qo+JldwH5cNKKRzKqXGzGToOAJnnrwq7bxQ3Amd+86DidaWEN9cYFtpNgkZnZTMkEtDZt24CBv0powoG/eeP/VTAFsGsjWlDpngRZxmFxIgdaGwt08zHWWT4yGXzFNgu9n4f330p+0/N+gll16jqb4Hel1Zk/VJ+NccS9K26zZrEfRa23lmy/jXNia6VbuC/s68qa5rRZfIBxHpXMxrTIi59mwevVgisVMWM1hBxk/ZB+JqhiMOesJgxw0I09IoitzKNX17gG9Nagush3ux8vyNLovdL1LQ2VqxYU3PCtAasYhVuI1vMNVZQYAYEiB2jqINcy/Wt9JAuuI0IzHePGtCHxCLXMSu/Ff2Z0dTWHpM2Fty/dvpbe6crSPdQnQEgCRxinC7bI+kfRfyq5VdG1bERZW4PGePeaDbcUOVn3QTJ8pjzijCIf5j6L+VLXSYXWbq1diGaMvZA0EzoBUrJZHc06uOy7B9u7N2yv8p08ACSaOLaLmBvYhR4nShuC2H1UMTmePITy50b2XbJvLAkIMx37z2QdPEnyqvKcq65Tksb/wAD8UppIZBg1WyESQFgCR2iACNfGoWA0k7gAJAOm/iOZq7+moVmAW07OcCCdSIjdB9ajOO4BZ59kQPArWA1peK6qvAgHzPyBojgcOpvWiRJzpMEESGG6IjhWFxalIVYAOaVgdrdmYNuAq1sK6pvor5gMwbOCAsyNGg8TG7jXeoQd7SFnad//b/pJS0UNMvtIYfrO/8A7f8ASSlmRyq2uhD7L2y8RjbbEYEkXXEGMmqjtH39OFAcCuKxe1MKmKZixvoskLpDhmHZ0+jTR0RxAXG2iBvzL6qRRL9SNa2vhL0fsziFPgWlfmaqWTyzC3VWpVuR1jbOyTfsZQ2R1dbiEyVLI2ZVuD6SHcR+VJ2xdm4izdxOJxXV9ZeyKFtyyoluQFzETrI9Na6A5JkDQbhQzHYIZdeXHj31IghZvMGksJ9flVB76lwoOoEkRuEx5URxYG4bvhVBU13COJ4/340xAJVcZqI2iBqTA5eNUdIgVJasHdAI3a+UGicT379q0yLcYjrX096Jlfebco1G81vicMMR11o+46G031WUqfnPlVXbAt/s+sQsVOZOUxEEbm4aHkDVvZg6uJ3sdeUnWgccQ2fsbHO7WTfa2LIIjO4EIYiE8OPOr00/9INkC1ib10f5iBh4wQ3xE+dc9yihU3r066KSTRsTXq1LV6rBXG1dmIo9zNyj8dK8DE/s0Ed+vkIqixdt7n/2J/6ry59RmYd8z86oe/4RZ9SW5iCTogUd6azSVtzojca87goFc5hv479AN0zTkSQNHbX/AEz6ioXg7pjmRA9Kf4rjK1Rn0xV3tGDcRH2X0evWcTaYgMocSVO4HQmDrxpyvcKizDMNdQR86mvD8a9BVTGriJmTsc+yENQy8k358fhA9JIokx0obd0did5A8hrA7ucU2QIdmuIfU8uFWdlYkKhMiXMiCcwAkA6SOBOvOg2Ic3LgtgwPpHkOMd/4miDWLfuqI5az4AxWR59/9Ef9S9RD+phS1tIZzLmD3/8AG+pMVtPTS6O4CRJ/1FQIqDAsgMgq7ZWkE5gdCZgkSQBW/wCjiFtqqyoJAUdo5ok3GMieG+BNZmvC1hLhr2dcoTMyieyIzaqDJHKd5q10Xx5OLtIEDZ7qgg5SPeB3R2dwPlpFR4XYWeSoYZVky4iQZOaZB7M6A/lTJsvZdjDXbNxSr3iyhArSsNobkc4J5DXQTUeQoEe0gTtO/wD7f9JKWiCONMntJf8AxO//ALf9JKWcx5mrq6K77CfR0kYqyf8AWPjpTp0pxYAVwf4biDyO/wCBFIGDxHV3EeScjBo5wZipNr7QC3Lpecl5RetESRmGjLHMrIPetUfJi/dM0PEa9Wj6DwGKD2lcEHMC2nIkxFVcbbJEnx8INLHsh6RWr+z7VsXVa9ZBR1ntgBmKEg6xlI1GlOGKbstOgidaYV/uJN1lZiswwJMd3DdvFeuYfMsKcp7h8gagxZCXGuaDmdwCxrUljEsdRB8Dw4UxcAK2IupZOa42RSFksYSZgAngTvohgmXULuGvcZ1kVU2nsy1iVUOSjKQVZYkajMBOhkCDINFcNg4UIu5QBJM6AQJPEwKJxXdescclq7a0Yaac5769cQCAnPtE8dPhVK/iAhBa4iqJJl1GnKToK44j6ZoBZD95U/aGnxFckVvPyp86WbWw1+2rW7yObXWLCFmAe4Blkr2dysIPOeFIlGtctkbJcJGHv/3FerOYDfPpXqcIGTrzwg/OtreKO5hI8IPmTUVpOcetZeBuI075NZWsvYZu3QDofh+Va3XU7gfHhWAZ4z3QZqJrXEEfI0Yz9ZJkZR1NA/EqpOmh51dGq+QPw1oZdxME6FtYMRv5SxAJ7hNZG1lSM4ZOWYRPgRXsm01pg40yS83L/rvoJfxkkxGUDQ72Y8WY98VJtHGAzlYFTyPDlVLAWTckR2fpH8B3/IUi+5QjpYqr1hfZWy4t52Ky+pB3wfdG/wA/OpjgwDmykd4OUabzUHUncNdYjgO+asLbZXClQZBXMZyiJEmBPLeJrzcpOb9maaWcEuCwPWOEtHU6jMAsRv1IkiBu41bxuxblpmN4LkUiShAWWmFBAJnQ+lVACwBYaiBEzAgDNu3agf8AVF8bsNLV/Kbjm0dW3NcJhZEHd73Hv5VHCSJ+jjm9eZCc1trTI4EAkGBoI3yRu/6x+rnXGKTZCq91cmsGFuKJg8IHxo90VtWrGGbENaKMA0kklnUGQFEaTosjeRS7sHEtcxKBy0m4re9pq4OXtAgAHXhxoBJfaSR+s7/+3/SSlmRzph9pS/4pf/2/6SUslRV5dFR9m8g1jGLnthJIynMp4qTvjuNRwRWyueJFCUVLhkozcXqBOa5Yuq6nIw3PbJUk89Nxpqw3tex9gHM6XxERdQE/+ywfWgO1bc2ydNCD+H40HxRlfKkSjjHKXstDeK9qmMuMTFoA8MhI+LVA3tLx5hA6oCQOzbUce+edKqb6tYVZuJ9dfmKJw7bU27ihaYpecMBOndv4cqUT0vxhM/pV6T/9jUxuRSbiMLluMnI6eG8fCpzWEIMt3du4lxDX7zDkbjx86rSTvM+OtSC3CxUVLJhzo8851nTstHeJHyNGsoFAOj1yLh+r+Ipg6wf2KfDoTPs1zeNerIudwr1SIjVmnhA5wD661r+izvjyOnpUiNFb9+m7kKy+y9mFcWVA7u7fXmIG4Gts3ajhG6pkQQfHw+VH1O0X8Vh4JMnee47907/jQ3GWJBXswdN2vrrRnaI7R8aHs2/wr19XNa38IwZcSf8AII2Ls+01kF1l1ZkaGIJg8RPI/CjBxaBQoWAIVQF0jedBEmd54zVTYyAviFIEZg27iUBJqey2gHAzPlEV5q5uEnHejXhykydL0HeDpx4eXKtf00k9lR86qYgwdO74miCr+zDfSMyefZtnX/2PrS/dk8MXMY7RmhNd/ukiBM8wAN1MW2cMi3EPWKxKqQxBC5RmWd3ILr3a0DwFoO9sMAQzrMjfO+nPamDQ3cOSokFFHLLnbSN3GhrYUircvZkthnVbYIPa1GYDskgaQZr2F2SUvIcg1dCpUwuUurTEboIiddajv4lv0m+J0BAGg0yqWEHfvFX9mrN61OuVhAO4dsDd4VFMOAH2koP1nf5/s/6SUr9SJ4etNXtIQfrO+e+3/SSh2Owqrh8wEHNbE8dVJNWZ2qDin9+Cr67oFNnlHxrAtHhWuIcjca2t3TB1p5A1xWFJQjTcflQC6OwPCmI3DQB/d9aTaOrAnGrmB/ip9dfnVNveq3gP41v66/OookxtPhQTbmEh0fn2T4jUfD5UwG2KG7Y/h+BX506XKFR7AjDSqjVdNU7m+q6HBHYR/ajvU/nTCbJ4H40s7IH7ZfP5GmLcafDoVPskW0ederE1ipiz/9k="/>
          <p:cNvSpPr>
            <a:spLocks noChangeAspect="1" noChangeArrowheads="1"/>
          </p:cNvSpPr>
          <p:nvPr/>
        </p:nvSpPr>
        <p:spPr bwMode="auto">
          <a:xfrm>
            <a:off x="215900" y="-47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AutoShape 14" descr="data:image/jpeg;base64,/9j/4AAQSkZJRgABAQAAAQABAAD/2wCEAAkGBhQSEBUUExQWFRQVFxUVFRgXFRQVFBcXFxUVFBQVFBgXHCYeGBkjGRQXHy8gIycpLCwsFR4xNTAqNSYrLCkBCQoKDgwOGg8PGiwgHiQsLCkpLCksLCksLCosLSwsKSwsKSwsLCwsLCwsLCwsKSwsKSksKSwpKSksKSkpLCwsLP/AABEIANsA5gMBIgACEQEDEQH/xAAcAAACAgMBAQAAAAAAAAAAAAAFBgMEAQIHAAj/xABEEAACAQIDBAcEBggGAgMBAAABAhEAAwQSIQUxQVEGEyJhcYGRBzKhsUJygrLB0RQVIyQzUrPwJUNig+HxU5I0Y6IW/8QAGgEAAgMBAQAAAAAAAAAAAAAAAQMCBAUABv/EAC0RAAIDAAICAAUDAwUBAAAAAAABAgMRITEEEgUiMkFRE2FxQqHxgZGxwdEU/9oADAMBAAIRAxEAPwAgLvdW2etslZiKulMjN3urYXe6vRXmoBPddVPGbZW2Y3t/KN/nyqxibwRGbkCaSFxRclzxM/8AffVrxqFY9l0Ksm49Bl+mZza2tPrQflRTZ+3bd7RTDfynRvLn5UqXEnX8Krm0ZBXeNQRoQeYq7Pxa5Ljhio2yT55Og9Ya362hnR3aZv2pb30OR+87w3mPjNFeqrInFxbiy2nq00N2vM5rbJUltedQCQdaanwDk3E+uv3hXmt1Jgk/aJ9ZfvCgwoP7f/8AkP8AZ+6KH0R2/wD/ACH+z90UPqC6JsxWIrNeNccak17NWwwxImosprg4ZishalwWEa4+UeJPIc6P3NjqgUKoJntFtT5DcKi3hNIW62CE0RxmFEGFAPCKqW80bo1iuOwguWCKjAq5iG0qruooizAFbqK0Nb2hNEGFqy8V6t7aV6lsYL2grEzUwsrWSVq2VSCYrfLNbtbFbJBrjipj7adU+YSuVpHMRupBAgAcuZpr6b43Jg2Ue9dItr6yx8lHxFFPZrsYWrAdgJvdrUAwu5Br3CfOnLyV4tXu1uvEGHjPyJ+qeYtEAtFVv0qNBXUNvbExPXnqGW4hIlLlu0yIJAkEgHLE6a0ndNLWEs3DaP7PEBVLC2GaxmYTlJPuH8xpQr+LQm8lFr+4yfw6cFqaf9ifoJdJ68mMs2wPrQ5PwIptIoB0M2abWESfeuE3Tz7Xuz9kLTDI3UuyXtJyFJYsIVWt7la3RB31gNFLCZZ6nwZl0+sv3hUPUg8anwpAuIP9S/MUAoObeT9u58PuihtFOkFyLzeX3RQdrlKTHNG5NeFaCs5qJHAhh2GWtGCTrUFm/HCak/R51NQ+5MYdg4dVt5gNW+Q0H41Y2gBK6a61H+kizh0kScoCjmSJ9ONI3STpN24e8VPBRmRfXSfU1XttUOB9VTmMOKualZ1I0HpU4sCNa5mNrujh+tI7y35059G+kYxHYcqTGjLuPMMBx5GpV3KXBKyhx5NsRbIJHImqrJV/Ft228T86p3DT0ysyIVawq1Ump7F2iwIJCvVXF+vVDCQvNoYGtb/oukmohePCKqbZ2ubVvgXb3RwEb2PrV2EXN+qKjeLWXgay9xUBLEKOZMfOkPEY2457Tt4TA9BWj3OLSfOfSavLwn92Id/4RH0p2r117Q9hJRO8n3mjvOngBXQtiM1/A2sjZWCASOBURGnMqK5bi7QPGO7efQmaMdGelpwQZGD3bL6wPfRuYH8p9aq/E/GlOqKrX0mh8OvjXY/d9nR8btu1gbavc6yG3vma5n3e7mOh4FYkb9RrSTs5LWOzO9sktiHvXGaQCP8ALtDWG0AnkPGgm0caL2IDOtxsMrE5WOVvEAax4wd8U9bJv2XQdUVyAQAv0e4rvHnWZX4c4pTmmkW7/MjzCD39wkLoio7ikjStRbUa1G9+N1WzNNrGHYntVZNqKq9dpqa3OLCjfNccbpdkxVqxaPWp9ZfvCqFu4rHeRVvCfxU7U9pfmKAUGOkTfvL/AGfuihTPRbpBcAxLyNez90UL0PClIcYFys5qxk5VKiUTifAIZnhVvF39NKjTDtG+K0dYFL7ZIJYx89myQfosp+sAoPnvrku39gO+LCJduF7hCjO5IXXUgbojhXTcBc/ZXAT7pDgeqmPh6Uh38SG2mnbCG2GuANMMdQAI3847qz79jZwaPj5KsodMNgMEy22jqyAx0kjKBPrRfoPh2V7ZLFlzCJ+jA1g8uOtV9pYrrVulnALGJCsoJ0iB5btd9EejgPVrpEfjpRq3UidmJNsNXL5JJ5mtGatorwWtPDJ0jg14TU+WvC3QOIg5r1bMterjtBWUTypR2piw+MurOiBEHlJb4n4UaF5QdWNLfR3ZD4i9euyAmcKSSdSzFoEA65da0vD4k5MoeQ0omzCo3aR/zXSf/wCbtrbax1iKrntDe4JJKxJ1aBA5Qd+tL/SXo1ZtNFvrB2QFSC7XbhnVZ3Jprv7hWhHyIt4Uoy0TxZ8AO7efGt1QDgPSstpodI0PjxFeWrHCJ8s2azIohhAABl7JGoI0M85qi1+rNu561B8hY22tpZ0GgzACfHnHKtxdMe7SzYxRUhhvFG7OPkSJg/3FYvk0ut6ui7VYpLH2WhmjVZrC4g/+M1vbxLEVKmIMa1UxljUVL+Lfhb+VbbNxTG6koR218PeFbXHuHcRFb7NLC6ksDLL94UGmHV+Bq2/hgcQ546fdFUBhKI7bP7w/l90VUzUvWMM27QiKkW2JqLra062gcWXuxVO5crF3EQJJgc9wpU2/7QsNYBCt11z+VNQD/qfcPKTRRx0HYGHBR2KhpOU7pAKk6HvMelL2O2eiNcK73XXTtAAxDciDXMcB7RtordbEWgerWFdVRmsAHUB+ROvakGmS37U7OKcZv3a40BiTmQPuFxGjQQYZXEFRvmkW1KwfTa6yXZtkKWLPpIBZ2hROmrMYFNNnDhRkXUA7+B0Go7uVCNp9I8NawmbEkZpQ9VbZYvtlDdgDTqwWIzHh3xG3R3pjZxaCGC3YGa2dDPHJPvLPEedSqq9Oew3XOzgKMCK9Jra5crQ3KsaVSRWPKtw01ALtZ66uCbs1eqBmr1EAr7QshLLuY7Kk+e4fGi3Qu3+j2rdvsdqHfNoQ7gsxGmuVFgDnM6RS70mJW2EJ97f5f91nC47IrKFBzRBJOmkTpv4b+QrVoq2r+TK8l68Og7N2UDiXum4bpO7RclsbgBG9spGvDXnV7Y1268NdTICzBBlGZYzDMxn6Q4jnBpJwW33a/lR2th1gE9oZh2yMvIxGmvrTRsLpW+IvBQigqrmDopdWAYA6ncfQ+FKthNITVFbyLvSSzhLa3h1WuoVmS6LnWsSe055EkmY3AAHfSMVrrm2cVdu4C5bvZSxVy5nKIViylRBA3ATO6uO3bJYcPME/CaseM36vSw5RbxGl29BqfCYsNuIP58qWdvdhsgOsS0Kg37hoJ+NPXRXoQqYQG5/FugMT9K2N6Ad/E+McKE/L9J+rQ39BOO6RWjxongMVk0Oqn4HnVC/h2tOUbeNxG5gdzD+9DWytG81alGNsf2ZWTcGMqYie7lyrc3Z41R2dj1yZW3j3T3cvKra4lJ0Ik1hWwdcvVmjCXstLKERrrUeDVeuQiZzp94VlkCncanwAHWJpPaTf9YUvWTwP9IbkYl/s/dFDutNXOkh/en+z90UMLVHCekpvGiGxdndc/a0RdW/AChBNMOF2ouFtWUZHY3jmYqpyopkBieOuUZRr2p3V0uEFcnMvaz0Ku282Js3rl3Dz27bMSbM8VG42/iJ4jWlnob0AuY0i5c/Z4efe+k/MJ3f6vSa7XtSO0G9wyGB1BEagzvBFZw+BGaLcBLYCiNwAHZCjgIiookWthYG3h7Is2kVLYEBQN/CWJ94niTrVHaXR7CGDdw1p21Gbqk489KJWbDfSGoOh5jfr586kvnnXEgKei2EZFz4ay8aCbYMCdInxqba/RbCX7HVNaVQg/ZlAEe2TuNsjd4budWr0ssKYncfzobszb6371zDlGD2pzFihDANBIAMxqPXWDUkA5d0jwu0tmPPWvcsT2bh7dsidA4aSh7vQ01dEdtNjcM10plKP1bxqJyhgRPAzXSOoVlKsAQdGBAIM7wQdCKobJ2DYw6X7Vm2EV2Zyo93Mba7uQ0GnCuItC7FerdjWAKkQNZrNer1ccKXSgB+rJGnaH3ap2l7Ijl/xRPbgdrM5eypDab9eyfnQ7Be74GtvxZbUjLvXzGhFRpdZAcpgHeOEjce494q26zUDpVnhi+grb24lyyiXjdOQZAAVyroRmEQW0yjK2/TXSgTrXgutZbUHzqKgo9HJgDo3gVxOPZn1VGzxGjENlQHhG7xiunDGOP8AL9DSp7M8COpusD2muFWkbgqgqJ7yzHyp1NthBDDwisCzXJtmrx0C9pYU30ylcjLqrcjxnuPEflSvdc23IuDtgkROixyPGd/hT5ib2RCxIAAJNc8xmKzszN7xJNaPg+zT54K1+F/D4/UEEaHSmjCWetCsVWGEiueZmd1VBmdiFUcyfw766JsrZTWLK22bMdSSNAGO8Du4TUfO9Hn5OoTX8Fu5aUcdfGas4O2udCP5l+8Kp5QQYR1zbwCYjlJqzs9gHSVPvL5doVmFkKdJj+9XPs/dWhdEukx/ern2furQsNRRNkiJJA5kD1MU4bYwFlspdTNmMhllywVPAwdUG/8AGlTZom9b+un3hTrtRZtmdx+U1CZOAo7exkWmcH3creIzqrD0b4VPtvFvhrGW0yrecWrNovqpuMAo9EVjr/LSL042t1ZNsTCq8id85hr6VD7QenS3sJaw1oAs6WnvMQpZIUFEESA/FiDpMcTUX0STM4P2tXMFcu2r7jHquUW7iRb7Q0YEkdod+uo31bte2nDXyBes3bI01UrcE98ZTHlXJL1vSqqb6KBp9K7O6R4e+gNi6lzuBAeeAKntD0q7iMZZsKblxrdsHezFUnQcTqdAPQV8xg8eNZe6TvJPiZ+dE7TvF32w4FLmQda67jcVOwO8BiGI8BTjsfGLfXrEYMrgFWG5gUTUec+hr5YtvXevYtiAdnKJ1V7iHyYsB/8Ar40Tjd9CRy0rGes4j32+s3zNRzUhRIBWajzV6uCeu2FKFSNGBU+BEUnphzbZkbepg/nTnqOXmaAbdw4W4GE9sSTGhiBoeY4+VaHiWZL1/JSvhsfb8A2oXFSMdKiZq0kVvsQMteJra5UZ3UzSOFPojtDqMa9k+7dfLHJj2rbfEj7QroiLvGWCO+uf7NwSvtG2WMBULt4ponxYelN+2ttpZUZSWYgkQJAPAuf7mKxboe1vpDs0Iy+RSYM6VbX/AMldYguRrB4LoDrxPlSnfuhRJ/v1AqTEXiSWM6kkliQJOpJoh0c6Pde63bg/Yq0AER1jDu/kB3nidOdX5NeNXghJ2S0MdCejxjrrg7dxZUagpb4fabf4R301ZVAj8dfOobqyRDHXhNTFSj7wGWN/PhWNKTlLWXMWcGyNwJIGvfW+FeLiakjMo3jTtCoTcAkx6Gf+qnwNwZkMR217/pCo6Et9Jz+93Ps/dWhc1a6XYwLjLg+r9xaD/rAUUuAthzYh/ebX1xTltxgLTeH/ADSBsHGBsVZHN1+dOfSvEqlkk8iPhS5onA+f+llx8TjHt2wCzsVUTGsEkSfA0tYYdmDvGhHIjQ0z7EUPtEOT7me54ncB/wDqfKhG3SBjMRAgG4THiASfM6+ddJcAi+QddWh7HWiN00OuDWookSg1g1qpraicbWzXc/YthiuDk7nuuw7/AHVH3TXDVFfQfs+jqbaJ7igKDvBAEEg8yZPnRCj20NL1z67fM1Xmttt4kLiLq8nP51S/ThTMEtlua9VT9OFeo4dpYZSdQTHfQnbtxpQHdDMOR3AkHy1/5otfxMrABHfGlBdp4lntkGCFYQYiNCDHjpP1aZSsti/3ISa9JJ/j/sGPciosMme4qwxBOuRc7AcwONZvDQGtcIzIxy3ms2rn8UqCSAATKwJnuHOtq1yUG49lCpRc0pdDbhtlaZVwdmNJ6+/F09+gYL4TVm90LsORFt7TESclzMoPIZtCPKlDZV23cufuuBbFRo9/FMVt6cZcGB4CadsH0pw6KguXcKlwASiXRlUcgWjSO6vIytui9Un/ALs9VGuqSz1QvbZ6LjBWutQZma4oa4wUsFgwhjQKY9T4Ul4m7JzHfOp4+B13V1Lb/TnZxsvau30YOpBCHORyIjiDBHhXKdi4uxiMaLLsTbMhCJTO30Q3EAidBxitXwPKUYP3+r/kyvMofsvXovbB2GcU+cIRZUwzkmWPFLZO7vPDxp7tHIMvVqqgAAKdABuArfC4PLbCKCiqAABKiBpoDuMVZGFG7Wec7++oWWux6xSiorEQdcQMwGnLl61oQW3g+vxrTaWLs2ELO0KO8kk8gBvPdQrYnSZcQzqFK9XHvMNQZA0iQdNR30psmkHBhLbKcwWSI37u/wAajwGEC3bYUiM68z9Id9SC7u1AnuOvhzrXD22F23BP8RQwyjSGFdoCv08vRtC99j+mtAP0ii3tCP8AiV77H9NKXJpseiL7D3R3E/vdiP8Ay2/iwH402e1TaZt2YGkjyPcPAfOkvorazY3Dgf8AlQ+hzH4CjvtlnQ8I9NaXNcoZDo5t0cP7a43EKAPtHX7tU+k1uMRm/nRSfESv4CrXRxTluNzYKPsj8yao7cv5rxjcgC+e8/OjP6QR+oFXKp3RVy4aqXaShhoDUgqOt1onEhGlP+xn6vFOHa+l5Ai4NVzlesIgt2dCuYqWnSJmufvu+P419CdE8aGtIwYMuUFW4kED0NFBQE6VMRi7mYjN2CY3SbayR3TNC+uor0/QjFhuD20YeUqflS0LlPXQiXYQ67vr1UOtr1EiOFu/OkFe4gH8aHbfxA6sLPEH3Y3TVRLwJklB35GHyqLal6VUSp1Puz3b5qXivbUiF30MqPqKgUxU5GlQMutbxnlTb2MxL20t22lAIEvlCiSYyjfvnWd9CLHRUHW85ZjyMD13mjlwld2o4is29RKnxHKk/wDzVt61/wCDv1p5mgZuhlkjRrg81I+VB8fsg4dw1ticpBBOhzaERHKnDPzJPdFC+l2LVrdlQCGUEGRvBd3Xx40i7xq4x1IbTbJvGx2wO0VuW0fOxzqGIzxqRJBnlMeVXGxSqAc4UcJeJH40sdFcK1ywqq6ghsoDbwCQSe+A0xxiK6V+qcNZUDJ1jcS4DsfHSBWBfYqZOLNOmiVq1HLreExW1sWbVoxbtsZY+4gB95iN7GNBvp2xmz8Ls61bsW+1d967cCgu2kangJ3L3edHcRtxMPh2KW1QDcqqq5nO4ADSTz8aRktXHAuPLXH7THSZPCeQ0HlVaFjtlq6RYsr/AEYY+2Wb+3SxEMYXdoOPPjVvA7XAu295zOnAg+8Ad/CflQY3CrdpCQN8qD+NFcDbY3LD6ZGddFADaOBB00q17FLDHtCP+JXvsf00pcmj/tEb/Er/ANj+mlLguVaXQp9jR7PLBbH2yPoB39FIHxYUQ9qhLEKd8UP9n+A67EsAwUqmcEhjudRwYGdd/Cr/AE6uh71xp0tozSOGUFj8qTN/MOgvlOa4PEdVhS/fcI7yXIFARu13nU+Jrqfsu6NjFWXFxVZeqtjtqGGdri3DoeMK3rTFtv2M4K4SbZuWO5SHQeT6+hoTf2OijgNw1Xeur7Q9hdzU2cUjRwe2y/FS3ypM2t7OcbYJBti5Ea2nV9+7TQ/CookxYrcVcvbBxCe/YvL42n/KtMPsu85hLVxjyW25+QogIgeVdX9m21S2Htg/RGTcB7pjz0ilXYfsvx19gGtdQnF7vZgdye8fCKaOjmzVweOxOEBnqjaZSd7B7a5m821jvqSOGL2iWpt4e4P9afAMPxpIp96eLODtngLg9SrVz0mmx6FT7JJr1RzXqmQCN+6p/wAw90j51AzyBrOtWcPh2n3l9B8aixYh408q7wIt27+xHyX8h4bq0IqSNKjFb5nGMlQ3MOQZHmOdWaw9ccRrukbvlS70tEtbI/lf4EAD40xJINBOlayLYG/MfSAT8hSrlsRlTyaCnRsEqVmPcI0nUqRJnQe7T5srbIKiWVrgEZc6yx5jWuX4LbHVBcszdhR5FpJqY3+PnrqP+KyvI+HLyZybef4NPx/NfjrM3Ry6VYoXbiIJhZLxuBMAb9/umq3UkaEuY4zp4zxqHo8tx7eckHUoJ10GpbeJM6T/AKav3g0j+EI0JGpJ4z2vlWTCj9HYvstX3q6Xsuiv+kBQdXmNAD/cVNsrHE4i1nnLntgqCBPaET8JrZ0cburI5AAfMzUmCZxftgogGdPpT9IcqmxBW9pB/wATv6/+P+klLUmmf2kH/Er/APt/00pairi6EvsdPZK3764PGy3wZKHe0gCzaxWXQ3GW3zPaIBHpNEfZPZ/fLjEwFstPmyjf5Ut+1XaKves2VJIuXsxOoEAhAF5+8dee6kz+odHo610E2b+jYGwsdu4DcfgdR2Z8sooxtHUc9CY47qxcxFuwju0qlhNTBMKqzoBvoJszpVh8c1wILiXbQ7aXUKOFYkKYPAx5SKgySJnuB0g7vMTEflQnEYhyxAXKoOhESauY/GLbGu71qo+JldwH5cNKKRzKqXGzGToOAJnnrwq7bxQ3Amd+86DidaWEN9cYFtpNgkZnZTMkEtDZt24CBv0powoG/eeP/VTAFsGsjWlDpngRZxmFxIgdaGwt08zHWWT4yGXzFNgu9n4f330p+0/N+gll16jqb4Hel1Zk/VJ+NccS9K26zZrEfRa23lmy/jXNia6VbuC/s68qa5rRZfIBxHpXMxrTIi59mwevVgisVMWM1hBxk/ZB+JqhiMOesJgxw0I09IoitzKNX17gG9Nagush3ux8vyNLovdL1LQ2VqxYU3PCtAasYhVuI1vMNVZQYAYEiB2jqINcy/Wt9JAuuI0IzHePGtCHxCLXMSu/Ff2Z0dTWHpM2Fty/dvpbe6crSPdQnQEgCRxinC7bI+kfRfyq5VdG1bERZW4PGePeaDbcUOVn3QTJ8pjzijCIf5j6L+VLXSYXWbq1diGaMvZA0EzoBUrJZHc06uOy7B9u7N2yv8p08ACSaOLaLmBvYhR4nShuC2H1UMTmePITy50b2XbJvLAkIMx37z2QdPEnyqvKcq65Tksb/wAD8UppIZBg1WyESQFgCR2iACNfGoWA0k7gAJAOm/iOZq7+moVmAW07OcCCdSIjdB9ajOO4BZ59kQPArWA1peK6qvAgHzPyBojgcOpvWiRJzpMEESGG6IjhWFxalIVYAOaVgdrdmYNuAq1sK6pvor5gMwbOCAsyNGg8TG7jXeoQd7SFnad//b/pJS0UNMvtIYfrO/8A7f8ASSlmRyq2uhD7L2y8RjbbEYEkXXEGMmqjtH39OFAcCuKxe1MKmKZixvoskLpDhmHZ0+jTR0RxAXG2iBvzL6qRRL9SNa2vhL0fsziFPgWlfmaqWTyzC3VWpVuR1jbOyTfsZQ2R1dbiEyVLI2ZVuD6SHcR+VJ2xdm4izdxOJxXV9ZeyKFtyyoluQFzETrI9Na6A5JkDQbhQzHYIZdeXHj31IghZvMGksJ9flVB76lwoOoEkRuEx5URxYG4bvhVBU13COJ4/340xAJVcZqI2iBqTA5eNUdIgVJasHdAI3a+UGicT379q0yLcYjrX096Jlfebco1G81vicMMR11o+46G031WUqfnPlVXbAt/s+sQsVOZOUxEEbm4aHkDVvZg6uJ3sdeUnWgccQ2fsbHO7WTfa2LIIjO4EIYiE8OPOr00/9INkC1ib10f5iBh4wQ3xE+dc9yihU3r066KSTRsTXq1LV6rBXG1dmIo9zNyj8dK8DE/s0Ed+vkIqixdt7n/2J/6ry59RmYd8z86oe/4RZ9SW5iCTogUd6azSVtzojca87goFc5hv479AN0zTkSQNHbX/AEz6ioXg7pjmRA9Kf4rjK1Rn0xV3tGDcRH2X0evWcTaYgMocSVO4HQmDrxpyvcKizDMNdQR86mvD8a9BVTGriJmTsc+yENQy8k358fhA9JIokx0obd0did5A8hrA7ucU2QIdmuIfU8uFWdlYkKhMiXMiCcwAkA6SOBOvOg2Ic3LgtgwPpHkOMd/4miDWLfuqI5az4AxWR59/9Ef9S9RD+phS1tIZzLmD3/8AG+pMVtPTS6O4CRJ/1FQIqDAsgMgq7ZWkE5gdCZgkSQBW/wCjiFtqqyoJAUdo5ok3GMieG+BNZmvC1hLhr2dcoTMyieyIzaqDJHKd5q10Xx5OLtIEDZ7qgg5SPeB3R2dwPlpFR4XYWeSoYZVky4iQZOaZB7M6A/lTJsvZdjDXbNxSr3iyhArSsNobkc4J5DXQTUeQoEe0gTtO/wD7f9JKWiCONMntJf8AxO//ALf9JKWcx5mrq6K77CfR0kYqyf8AWPjpTp0pxYAVwf4biDyO/wCBFIGDxHV3EeScjBo5wZipNr7QC3Lpecl5RetESRmGjLHMrIPetUfJi/dM0PEa9Wj6DwGKD2lcEHMC2nIkxFVcbbJEnx8INLHsh6RWr+z7VsXVa9ZBR1ntgBmKEg6xlI1GlOGKbstOgidaYV/uJN1lZiswwJMd3DdvFeuYfMsKcp7h8gagxZCXGuaDmdwCxrUljEsdRB8Dw4UxcAK2IupZOa42RSFksYSZgAngTvohgmXULuGvcZ1kVU2nsy1iVUOSjKQVZYkajMBOhkCDINFcNg4UIu5QBJM6AQJPEwKJxXdescclq7a0Yaac5769cQCAnPtE8dPhVK/iAhBa4iqJJl1GnKToK44j6ZoBZD95U/aGnxFckVvPyp86WbWw1+2rW7yObXWLCFmAe4Blkr2dysIPOeFIlGtctkbJcJGHv/3FerOYDfPpXqcIGTrzwg/OtreKO5hI8IPmTUVpOcetZeBuI075NZWsvYZu3QDofh+Va3XU7gfHhWAZ4z3QZqJrXEEfI0Yz9ZJkZR1NA/EqpOmh51dGq+QPw1oZdxME6FtYMRv5SxAJ7hNZG1lSM4ZOWYRPgRXsm01pg40yS83L/rvoJfxkkxGUDQ72Y8WY98VJtHGAzlYFTyPDlVLAWTckR2fpH8B3/IUi+5QjpYqr1hfZWy4t52Ky+pB3wfdG/wA/OpjgwDmykd4OUabzUHUncNdYjgO+asLbZXClQZBXMZyiJEmBPLeJrzcpOb9maaWcEuCwPWOEtHU6jMAsRv1IkiBu41bxuxblpmN4LkUiShAWWmFBAJnQ+lVACwBYaiBEzAgDNu3agf8AVF8bsNLV/Kbjm0dW3NcJhZEHd73Hv5VHCSJ+jjm9eZCc1trTI4EAkGBoI3yRu/6x+rnXGKTZCq91cmsGFuKJg8IHxo90VtWrGGbENaKMA0kklnUGQFEaTosjeRS7sHEtcxKBy0m4re9pq4OXtAgAHXhxoBJfaSR+s7/+3/SSlmRzph9pS/4pf/2/6SUslRV5dFR9m8g1jGLnthJIynMp4qTvjuNRwRWyueJFCUVLhkozcXqBOa5Yuq6nIw3PbJUk89Nxpqw3tex9gHM6XxERdQE/+ywfWgO1bc2ydNCD+H40HxRlfKkSjjHKXstDeK9qmMuMTFoA8MhI+LVA3tLx5hA6oCQOzbUce+edKqb6tYVZuJ9dfmKJw7bU27ihaYpecMBOndv4cqUT0vxhM/pV6T/9jUxuRSbiMLluMnI6eG8fCpzWEIMt3du4lxDX7zDkbjx86rSTvM+OtSC3CxUVLJhzo8851nTstHeJHyNGsoFAOj1yLh+r+Ipg6wf2KfDoTPs1zeNerIudwr1SIjVmnhA5wD661r+izvjyOnpUiNFb9+m7kKy+y9mFcWVA7u7fXmIG4Gts3ajhG6pkQQfHw+VH1O0X8Vh4JMnee47907/jQ3GWJBXswdN2vrrRnaI7R8aHs2/wr19XNa38IwZcSf8AII2Ls+01kF1l1ZkaGIJg8RPI/CjBxaBQoWAIVQF0jedBEmd54zVTYyAviFIEZg27iUBJqey2gHAzPlEV5q5uEnHejXhykydL0HeDpx4eXKtf00k9lR86qYgwdO74miCr+zDfSMyefZtnX/2PrS/dk8MXMY7RmhNd/ukiBM8wAN1MW2cMi3EPWKxKqQxBC5RmWd3ILr3a0DwFoO9sMAQzrMjfO+nPamDQ3cOSokFFHLLnbSN3GhrYUircvZkthnVbYIPa1GYDskgaQZr2F2SUvIcg1dCpUwuUurTEboIiddajv4lv0m+J0BAGg0yqWEHfvFX9mrN61OuVhAO4dsDd4VFMOAH2koP1nf5/s/6SUr9SJ4etNXtIQfrO+e+3/SSh2Owqrh8wEHNbE8dVJNWZ2qDin9+Cr67oFNnlHxrAtHhWuIcjca2t3TB1p5A1xWFJQjTcflQC6OwPCmI3DQB/d9aTaOrAnGrmB/ip9dfnVNveq3gP41v66/OookxtPhQTbmEh0fn2T4jUfD5UwG2KG7Y/h+BX506XKFR7AjDSqjVdNU7m+q6HBHYR/ajvU/nTCbJ4H40s7IH7ZfP5GmLcafDoVPskW0ederE1ipiz/9k="/>
          <p:cNvSpPr>
            <a:spLocks noChangeAspect="1" noChangeArrowheads="1"/>
          </p:cNvSpPr>
          <p:nvPr/>
        </p:nvSpPr>
        <p:spPr bwMode="auto">
          <a:xfrm>
            <a:off x="368300" y="1476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>
          <a:xfrm>
            <a:off x="357158" y="5857892"/>
            <a:ext cx="8216823" cy="557128"/>
          </a:xfrm>
        </p:spPr>
        <p:txBody>
          <a:bodyPr>
            <a:noAutofit/>
          </a:bodyPr>
          <a:lstStyle/>
          <a:p>
            <a:r>
              <a:rPr lang="cs-CZ" sz="1600" dirty="0" smtClean="0">
                <a:solidFill>
                  <a:schemeClr val="tx1"/>
                </a:solidFill>
              </a:rPr>
              <a:t>Zleva: burka, nikáb, dole: hidžáb (wikipedia.org); vpravo: burkiny (</a:t>
            </a:r>
            <a:r>
              <a:rPr lang="cs-CZ" sz="1600" dirty="0" smtClean="0">
                <a:hlinkClick r:id="rId2"/>
              </a:rPr>
              <a:t>www.emaminy.wbs.cz</a:t>
            </a:r>
            <a:r>
              <a:rPr lang="cs-CZ" sz="1600" dirty="0" smtClean="0">
                <a:solidFill>
                  <a:schemeClr val="tx1"/>
                </a:solidFill>
              </a:rPr>
              <a:t>)</a:t>
            </a:r>
            <a:endParaRPr lang="cs-CZ" sz="1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9537618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Zodpovězte otázky: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1. Kdo byl prorok Mohamed, co o něm víte?</a:t>
            </a:r>
          </a:p>
          <a:p>
            <a:pPr marL="0" indent="0">
              <a:buNone/>
            </a:pPr>
            <a:r>
              <a:rPr lang="cs-CZ" dirty="0" smtClean="0"/>
              <a:t>2. V čem se islám liší od judaismu/křesťanství?</a:t>
            </a:r>
          </a:p>
          <a:p>
            <a:pPr marL="0" indent="0">
              <a:buNone/>
            </a:pPr>
            <a:r>
              <a:rPr lang="cs-CZ" dirty="0" smtClean="0"/>
              <a:t>3. Co znamenají pojmy: mešita, Mekka, hadždž, súra, Hidžra, ramadán, halal?</a:t>
            </a:r>
          </a:p>
          <a:p>
            <a:pPr marL="0" indent="0">
              <a:buNone/>
            </a:pPr>
            <a:r>
              <a:rPr lang="cs-CZ" dirty="0" smtClean="0"/>
              <a:t>4. Proč islám zakazuje zobrazovat Allaha nebo Mohameda?</a:t>
            </a:r>
          </a:p>
          <a:p>
            <a:pPr marL="0" indent="0">
              <a:buNone/>
            </a:pPr>
            <a:r>
              <a:rPr lang="cs-CZ" dirty="0" smtClean="0"/>
              <a:t>5. Najdete nějaké pozitivum na postavení žen v islámských společnostech?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6955507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 a zdroje: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400" dirty="0" smtClean="0"/>
              <a:t>PARTRIDGE, CH. </a:t>
            </a:r>
            <a:r>
              <a:rPr lang="cs-CZ" sz="2400" i="1" dirty="0" smtClean="0"/>
              <a:t>Lexikon světových náboženství</a:t>
            </a:r>
            <a:r>
              <a:rPr lang="cs-CZ" sz="2400" dirty="0" smtClean="0"/>
              <a:t>. Praha: Slovart, 2006.</a:t>
            </a:r>
          </a:p>
          <a:p>
            <a:r>
              <a:rPr lang="cs-CZ" sz="2400" dirty="0" smtClean="0"/>
              <a:t>WILKINSON, P. </a:t>
            </a:r>
            <a:r>
              <a:rPr lang="cs-CZ" sz="2400" i="1" dirty="0" smtClean="0"/>
              <a:t>Ilustrovaný slovník náboženství</a:t>
            </a:r>
            <a:r>
              <a:rPr lang="cs-CZ" sz="2400" dirty="0" smtClean="0"/>
              <a:t>. Praha: Slovart, 2008.</a:t>
            </a:r>
          </a:p>
          <a:p>
            <a:r>
              <a:rPr lang="cs-CZ" sz="2400" dirty="0" smtClean="0"/>
              <a:t>HALÍK, T. </a:t>
            </a:r>
            <a:r>
              <a:rPr lang="cs-CZ" sz="2400" i="1" dirty="0" smtClean="0"/>
              <a:t>Prolínání světů</a:t>
            </a:r>
            <a:r>
              <a:rPr lang="cs-CZ" sz="2400" dirty="0" smtClean="0"/>
              <a:t>. Praha: nakladatelství Lidových novin, 2006.</a:t>
            </a:r>
          </a:p>
          <a:p>
            <a:r>
              <a:rPr lang="cs-CZ" sz="2400" dirty="0" smtClean="0"/>
              <a:t>KROPÁČEK, L. </a:t>
            </a:r>
            <a:r>
              <a:rPr lang="cs-CZ" sz="2400" i="1" dirty="0" smtClean="0"/>
              <a:t>Blízký východ na přelomu tisíciletí</a:t>
            </a:r>
            <a:r>
              <a:rPr lang="cs-CZ" sz="2400" dirty="0" smtClean="0"/>
              <a:t>. Praha: Vyšehrad, 1999.</a:t>
            </a:r>
          </a:p>
          <a:p>
            <a:r>
              <a:rPr lang="cs-CZ" sz="2400" i="1" dirty="0" smtClean="0"/>
              <a:t>Korán </a:t>
            </a:r>
            <a:r>
              <a:rPr lang="cs-CZ" sz="2400" dirty="0" smtClean="0"/>
              <a:t>(přeložil HRBEK, I.), Praha: Academia, 2000.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60977260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vic">
  <a:themeElements>
    <a:clrScheme name="Civic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Civic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ivic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151</TotalTime>
  <Words>933</Words>
  <Application>Microsoft Office PowerPoint</Application>
  <PresentationFormat>Předvádění na obrazovce (4:3)</PresentationFormat>
  <Paragraphs>93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Civic</vt:lpstr>
      <vt:lpstr>ISLÁM  </vt:lpstr>
      <vt:lpstr>základní charakteristika</vt:lpstr>
      <vt:lpstr>Prorok Muhammad</vt:lpstr>
      <vt:lpstr>KORÁN</vt:lpstr>
      <vt:lpstr>5 sloupů islámu</vt:lpstr>
      <vt:lpstr>Hlavní chrám v Mekce, uprostřed černý kámen (údajně meteorického původu); zdroj: wikipedia.org, https://cs.wikipedia.org/wiki/Soubor:The_Holy_Mosque_in_Mecca.jpg </vt:lpstr>
      <vt:lpstr>MEŠITA</vt:lpstr>
      <vt:lpstr>Interiér brněnské mešity, zdroj: https://cs.wikipedia.org/wiki/Soubor:Brno,_%C5%A0t%C3%BD%C5%99ice,_me%C5%A1ita_-_DOD_(05).jpg, autor: Harold</vt:lpstr>
      <vt:lpstr>štěpení islámu</vt:lpstr>
      <vt:lpstr>ŠARÍ´A</vt:lpstr>
      <vt:lpstr>HALAL</vt:lpstr>
      <vt:lpstr>postavení žen</vt:lpstr>
      <vt:lpstr>Snímek 13</vt:lpstr>
      <vt:lpstr>Zodpovězte otázky:</vt:lpstr>
      <vt:lpstr>Literatura a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ISLÁM</dc:title>
  <dc:creator>LLL</dc:creator>
  <cp:lastModifiedBy>spravce2</cp:lastModifiedBy>
  <cp:revision>50</cp:revision>
  <dcterms:created xsi:type="dcterms:W3CDTF">2013-03-30T18:36:57Z</dcterms:created>
  <dcterms:modified xsi:type="dcterms:W3CDTF">2014-06-01T20:34:28Z</dcterms:modified>
</cp:coreProperties>
</file>