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8" r:id="rId4"/>
    <p:sldId id="266" r:id="rId5"/>
    <p:sldId id="267" r:id="rId6"/>
    <p:sldId id="263" r:id="rId7"/>
    <p:sldId id="264" r:id="rId8"/>
    <p:sldId id="265" r:id="rId9"/>
    <p:sldId id="260" r:id="rId10"/>
    <p:sldId id="261" r:id="rId11"/>
    <p:sldId id="262" r:id="rId12"/>
    <p:sldId id="258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BA1712D-B76F-427D-A624-EF6397B24DF7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C175A73-FD9B-4179-BC97-C9CD4858AD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ze%C4%8F+n%C3%A1%C5%99k%C5%AF&amp;hl=cs&amp;tbm=isch&amp;tbo=u&amp;source=univ&amp;sa=X&amp;ei=qnlYUc7ELYjmswbQsoHYAQ&amp;sqi=2&amp;ved=0CDcQsAQ&amp;biw=1311&amp;bih=572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kehila-ostrava.cz/?attachment_id=17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dovky.cz/izraelsky-pamatnik-vystavi-originalni-stavebni-plany-osvetimi-p8p-/kultura.aspx?c=A100124_205157_ln_kultura_tsh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21124" y="2857496"/>
            <a:ext cx="5614392" cy="963538"/>
          </a:xfrm>
        </p:spPr>
        <p:txBody>
          <a:bodyPr>
            <a:noAutofit/>
          </a:bodyPr>
          <a:lstStyle/>
          <a:p>
            <a:r>
              <a:rPr lang="cs-CZ" sz="6600" dirty="0" smtClean="0"/>
              <a:t>JUDAISMUS</a:t>
            </a:r>
            <a:endParaRPr lang="cs-CZ" sz="6600" dirty="0"/>
          </a:p>
        </p:txBody>
      </p:sp>
      <p:sp>
        <p:nvSpPr>
          <p:cNvPr id="4" name="Rectangle 3"/>
          <p:cNvSpPr/>
          <p:nvPr/>
        </p:nvSpPr>
        <p:spPr>
          <a:xfrm>
            <a:off x="4666068" y="5916388"/>
            <a:ext cx="36226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ČÍSLO DUM: VY_32_INOVACE_OBN_3_15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883394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charakteristika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udaismus = </a:t>
            </a:r>
            <a:r>
              <a:rPr lang="cs-CZ" dirty="0" smtClean="0">
                <a:solidFill>
                  <a:schemeClr val="tx2"/>
                </a:solidFill>
              </a:rPr>
              <a:t>židovství </a:t>
            </a:r>
            <a:r>
              <a:rPr lang="cs-CZ" dirty="0" smtClean="0"/>
              <a:t>(žid x Žid)</a:t>
            </a:r>
          </a:p>
          <a:p>
            <a:r>
              <a:rPr lang="cs-CZ" dirty="0"/>
              <a:t>n</a:t>
            </a:r>
            <a:r>
              <a:rPr lang="cs-CZ" dirty="0" smtClean="0"/>
              <a:t>ejstarší monoteistické náboženství</a:t>
            </a:r>
          </a:p>
          <a:p>
            <a:r>
              <a:rPr lang="cs-CZ" dirty="0"/>
              <a:t>u</a:t>
            </a:r>
            <a:r>
              <a:rPr lang="cs-CZ" dirty="0" smtClean="0"/>
              <a:t>čí, že Židé jsou </a:t>
            </a:r>
            <a:r>
              <a:rPr lang="cs-CZ" dirty="0" smtClean="0">
                <a:solidFill>
                  <a:schemeClr val="tx2"/>
                </a:solidFill>
              </a:rPr>
              <a:t>vyvolený boží národ </a:t>
            </a:r>
          </a:p>
          <a:p>
            <a:r>
              <a:rPr lang="cs-CZ" dirty="0"/>
              <a:t>a</a:t>
            </a:r>
            <a:r>
              <a:rPr lang="cs-CZ" dirty="0" smtClean="0"/>
              <a:t>si 12 000 000 věřících</a:t>
            </a:r>
          </a:p>
          <a:p>
            <a:r>
              <a:rPr lang="cs-CZ" dirty="0"/>
              <a:t>h</a:t>
            </a:r>
            <a:r>
              <a:rPr lang="cs-CZ" dirty="0" smtClean="0"/>
              <a:t>lavní poutní místo je v Jeruzalémě v Izraeli </a:t>
            </a:r>
            <a:r>
              <a:rPr lang="cs-CZ" sz="2600" dirty="0" smtClean="0"/>
              <a:t>(zbytky Šalamounova chrámu, tzv. </a:t>
            </a:r>
            <a:r>
              <a:rPr lang="cs-CZ" sz="2600" dirty="0" smtClean="0">
                <a:solidFill>
                  <a:schemeClr val="tx2"/>
                </a:solidFill>
              </a:rPr>
              <a:t>Zeď nářků</a:t>
            </a:r>
            <a:r>
              <a:rPr lang="cs-CZ" sz="2600" dirty="0" smtClean="0"/>
              <a:t>)</a:t>
            </a:r>
          </a:p>
          <a:p>
            <a:r>
              <a:rPr lang="cs-CZ" dirty="0"/>
              <a:t>d</a:t>
            </a:r>
            <a:r>
              <a:rPr lang="cs-CZ" dirty="0" smtClean="0"/>
              <a:t>nes 25% Židů v Izraeli, 30% v USA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Abraham</a:t>
            </a:r>
            <a:r>
              <a:rPr lang="cs-CZ" dirty="0" smtClean="0"/>
              <a:t> = otec (zakladatel) národa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Mojžíš</a:t>
            </a:r>
            <a:r>
              <a:rPr lang="cs-CZ" dirty="0" smtClean="0"/>
              <a:t> = zakladatel židovského náboženství, </a:t>
            </a:r>
            <a:r>
              <a:rPr lang="cs-CZ" sz="2600" dirty="0" smtClean="0"/>
              <a:t>vyvedl Židy z Egyptského otroctví a dovedl je až na hranici Zaslíbené země, Kenaan (Palestina)</a:t>
            </a:r>
          </a:p>
          <a:p>
            <a:r>
              <a:rPr lang="cs-CZ" dirty="0" smtClean="0"/>
              <a:t>Spisy – Tanach, Tóra (Zákon), Talmud </a:t>
            </a:r>
            <a:r>
              <a:rPr lang="cs-CZ" sz="2200" dirty="0" smtClean="0"/>
              <a:t>(diskuse starověkých rabínů o věroučných tématech)</a:t>
            </a: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1228651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81821" y="188640"/>
            <a:ext cx="8229600" cy="109614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cs-CZ" sz="2800" dirty="0" smtClean="0"/>
              <a:t>Zeď nářků, Jeruzalém, </a:t>
            </a:r>
            <a:r>
              <a:rPr lang="cs-CZ" sz="1200" dirty="0" smtClean="0">
                <a:hlinkClick r:id="rId2"/>
              </a:rPr>
              <a:t>http://www.google.cz/search?q=ze%C4%8F+n%C3%A1%C5%99k%C5%AF&amp;hl=cs&amp;tbm=isch&amp;tbo=u&amp;source=univ&amp;sa=X&amp;ei=qnlYUc7ELYjmswbQsoHYAQ&amp;sqi=2&amp;ved=0CDcQsAQ&amp;biw=1311&amp;bih=572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081411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věrouka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Bůh (Hospodin</a:t>
            </a:r>
            <a:r>
              <a:rPr lang="cs-CZ" sz="3100" dirty="0" smtClean="0"/>
              <a:t>), jménem JHVH</a:t>
            </a:r>
            <a:r>
              <a:rPr lang="cs-CZ" dirty="0" smtClean="0"/>
              <a:t> </a:t>
            </a:r>
            <a:r>
              <a:rPr lang="cs-CZ" sz="2600" dirty="0" smtClean="0"/>
              <a:t>(šifra, jméno se nevyslovuje, čte se např. můj pán), </a:t>
            </a:r>
            <a:r>
              <a:rPr lang="cs-CZ" dirty="0" smtClean="0"/>
              <a:t>stvořil svět za 7 dní, Židé jsou jeho vyvolený národ, který zkouší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OBŘÍZKA</a:t>
            </a:r>
            <a:r>
              <a:rPr lang="cs-CZ" dirty="0" smtClean="0"/>
              <a:t> – mužská obřízka je symbolická smlouva s Bohem</a:t>
            </a:r>
          </a:p>
          <a:p>
            <a:r>
              <a:rPr lang="cs-CZ" dirty="0"/>
              <a:t>h</a:t>
            </a:r>
            <a:r>
              <a:rPr lang="cs-CZ" dirty="0" smtClean="0"/>
              <a:t>lavní symboly – </a:t>
            </a:r>
            <a:r>
              <a:rPr lang="cs-CZ" dirty="0" smtClean="0">
                <a:solidFill>
                  <a:schemeClr val="tx2"/>
                </a:solidFill>
              </a:rPr>
              <a:t>menora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tx2"/>
                </a:solidFill>
              </a:rPr>
              <a:t>Davidova hvězda</a:t>
            </a:r>
          </a:p>
          <a:p>
            <a:r>
              <a:rPr lang="cs-CZ" dirty="0"/>
              <a:t>ž</a:t>
            </a:r>
            <a:r>
              <a:rPr lang="cs-CZ" dirty="0" smtClean="0"/>
              <a:t>idovství se počítá po ženské linii do třetí generace, sňatky by neměly být smíšené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KABALA</a:t>
            </a:r>
            <a:r>
              <a:rPr lang="cs-CZ" dirty="0" smtClean="0"/>
              <a:t> – židovská magie, tajné učení</a:t>
            </a:r>
            <a:r>
              <a:rPr lang="cs-CZ" sz="2900" dirty="0" smtClean="0"/>
              <a:t>, tradované od starověku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TANACH</a:t>
            </a:r>
            <a:r>
              <a:rPr lang="cs-CZ" dirty="0" smtClean="0"/>
              <a:t> – soubor posvátných spisů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Tóra (zhruba odpovídá Starému zákonu), hlavní část je PENTATEUCH (pět knih Mojžíšových)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Proroci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Spisy</a:t>
            </a:r>
          </a:p>
        </p:txBody>
      </p:sp>
    </p:spTree>
    <p:extLst>
      <p:ext uri="{BB962C8B-B14F-4D97-AF65-F5344CB8AC3E}">
        <p14:creationId xmlns="" xmlns:p14="http://schemas.microsoft.com/office/powerpoint/2010/main" val="448571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52120" y="452438"/>
            <a:ext cx="2679483" cy="3456383"/>
          </a:xfrm>
        </p:spPr>
        <p:txBody>
          <a:bodyPr>
            <a:no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enora (sedmiramenný svícen) na státním znaku Izraele</a:t>
            </a:r>
            <a:endParaRPr lang="cs-CZ" sz="2800" dirty="0"/>
          </a:p>
        </p:txBody>
      </p:sp>
      <p:sp>
        <p:nvSpPr>
          <p:cNvPr id="5" name="AutoShape 2" descr="data:image/jpeg;base64,/9j/4AAQSkZJRgABAQAAAQABAAD/2wCEAAkGBhQSEBQUEhQVFRUUGCAVFxgXFRgeGhweGBwbHR4gHx4XHSYeGxojGRkXHy8gIycpLC4sGB4xNTAqNSYsLCoBCQoKDgwOGg8PGiwlHyQxLTIqLDEyLC8pNC42LC8qLCwqLCwvKiw1LC0pNC40LC8sLCwsLCw2LCw0LCwsLCwsLP/AABEIAPkAygMBIgACEQEDEQH/xAAbAAACAwEBAQAAAAAAAAAAAAAABgQFBwMBAv/EAEwQAAIBAwEEBQYLBQYEBgMAAAECAwAEESEFBhIxEyJBUWEHMlJxgbIUFzM0QnJzkZOh0SNikrHTFiRTgsHCFUOi8DVUVbPS8WODtP/EABoBAAIDAQEAAAAAAAAAAAAAAAQFAAIDAQb/xAAzEQABAwEEBwgCAgMBAAAAAAABAAIDEQQSITFBUWFxgZGxBRMiMjPB0fAVoRThI0JS8f/aAAwDAQACEQMRAD8A2ie4YOFVQcgscsRyIHYp7686SX0E/Eb+nXjfLj7M+8tZnt3yh3cV1NGjR8KSMq5jB0BIGua3hgdMaNQ09oZAKvqtN6SX0E/Eb+nR0kvoJ+I39Osk+M+99KP8MfrR8Z976Uf4Y/Wifx8uxCfk4dvJa30kvoJ+I39OjpJfQT8Rv6dZJ8Z976Uf4Y/Wj4z730o/wx+tT8fLsU/Jw7eS1vpJfQT8Rv6dHSS+gn4jf06yT4z730o/wx+tHxn3vpR/hj9an4+XYp+Th28lrfSS+gn4jf06Okl9BPxG/p1knxn3vpR/hj9aPjPvfSj/AAx+tT8fLsU/Jw7eS1vpJfQT8Rv6dHSS+gn4jf06yT4z730o/wAMfrR8Z976Uf4Y/Wp+Pl2Kfk4dvJa30kvoJ+I39OjpJfQT8Rv6dZJ8Z976Uf4Y/Wj4z730o/wx+tT8fLsU/Jw7eS1vpJfQT8Rv6dHSS+gn4jf06yT4z730o/wx+tHxn3vpR/hj9an4+XYp+Th28lrfSS+gn4jf06Okl9BPxG/p1knxn3vpR/hj9aPjPvfSj/DH61Px8uxT8nDt5LW+kl9BPxG/p0dJL6CfiN/TrJPjPvfSj/DH60fGfe+lH+GP1qfj5din5ODbyWt9JL6CfiN/To6SX0E/Eb+nWSfGfe+lH+GP1o+NC99KP8MfrU/Hy7FPycO3ktb6SX0E/Eb+nR0kvoJ+I39Osk+M+99KP8MfrR8Z976Uf4Y/Wp+Pl2Kfk4dvJatLfOjRhkXDvwZVycdVjyKD0e+pwpb2ZtB57axlkxxvICcDAzwS9lMtAubdNCmLHXhUKI3y4+zPvLWHb1/Prn7Z/eNbi3y4+zPvLWHb1/Prn7Z/eNMuzfOdyU9q+mN/sqmnLcndUXEFw74AZehiJ9MkHPsIQe00m1qt/GbfYUZTRlEUuf3jIr/zNH2t5Aa1uZIS2xRhxc92TQSstmiKsVYEMpIIPYRoR99fFM/lCiX4Z0iaCeJJseLDH+0H20sURG++wO1oWVlx5bqRRRRWiyRRRRUURRRRUURRRRUURRRRUURRRRUURRRRUUXtOk+6ONkrJj9tk3BXt6MgL+Q4XPrNKuybTpZ4ozyeRVPqZgD+Va3vFd9Ff2A+hIJIWHYQ4QAfxcNAWqVzXNa3aeSZWOFrmOc7YOZzWM0VK2pa9FPLGOUcjIPUrED8hUWjgaioS9woaLZN2/mOz/rj3ZabqUd2/mOz/rj3Zabq8tN5zvPVeyg9Nu4dFEb5cfZn3lrDd6/n119q/vGtyb5cfZn3lrDd6/n119q/vGjuzvOdyW9q+m3f7Kw3t3Na0KuuWhfGG7VJGeFv9D201bTv+l3eVu1VjQ+tJFU/yz7a7bb24I1tWmHHaXcIjkHonAIYeOG/6cjUUuTq1vaX9mTxKpjmjYcirSRjPtBQ+sGtg50oZezBHKtDxCwLWxF9zIgimo0qOBCqtqK91cwxRKXYQxRAD92NSfUAS2TXffDdYWQgXi4mdSXPZxAjl4AH/WmLZ3DsuwE5AN1cjqA8wDqB6gMMe8kDuqJ5VJuvbRscukRLHxYgfmVNaslcZWtb5ceNFjJC0ROe7zYHdX3Xxut5ORcwLPLKUV8lVUDOASMktp2HTFRrzcIfCoIoZ1eO4UushxoE87zThtOWMZ9mavNyLZJ9kzx3DERK7ahiOEBVYnTsDEnHI0rba2m8U9pIp+St4GUdgwgJGPE5++qtfK6VzQ7Xu2Kz44WwscW500454prk8mdpogumEp0ALR6n6mAfZmqHY3k9aXpWlmSKOJ2jLYzkocE6kADxJq62psgJtmCZE4UmBkDdhkCOT6j5p9uarNwMXKXFpMONXXplyTo4IBOe8kqc+FUbJKIy6/oB3Y4rR0cJkDCymJG/DBSvitRwTBeI/wDlBH3o5/lSfZbGeS6FsCA5cxknkCucnTmNDVlsWQ2cc85ys6n4Mi+izAl2P1VXQd5qmstoPFKsqHrq3ECddfHvzrn10VF3vi8VdW9BSmLwkNprxrgtDv8Ayf2drbNJO8jlRnR1XJ7lBGMnsBJpR2/u8kUMVxBIZIZiQvEMOpGcggaHkRkd3qp53hsIrzZouehVJnVGDYGQWZVOSOa4J59lIu9twBN8HQERWuYkBPMg9dj4s2T6sUPZXvccXGtTXV9qirYyNgwaKUFNf2imbn7jtehnZujiU8OQMlj3DOmnaauNueS0RQvJFMW6NS5V1GoUZOCvI4B7KheT/afScdjKzCOcEoVYhlYanBHYQM+seJr5/wCHPafDopXLSC26jBiV4XdVbnybBXTs1rsj5e9IvUyoKZhVjZCYQbta1qa5H7kpO7Hk3E0Kz3MhRHHEqrgHHYSzZAyNcY9tV+2N1IeK3NnMZEuJDEOPmGUgE5wMr7PvzV9st4bnYzNchSbdXjRjoRgDgx46oMduBSrvBOYzaBOr0VvHIuOxnzIzessR91SN8rpDV2vDR9yXZWRMiHhzANdP3NXR3V2aHMBvH6cNwZ4erxZxjzcc9PO9tUGy9gh78Wshx12jYr3qG1GfEZp825u7F8Ptp1GDIHkYdjSRpxqcd5Op7+H10g7q3eL+3djkmUZJ/fOCT7Wq0L3OYSHE4adeKrPG1kjWloGOjVgcea6XuzJNnXidIPk3WRWHJ1Vgcj7sEdlPO/lwPhezXz1RJxZ8OKI5+6o23WE9xPYXHnk9LaSHsLDi4Ce4nKj1Y7BS7tKaS5ttnxAHpVeS3171MQGfUpAPqNUBMpY52dDXcQaFaECJr2MyJFN4IqFC2LsOXaFy/DoGYySORooYk+1jnQf6VH3n2YtvdywpnhQgDPPVVOv31o9vcJZzWuz7bBYsHnftwAWOf3mx7FwO0Ugb73AfaFwRqA/D/AoU/mDWsErny6m0w55rG0QMji1urjyrRaPu38x2d9ce7LTdSju38x2f9ce7LTdSWbzneeq9DB6bdw6KI3y4+zPvLWHb1/Prn7Z/eNbi3y4+zPvLWG72fPrr7V/eNHdm+c7ks7V9Mb/ZN+60ke0Nnmykbhli1iJ54Gqkd+MlSO4ioWytiTtLJa3CkFY44/XGLlGyD2qF4sHuGNMVM3r3MKGK6tDwZKl8HHAWwOkBGoXJ17uffV7PfXMIlgmaOSQWskscyjhbq4BDL6yDkHsGldMmmM4HGmkHSqtiJIEgxbhXQRoSjtTbUdxtIzSn+72xwqj6XAeqqjtLuM/VGvKl7b205LmZp5BjpD1e7C6YB7ccvXmmS18msnwxYWcNGEEjuumASRw6/SJBx4a+FSPKpYpEbVY1CqqMoA7ApXH8zRUckYka1mOHIf2hJYpTG978MeZy5Bdd1rSaXY88Vuqs8kpQ5bhwpVMn1409vhVT5Q9jtA9vkaG3WPI5cUQ4T+RX76vvJVdN8HukQAurK6hmwCWUjUgHA6vPFV+/mx5Y7aGSdlMjTSFguSo6XrAAnXQJj/6rJji20lp18cQtnsDrIHDVwwKYtp3SzPZIHHUHG/VcnLw8KYwuCCX7+yk/yby9HduS3DiF/oljkcPJV1JHPA7jT9sK+mbZls0CK8nCiHibAAU8LH7lP3is+sf7ltgBzokxUnsxJkZ+5wazhxZJHs+VpPg+OXWR0C6b3WQS3RjI8skkxeR3iePJ4ABwq4GgHd3jwpSrV98dny3dvJ+xl4oWaSNisYBA0KhRIXORkgka4HLlWU0bY33o9qAt0dySuj7rWt7WSYbLit7e3lcyQqmSU6mQM8WueL1DA59lZ/vvGVv5weeVJ8SUTJ9pya1Sx2yIrCB2LykxDBWN24mCjQ8CnhydMmsx39nD3zsNCyoWU81bgXKnxHbQlice8Ipr6hG9oNHdA1xww4FRN0ZeG/tj/wDlUfxHH+tOG+qzO8/SPCOCFhGicfGV445CTxDAwsY1zjOnbVN5NdiGa7EhzwQdfONC3JRn72/y1ab17cieK86J5WDtHDq+Yic8bcAOq8IUg40PEPCtJjW0CminVZQC7ZiXaSacl5ups2STY9ykYBMsmBxMFUBQmWye7B+6qHe+yZJ4IThnS3ijPByY68j28wAaat2pMbH6LpYY5J+kEfSNgYZuE+3zsaHmKXZ7Ph2tbwE8XRNBCT38ATP55rkbz3rzqqV2Vg7pgGmg6laBt+wBuLNml4UjcAR9UZZuqNScnQ4wAe3lnNYwcq+h1U6H1HQ1sW1tj/3n4TJBCREDIJVkcSDgUleJSOFtR2Hu7qzLdCFXvoFkAZWbhYHkcqRXLG4BjjnQfKtb2l0jRlU/ATttayG1bWO5tyBcxDDKDg5GvD4Hiyynx8dIW7jkKbu4XHwd7mVxjH7RhCAMdhJLe2hdzZ7XaCC2m6NJASjnXzdTGw+ke7PMZPMGrTavS3sDWz9HHJ8KEMjpkq3DEZM4OuoC6Z7BrWN4ABrT4f2BpWwa4kvcKOHIkZFKGydv9AZryQhrmXKxDuLec57lGOFR26jlqFydGDHjyG5ni566657dc0/7mbgft3kuAGSFyqAea7IccWv0QRy7T6tVzf1ANpXGPSB+9FNHRSsMpazVn0CXzxSCEPfhjl1K0Tdv5js/6492Wm6lHdv5js76492Wm6kU3nO89V6SD027h0URvlx9mfeWsO3r+fXP2z+8a3Fvlx9mfeWsO3r+fXP2z+8aP7N853JZ2r6Y3+yfb7b8kVnZ3SjpIWjENxGeR0xnwPEHXxyAa5btbRMNxcRhulgEDXUBbJIU8JwCdca4I70qq3H25E8L2F0cRy54GPIFua5PI8WGB78+FTd1NgywbQkt5slfg7pG2NCjOp09rHI7Ca69jWB7Xf8Ao0cQqskc8se3I0G40x4HPep73jWttbQKT8KvXV5G7R0jAux9QPCPUe6lnynbUEt7wKciFeD/ADHrN/MD/Ka8vt5h8OnutGZMx2y9gwCoYj0QOJsdpYeJCrMWJ4myS/Wye3JOT46518DRNmgo4POfufgIS1Wm8wxtyr+h8nFOnkmugt3IhOOkj0HeUYH+RJpjv5DtK0vIzGwMLnoSyFSSoyBg8jzX1MNAay3Z180MqSocMjBh7Oz1EZHtra7Oaa4ZJkljW2IDqEGXfwdm0UA6ELrpzrC2N7uTvN3MfKJsL+8i7rVXDYfhKnk33lCW0kLZ4o240HCzEq5AICoCxIY9g+kK4+VHdvBF3GNG6suOw8lbwz5p9nfVLt22k2dtEyJnhZjIhGmUfPEM94yV+491aZb38UkUEaJJNHOh6x6yhQNekZjzycY55z3VWQ91IJ2ZH6VeId7E6zvzblzwVJYbQ+GW8NyhZpLUYMIcIpk0HE7E/J463q4ufKqLefyby8XS2qhlYZaNW81jz4S2OJM8u2uO2dgTbNnaaAF7cjhbOo4W0KPjXHc3q7atN3980VFSOdFQaCK64gVHcsyAgqOziXNdAez/ACQmo+4H7xVTck/xzijvuI3/AEKdvQLxrVLa3tm4WjQFw6grgDqgZGMYwSdKoNubkXlzeOwjAUhAXZgF0jQE8+I9YHsp42jvSsbBVEUjYyVFzEpB9UhGR4/lS/tneucqA0tvZo4zlXM0pGSDwiMcI1BGe8c9KygkkbS6AM/uvQt7RHE6t4k5bueSnbNubfZojs1ZpJ5GHFhfpOBhj3JoBpkgeo0j7ybVlvrmKEBOJWKfs9VLs3WIPaAAo4u3hJ0BqbebyNcKltZRySOE4DM4BnZe3UeYp7STy00po2BuvDs9VZgJbt1PAOIDJCklY86DTPWPPw5VqKQG+/znL52BYGs47tmDBnq3bSum19mRrBHaZkjhhCySFUVldVyxDYPEmWUniIAznnSluFEbrabTv9HimP1mOAPZxH7qjbx7ekYP00Cxzy6cQGJBFk9Rh3kqoBIBKg9hGWndbYVxZ2EjpGWnmIIVSgZVx1flOqSCSSPHvqUMUJqcXYD3xUBE0wujBuJ4ZCih7f2rxRXcjzcTxr8GSLgKFDK2GLAMwclFOGBxhTypG2FdiK6gkOgSRSfVxDP5Zq631aOMxwoiRyYElyEJI6Ujlkk6KCxwNOvSvijbNGO7O1AWqU96NnVapvJelLprScnoLoBoZM6xSctD6PHg+HH3E1H2XfTzbPaF9JjcC0Z/pcPVDEntYJxLnuFcbW4Ta1iIHYLdwjKE/SwMZ8QwwG7jg91dt1J2gsruW4B6SCZpCG5l+jAGfWW5+OaXlt1lKeIEYdDx0pkHX33q+Eg49Rw0K5i2wvw9LWHCw2sTNLjkMKFVfUobJ8fVWTba2h09zLL/AIjlh6s6f9OKnLtgx28qhuKa6OZn7k1PD9ZyST4YHPlTOhBIIIIOCDzBFH2aARknh8nml1rtJlaBx+ByWxbt/MdnfXHuy03Uo7t/Mdn/AFx7stN1IpvOd56r0kHpt3DoojfLj7M+8tYbvZ8+uvtX941uTfLj7M+8tYdvX8+uftn940f2b5zuSztX0xv9k+byblwyGK6wQnVNwF7UwMuMdo+ljmMnmNZmzrh0kdIGaa1NuzwyE8ZDLgFFfnj91tdNOVQL3bMsdjZXsJ4giCKdD5rDzde4h1Iz2cdcd2L3oLi5EDf3eS3a7iU8lIxp4YPEhH7oqtHuYbxrStOfXVsVg5gkF0UrSvLpr2rjY+TuCRogkrEpj4UpIyp4QeHq+a3Fpg50yeY1rfKhbKl3GqAKogUADkAGcD+VXyXJt7W0tVJ+EXjLJKfpASMC5PiR1fUrd1LflMvRJtBgNejRY/bqx/Nq3s7numBJqMafd6GtLY2wENFDUV605ZpUps3Q2srL8Gky2paJTKyRsxxlJMZyrYyMjnkfSpToplJGJG0KVRSmN1Qtmv4re+T4HNJGbhF4/wBmNEYZB4c8+HkVJzjGcdiHHLdbLkaKXjWOVSvUYYPZxxk5Acacxnv7MWmwt4TNbyxw8KbQkAXpDhTIqnsY6CThzzxnnz5WY2oZJfgl3F8ImchpQGAigUDsOpDKp4mbTJbGeVKWB0VWOFRpHuNidPLZqPaaO0HRuO37kpWwN4ItWQn4LGqxJGilmTTid5lHW5jh4gCOZ7SalbU3Js71ekiIVm5SQkcJ9YHVP5HxpY2n5OZonE1hJxr5yYfDjPc3JhjtyPbVSu89zbufhEIL9rOjRSfxx8Jb25qCK8b8D8f2oZrguWhmH65rQN5Nyhc2kcSsBJCoVHbtAABB5nBxnt1Aqti8mCssCzSkrFGVYIMcRLs51PJetjlnTsqZt3ajpYRzFH6MojMY7l1kUuB2lTxDLAZJ9lIu0duBkQD4VL0gJCTXLMujFfNjALcu+qQCZzaNdQV2LS0Oga6rm1NBr4J9TbdjZusFunG5IUrAvEwHaXYc8czqTS9vHvogkk4ljeWJh8GZGLcDAtly+AMEcPUHEMgg1UWmwtoXEXAkXRQtzHCsSn63J3Hr4qY9m7k2tigmvWDkHTRujUgZAxjrHTTPM4AGcVe5FGauNTqzJWfeTyijRdbrIoFX7j7oyzTi6u1bhHXXj8527CQdeEc9eenZVrt/eUGd2D3EaWmC/CSqyMT8kVYDrHQhhkcPEe41aR72Mkj9OiLbhOkS4UtwuGI4AowcuQfNBzp3EVme9u87XkxPKJSRGvhyye9iB7OVdjY+eWrhhTgP7XJXx2aKjDiTxP8ASqb27aWR5H852LH1sc/dVnuYAb+3DAEF8EHkcqR/rVLU3Y130VxDIeSSKx9QYZ/LNNZG+Agaknjd/kDjrT9cbmW1rd9JK7R27jMTByvRyZ5FhqBjJUnuIPIZlzwzz2ksFzxaXKxmThAZoRhuMkdU9UZ4uWlc96LvobpoZzmzvV5n/lvoCynsAbhcj97PfmJs2Wd9mPasx4hdCzz2hCV4h6gOIerSk/jLWvJ1Y/f2nnga5zGimeHtuOhTd3NwrcXHTo/SwKAYc4OW7TkABlB5ac892ufbzDF7c/bP75rUbXaobaK20XVgs4iXxy4sBAPUqk+3PdWS7Vu+lnlkHKSRnHqZiR+Romxl7pCXHQP6QluEbYw1g0n+1rW7fzHZ/wBce7LTdSju38x2f9ce7LTdSibzneeqewem3cOiiN8uPsz7y1h29fz65+2f3jW4t8uPsz7y1hu9nz66+1f3jR3ZvnO5LO1fTbv9lfbk7yRxrJZ3fyMuQC3JSdCD3A6a9hHjpc7r7rvbX7xyZeFoHEb9hVmQkacjqSR45FS94t0YZehuuEkAK06rnLpgZYcOvEBzxqQD2gV7slCJJBaM72L27mMAllEg0KrxdZDr5p9ldkla4FzMK56q7NvVcjicwta/GmR003auiWTvOgvJ704ZlzHap7OEMe5AuviXOORwrXcchxLID+1LMGP0jnrH+I0+7N3St5YorYxlblAsly4JJQHmpbPDxMMAKOXPs188qlvGsNp0eAq8SqF5cOE5eGgomKZgkDGjPDgBhTehZoJDGXuIwx4k48lnVFFFMkpXobHKmnY+9y8EkV0pIkjMRnjA6bGmAST11wMa6+ulWis5I2yChWscrozVq07dfeWSJFijMd3GowgVxHOo7jHKQGxy6pPrplk3lhK4mhnQH6MltIR/0qyn76w2nLyabdWG5ZJGfEqhEGpHFnOMdmeVLrRYwAXj+/vBNbNbnEiM/I+f2tOF1BJASQOhxhhIhVQB3iQDA5dmKg2+27KMBYSjYGAsEZc884AjUnmc+2oc/lCiQkPBdKQCdYcaKATzPYCCe7NVdv5QekS5d4zHbqvBGwB4i7ZABwcZI1wOWOetL2wPIOBpvTN9ojB8wru4qdtreyUDESR2+f8AmXUiKfZGCXJ9Y9lKMe88UfStPLLfPIvBwMCsOMg56xzpjQhRSZ/OjNN47Gxop954nkkctue81+8suam7S2tJO2XPVXREGeBByAVeQAGn86hUUUaGhooEA5xcalFehc15V3uWR/xC2zyL4+8EVx7rrS7UrRtvODdaaNkbRi2lZiznYLcRj9k5+lwjA9uNGHaNR4S93A9lY3b3KnpIZS44u1ujVVIPaCW515tDc+0trlpZwRbSDC4LARyZ7eDUKRnhPIEEd1fV1s26lspIJOOTFyojLEEmHRg3H2jhz1jSZzmOwb5SQfmnunrWPaauHiAIw3YV9kpR7b6C0kRG4p7o5mf0U16ue12yxPcGxz5UVzatG5R1KsMZB5jIB/ka1TZe7tlLOlxAgWCDKg6hZHB0PW5he/tJHdSf5SYwNoyY7VQn18I/0AoyCdrpLrRtO/UgbTZ3NjvuOWApq18097t/MdnfXHuy03Uo7t/Mdn/XHuy03Ukm853nqvQwem3cOiiN8uPsz7y1h29fz65+2f3jW4t8uPsz7y1h29fz65+2f3jR3ZvnO5LO1fTG/wBk7Xm1JVsLO+gPWiURTL2MvmkN6nXn2cWa57s3oiubk25xBLbNdIp5KwwMY71bjU+AHdVNuRvSkIe2ucG3mzknkpYYOf3SMZ7uffTDuzum1vfuD+0t5IHEb5yCrMnVJHI4J9fMduLyMEYc13DaPkLOJ5lLHs2V2GlORUN71rHZqKCTd3x4yfpDj7fWAQB+8xPZVX5RZgr29sDn4NCFP1iB/tVT7a+rjb0cl9JeSaxwHhgT0yvmAdyg5kJ7MjvApWv7p5ZGlkyWkYsTjQntx4Dl4UTBEb4cd53nRwCGtEwuFjcshuGniVGooopglaKKKKiiKud09hvdXSIuQFIZ3GeqBrzHInGB41TUybhbVlhvESIA9Myo44STwg5JGOWBk58KxnLhG4tzot7OGmRodlVartqxtgjSXJwgUqS0j4AcjIwG7dBprjTlpShvVsq1lslWxeP9m5kESPkvkAN1SeIuAAdRnAPfX1dbX2jG+ktrOrOyqMLgFE42xqui6jJJ1GuM0t3W2mdpZZLaATqI5OIK+gbBDkB8Zw0eviM0ogicCCHfv2Tu0zMIILc9mPAhK9FGKKerzyKKKKi4ipmyLzoriKT/AA5FY+oMCfyzUOva44VFFZpoarUN6Lv4PdFJetZXq9fuRtAXXuI6j+Op5ioFk9x/wuW2DdcXQtFP7rFcj6vP2HFfOwtrxX9oLG6YJKoxDIe0jRf8wHVx9IeNWe7kDWFndNdL1oZS651DHgVVIPaCTjPj4UmcLjbpHiBGGvUR7p80946+D4SDjq1g9Qvq7uB8LtNm2/ycBV5SO3o+uAfaAx8WFIO9e0RPezyDVS+F9SgKPvC59tTrTbPweGaUtxXV1kA9qIxyzHuZzyHcAe7K4yEHBBB7iP8Avso2zw3HV4bzmSl9qnvtA47hkByWxbt/MdnfXHuy03Uo7t/Mdn/XHuy03Uim853nqvSQem3cOiiN8uPsz7y1hu9nz66+1f3jW5N8uPsz7y1h29fz65+2f3jR/ZvnO5LO1fTG/wBk6bx7jRF4bhTwQsV+EcOOqCNXHYB6XYPO7667JszbTzQxSvJavavLGSQU4hgHhYaaZPLHPWvu929JFZWd2nXjKCGeM8mGMZ8CGDDP7wBzXHdW+NvPcRRHjtzCbuAHsGmnhzKkd6euuVkMZBNafPUdFKRCQXRSvx0PVV9juNDLbwIGdbpwskgJ1RCdSV+iMcs6kkdmceeU/ZscAtEjHCqo6georz7ySSSe81YRbUay2cbhjxXd8eMZ59YdX/KqkHHewFUPlCk4ZLeAnJggVWyc9ZtT7cBT7a2hL3TAk4Y/3w0BYTiNkBAFDQf1xOZSlRRRTZJUUVO2Jslrm4SFWCl8gE5wMKW7PVV6u4ZPK4QjlkQzkaacwmKyfMxho4rZkD5BVoSpWw+Tjd1YbZZiP2sw4snmFPmgdwIwT6/ClC18noJJkuQqIpdyIZQQo5441Az/AN4rSLTa0EcaIpfhRQo/Yy8lGB9DwpbbZw9oYzim3Z9mMby+SmzJVV9vOiSGM22QLlbYlgMESgksBw66jl299UO3N9n6HjiijVVna3kUqG41VQVGo0DDiHhinO42rbyDDh2AIYZhl5qQQfM5ggGl293YtZkuEjkePpWE54o34UKZ4iOMLoQxyCfVQsRjBF9p/aMmEhBDHD9VWfb0bOSGf9l8lKizRfVccvYQR7KqKe9p7v2skMKLtG3LQhkyxABVmLAaMSMEkduhqp/sjF/6hZ/x02inbdAJPIpJLZn3yWgcx8paoq92vuv0MAmW4hmQv0f7Mk4JUtqeXIfnVFRDHh4qEM+NzDRyKudzole+gVwGVm4SCMggqwqmqfsK76K6hkPJJFY+oMM/lmuSirCBqK7CQJGk6wnO48nsEV2VmlMdvIuYm4lGGz5hZwRkDUd4Hga+prad9nzW8plkZLtYU4gS/B1cEZ1Ixltf5VP3nu+G5e0udba7AMbnnE/LQn6IfBx2cfdkVFstsXP/AAt4s/t1nFmp+kOLhHPvGSue6lIdI5rXONcqfPynRbE1zmtFM/8Az3C7WG4Vo9yrQsXhhyJctxBpAdFzy01LAaeaO00ob+xgbRuMekp+9FNPF3OIZbPZtv2MrzEeivXIPi3CWPhgdtZ3vPeia8ncahpDj1L1R+QFbWQvdJecaimG6vusLYI2xXWihrjvplwWobt/MdnfXHuy03Uo7t/Mdn/XHuy03Uqm853nqnkHpt3DoojfLj7M+8tYdvX8+uftn941uLfLj7M+8tYbvZ8+uvtX940b2b5zuSztX0xv9kxbjbfiMT2N0QIpc8DE6AtzGezXDA9/sqw3W3dkg2hJBNkobd0jbsZGdeXccscjsJqNvD5P1EsMkTcEMpVZNMiMtjX6pJx4E9x0tdkie1uJrRpjLEtq0sZYYI5DAPcNe3HLlWkj2uDjGfNmPfes4mPaWtlHlOB/dDsVLf7Ujm2g08h/utlhUHpFPNVe8s4J+qutKG079p5nlfznYsfDPYPADA9lMsO5SvaWzJKTcTkFYjjAVubY87AVcluRxjuqV5RN347WC0WMebxqT2sTwnJ8Sc/fREUkbXhrc8uXyULNFK5jnuyz5/ASNRRU+x2FPMvFFDJIoOMqpIzzx68EffR5cG4lLmtLjQBWfk+/8St/W3/tvT/sG2jdW6RWbAQKAW7QxOACB3mlHcndy5iv4HkgkRFLZZlIAyjD+ZFaJsjYhjTrNhjjOADjhBGhPfnupLbpG38DoHUp72fE65iNJ6BcL/o1tZ1iUgNGTnXB0/eOR9wFfNlYRMmWQvI0kv02+jK4162ABoKm7S2Z+wkVW1aPoxxEAeGuK+7W0iVeFmRuszakfSd2AxnXHGf50De8OGtMrnjxGhRIdnwMPkSfquxH5sCPaBXs8KJbzhU4eKJjkMzA9Vu06A/zz21YGODt6M+vh/1rndWqPDKsQTiaNkGCO1cAZ7By+6uBxrjVWLBTCixVrl+NUVuEcEegVScmNDpnmSSeZr5lnlCkiQHTiHUHLJHauhyDp4Gmf4urklWKYYKo0lTGVULkZXwzX0/k7uSMFdOQ68Qx6sIMerlTvv4dYXnv402PhP7VbtIY2fNjT+/n/wBs0qVoG2N1blbF06Is73fTBYzxkKUI1wO/Slb+yN5/5ab+A1eCVlDiM/hZ2iGSo8JyVRXteVbbp2iS3sMcg4kdirDvyp/1xRTnXWlx0IRjS5waNKcLC6j2rZC2dgt1CMxk/S4RjPiCujDs51K3QHQ2tzJdghoLgysG58Sxrj1kk6HtyKqo/Jyy3piMxjXhMkMgHWOCNOYwy5yceBHh3vLuebZs8Uz8bpdrb8XDqQCuMgatrr38qUPuOF1h8JI4V1J2wvabz2+IAjYaDT9xVPZ7YMST3kh/vFzxJCO1Qx67+CjARfEHszStitBXydxm8jiSVpY0XinJIyuDhV6vItg6cwFPhVD5QbRY9oSBQACqMAOQ6oH+lGQSxl91ukV9gEDaIZAy87IGnHMn77LQN2/mOz/rj3ZabqUd2/mOzvrj3ZabqRTec7z1XpIPTbuHRRG+XH2Z95aw7ev59c/bP7xrcW+XH2Z95aw7ev59c/bP7xo/s3znclnavpjf7LQNobwmK0s5mXpbaaIRTp615jx0cEHQ4HI4NcN1rw281xbHEsMcLXEDHX9m2DwgkeawIyO9TVZuTtSK4tn2fcHAfPRHxOuB+8G6w78kV13V2RNHey202hW1kjRsaFWcYI71yx9XLsrro2tD2O0fsaCN2Sq2Rz3Me3I4bjpB35rpszaht7WXaM+GuLk8EIPYByAHYumfUq99QPKPcsFs4XJLxw8chPPifhGvjlW++u20ZY5r9UY4tNnqAe7qYGPFmcBAO0LSnt3a7XNxJM2hc6DuA0A9gA/OiII6yB/H2A5Ia0S3YyyuzfpJ5qvrQ9z7gpswkFh/eHJ4WKkhYC+MjUAlRWeU/bsf+FN9vL//ADNW1s9PisLB6nApt/4XPw8RkwMZ1uJ69XZcxwelGCeYuZtfV3mrZk80njIwpwACMjUeI7PDSubxEqAwIypGQmTkkanAOCRr3Z9VIb5Xo+7G1RN6lAhj0DcLEjiAbVYZSCQ2QdQDrUddgwgDikI0BP7K2wM956DA9tdN5M9AueLzn87n8jN3cvVVgtrkLgHUBs8WMdULpzycDkRirXiGhVLQ55qNSg/2ZhwD0mh0B6O11P4POrTZ2z0hHCuCe08KBjzxno1UflXw+zwMhI1yQQWPLXw7eQ005YyK9tbAqQSRkdvMtkY1OBpjsx2DuqhcSMStGsDTgFj219oMks5JZv7xIozLIAApB0CsO+oqbUYrxcueMy3GuMZ1D6cwNe0122rC7SzcHNbmU+cARkjHM+BqO1o5yeFySvDhpEI/nrg6gYGoFegY1t0VXmHudeNF9R7TZhkDXU46W4ycc8dfH51b7q3TNeWxPEp6Yow6SQg4TOodj2k1SRWcgUAqwIyOpIgyCc6/99gq43ThK3dqCAuZ2IAIOnAO4mqyhtw029FeFzr7a6x1CVG51Ybu3XR3cDnksqk+riAP5E1XtzootwvNogmuuurqWqbzXHHcPY3OOCbElrL2o/IA+HGCM88Njt0iQbzzDZUjso+ERyi34sDi4sABj3uASue8CvMrtewUAgXduOROCew6+i2Br2MBXTc6LjtZ5Lnq9FdGeUEYOY0DHI7+LXFJbrWs8QxBFR91p9ec6SrTg4Gh9t4K7W/9zFpYxH9vO6y3DDmBnibXxClfUp76S9+b0S7QnI1CsEH+QBT+YNWmzttFGuNoy/KSFo7dT6RwCfqxpwrnxI50msxJyTknUmjbNFR5cc9O/M8skBapgYwwZVw3DAc81se7fzHZ31x7stN1KO7fzHZ/1x7stN1JJvOd56r0UHpt3DoojfLj7M+8tYdvYP79c/bP7xrbJmxdR66NE45doaM8/UTp4HurI/KJZ9HtGXufhkHtUA/9QNG9nH/IRs90u7VFYgdvsl22iLOqrjLMFGTgZJAGvZr21qmx5ry3uI7a5McheN+hm1LAqASuSATyXOR2DU1k4p53X3xV5YFvGbihY9FNn0xwlZO8EY63PQZ76YWxjnNqBUY7+CWWGRrXUJocN22vsqzZu6U09lLP0qhULMUOcsUHWJPY3MDPeeWaWqc/KJCLeRbeIssb8U7jiOGaRiNQNCFCAAdlJgrSzuL23zkcllaWtY64MxmrS13ZnkjWRVTgfPCWljXPCcHR2HI1bWO8U2zgbd4YmKv0vWbOCyBfoNjzezxq32fZJNs2yaVAeG5WKPBPJ5VDlgRgk8LactRSPtWcvPKx5tIxPtY1mw9+S14wFeq1e3+OA9hxIHTcnIeVyf8AwYvvf9aPjcn/AMGL73/WkOir/wAOH/lU/n2j/pPMnlXmbHFBCeE8Q1fQ4Izz7iR7a+/jcn/wYvvf9aQ6Kn8OH/lT+dP/ANJ9+N2f/Bi+9/1rz43Z/wDBi+9/1pDoqfw4f+VP59o/6TLLvfGzFmsLUsxJJKtkk6k8++vn+1UP/p9p/C360uUVfuGav2Vn/Jk1/oJj/tVD/wCn2n8LfrXW130SNw8djaq66hgGyPzpXoqGBhzH7PyoLTINP6C9Jryiit0Omfcrdue4LywTCFocYOuSSDppyXTXOfUaYLvbE11so9RBNPcLbngGOkIA1Pj1cHXGB2CkfYm0XhnjdCR1hkAkBhkZBxzBGRrWi7xT2uzooI1DO8LNNFHnTiYthnPork4HM4pZaAe9GFdXBNrKW90caAZ468qcKpE3m2DNaPGkzKxKZXhYkAAnTUDGufXqe+qape09qSXEhklYsx+4DuA7AO6olMIw4NF7NLZC0uNzLQtl3cH9x2d9Ye7LTbS/BZ9HHYw65jwTjH0IXBJz2cTKPaKvwa8vIauJ39V7CEXWAbB0Vbts8Ijl1/ZSAn6r5RifBQ/F/lpP8rOx+KOO4UeYejf1N5p9jZH+an+eBXVlYAqwKkHtBGCPaKqbaETQyW0+WKjonzzZSOo/rZcHPpKw+jVoZO7eHalS0RCWMs19Vg9e1P27sV7WdopOa6qexlPJh6/5gjsqvr07XBwqF49zS00K0G2MW1LJVlLLc2y44lHExTTrcPNxyyBqDy54KntXdyWBBISkkTHCyRuGUkgnHeDgHQjsqDZXrxSLJGxR1OQRz/8Arwpout8Ip7OaKWERzORJxxqOF3XGrDmrEAjOvOhLkkLvBi0nLUjjJHO3x4OAz1/fpVzsP/wux8b1P/db9KWrnca9LsRbvgsSNU7Sf3ql2W9NuLKC3kW4DQv0oeJox1ssRjizy4u6u/8AbKH/AB9p/jQ//GsgJmOcWjMnqt3GGRrQ52QGW7cqG+3SuoY2klhZEXmxKYGTjsbPMioMWzpGjeRUZo48B2A0XPfTxvDKwtLpemmlRltpE6VgSBIWJ5AD6IqVs28ljsbBbNEJmL9IrYxIUB4gSeXFhtfBRyq/8l92tBWvDKqzNkZfoCaU3nOizQ0x/F9e8ORDkEZ89O7PItVtdbsxyv09rGcxMGns26rrg5IXI1U49WOXcGKW16eW1vwJY9SZVdgFjjjV85GBrx/zOndWS1nC7xrr0BdisQNb+OqmrSeGpZzsvdi4uI2eGPjCMFIBGckZ0BxnGn31I/sPe/8AlpP+n/5VZbE3oto7E20qTgs/SF4WUHOQVOWIwRwgcjyqx2TeQ3LskVxtJWEbOC868PVH7pJqz5pmk4Ybv7VWQQuAFcd4z5JLv9kywOEmjZGIyAeZBOBjHPUYqyu9x7yMEtA2FHEWBUjA1PI9lTtp7VKybNnlBmKwK5DMcsQ74111zj7qst7rkrJcyB5VZoUSSNm6qNNjCjh0OIlfv1bnXTPJVooMfmi5/Hjo4muFOldSV7XdS6kjEkcDsjDIbq4I79TXOz3duJYjLHEzRjOWGMac+Z7KddubQaOJGVpIgtnrBx9RekxHGCABljxMxz/h1E2bek2EBjZ40iE0ToDpIegeUscHUZAABHbVRaJLt6gz2qxs0Qddqctmz+1Q7F3MuLqIywhSobg1bBOACSM6Y1xXl5uXcxTRwlFLygsoVwdF55JwBjxpk2HtBbiw+CwGeF7aMzsyY67DPVHCeLrM3d2CifeKO2um+EB5Xitkt1U68TOoaQszctSB2mud/NfIA14adisLPBca4nVjXDaue7e68NuWuLqRXFv1iE1jVhyBb6cmfoLyOMnUClLb22GuriSZtOI6DuUaAewfnmuu2t4XuOFcLHFHpHEgwi+ztPifHlVVREUbgb7zj0Qs0zS3u4xh1KKvtytj/Cb2JSMqp6R/qpr+bcI9tUQFa7udsUbPs2mlB6WQBmUed3JGP3iSBjvbHZVbXN3UZ1nJXsUBllGoYlMMY47tm7IU6MafSkwzfcqxfxmrOoWyrMxx9bHGxLyEdrNqfYNFHgoqbXm16sIqt2pasCJohmRAQV0/aJzKakAHOCpPI9wZqsq8IqLqW9v7Ch2lbgqcMM8D4OVI0KsDqNRhlOoI7xWPbV2TLbSGOZeFh9xHeD2jxrcrrZrK5lgIDtjjQk8EmNNcea+NA4HIAEMAMRruC3vVMM6YcalG0df3lI5j95SR391HWa1mHA4tS212Js/iGDuqwqinnbvksmjy1selX0TgOP8Aa35eqky7s3ibhkRkbuZSD+dO45mSCrSvPS2eSI0eFxpq2PuYJLaO4dpSJGKrHDGC54SRksx4VGh6x0GlKtTJdrzNEsRkfo1GAmcL9w0PPma7K17gAw0UhcxpJeK6kwbz7XXgkiXh4n6JOFG41jSAHhUuNHcsxJxkDHMmrSxlEez7EvxBWackhWbhDpKgOF1xlgaQBV1Z753cUaxxzFUQYUBU0HtXNDyWc3A1vHlTaiI7SL5c/VhzrsV/JtAWxgS4mdyU44p0RkmhUnADB9ZIzg9Rhy9lXG153urforgnouEyrd25BiYICf2iE5B/dzzxjlWbbQ2jJPIZJWLu2Mk47BgaDTlRFtGRY3jV2EcmONc6HByNPWBVTZCaGuP3L7TYri2AVbTw/c8/nao5po8nSE3bgakwSAD1gUrVJsdoSQsWicoxBXK88Hnr2cuYouVhewtGlBwvDJA46Ff7yWTRNYRSDhdIEVlyDg9I2mmlM+1Fja+vEmindXaB16KJmyY1yRkaAEHHtNZobhuPjJJbPFknJyNc5POrW43xvH865l/ytw+5ihXWd5AAP2tcEWy0sBcSNI26CMck4ybOkuenae1uf2kwcANFGAkalY1JkOdMsTgczVdvBfpb24hRUVyrKsSSdIIxJo7u/wBKVhlQOSgnnpSXPdu/nuzfWYn+ZrlXW2XEXjhq+lcfbAQboxOnD4U7Zu2prfjMLmMuAGIAzgeJGnPsqLcXDSMXdmZjqWYkk+01zr0DProu60G8grziLtcF5XoXNMWxtwbq4weDokP0pMr9y+cfux41oOx907XZ4EjnjlJwHYZJJ7I0GTk9wy1CzWyOPAYlGQWGWXE4DWVT7j7h9Hi5uhgr1kQ/R/ebPIjmB2czryb7ZDcSiVhiKPWEH6TEEGQgjQAHCjxZjzXAls9wQ0oMcQ1ERxxNywZMaDB/5YJHLJPmi2ApFLK6V15y9HBA2Ft1q9FFFFYohFFFFRRFRr2wSVeF1yBqNSCCORVlwVPiCDUmiooqsWc8fmSCVfRlzxfiL/uVj418XF4rLi4t3x29QSrpn0OI4wM6qOY7dKt6MV2qqQky43a2XKcYjRiSMLIYzkcxwkjUd2KjnyXWbebLKPU6H/bTy8YIwQCPEVDXYduOUEQ//Wn6Vs20SNycUO6yxOzaEmyeSGE+bPKPWEP8gKh3Hkgb/l3IPg0ZH5hj/Kn07BgyW6GMMeZCAHljmBnlXyNiIB1WlTTAxNIceOGYqT6wa0FsmH+yzNggP+v7Kyq+8mV5HqqpIP3H1+58UtXljJE3DKjI3cykH8+dby1pOpykwYejLGD36Bo+HHZqQ3I881E2jcxsvR3sICH6Z68X8eAYz4sFHcaJj7RePMKoSTsth8hI34hYVXqjPLn2U/7a8lzdOnwU/spDrxHPR9ue9lxy7c4HbmmjY2yLaz6lvGZpho7AAsD+85wsf1Qc+BouS3xtaC3Gv3FAx9myucQ7ADT8LNtnbi3k2CsJUHtkIT8m635Vf2vkimPyk8a/VVm/nw1oSxXD+c6RDuQF2/icAZ/yV6myB9OWZz4yFezHKLhXx5c6Afb5TlQJmzsyFudT92JNi8kEf0rhz6kUfzJruPJVaDzppf4ox/tprO78BGGiR8emOI8883yTXVtjQHnDEfXGv6Vj/LmP+xW4sMA/0H7Skm5ey4T+0cMeeHnHZ4KRmrmxW2h0trZiRplIOHu+nJwg8x9Lv7jV3BaogARVUDkFUAD7q61k6V7vMSVuyBjPK0DgqsrcSZ1SBe8ftH/MBFPL067WeykjPFqzkYMjnic+GTyH7q4HhU6islrReCvaKKi6iiiiooiiiiooiiiiooiiiiooiiiiooiiiiooivGFe0VFFStsd0bghcJA3nKMgoBzEXD5obt9HUrgnSztLRY0CIoVVGABy/78a70VFyiKKKKi6iiiiooiiiiooiiiiooiiiiooiiiioov/9k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4" descr="data:image/jpeg;base64,/9j/4AAQSkZJRgABAQAAAQABAAD/2wCEAAkGBhQSEBQUEhQVFRUUGCAVFxgXFRgeGhweGBwbHR4gHx4XHSYeGxojGRkXHy8gIycpLC4sGB4xNTAqNSYsLCoBCQoKDgwOGg8PGiwlHyQxLTIqLDEyLC8pNC42LC8qLCwqLCwvKiw1LC0pNC40LC8sLCwsLCw2LCw0LCwsLCwsLP/AABEIAPkAygMBIgACEQEDEQH/xAAbAAACAwEBAQAAAAAAAAAAAAAABgQFBwMBAv/EAEwQAAIBAwEEBQYLBQYEBgMAAAECAwAEESEFBhIxEyJBUWEHMlJxgbIUFzM0QnJzkZOh0SNikrHTFiRTgsHCFUOi8DVUVbPS8WODtP/EABoBAAIDAQEAAAAAAAAAAAAAAAQFAAIDAQb/xAAzEQABAwEEBwgCAgMBAAAAAAABAAIDEQQSITFBUWFxgZGxBRMiMjPB0fAVoRThI0JS8f/aAAwDAQACEQMRAD8A2ie4YOFVQcgscsRyIHYp7686SX0E/Eb+nXjfLj7M+8tZnt3yh3cV1NGjR8KSMq5jB0BIGua3hgdMaNQ09oZAKvqtN6SX0E/Eb+nR0kvoJ+I39Osk+M+99KP8MfrR8Z976Uf4Y/Wifx8uxCfk4dvJa30kvoJ+I39OjpJfQT8Rv6dZJ8Z976Uf4Y/Wj4z730o/wx+tT8fLsU/Jw7eS1vpJfQT8Rv6dHSS+gn4jf06yT4z730o/wx+tHxn3vpR/hj9an4+XYp+Th28lrfSS+gn4jf06Okl9BPxG/p1knxn3vpR/hj9aPjPvfSj/AAx+tT8fLsU/Jw7eS1vpJfQT8Rv6dHSS+gn4jf06yT4z730o/wAMfrR8Z976Uf4Y/Wp+Pl2Kfk4dvJa30kvoJ+I39OjpJfQT8Rv6dZJ8Z976Uf4Y/Wj4z730o/wx+tT8fLsU/Jw7eS1vpJfQT8Rv6dHSS+gn4jf06yT4z730o/wx+tHxn3vpR/hj9an4+XYp+Th28lrfSS+gn4jf06Okl9BPxG/p1knxn3vpR/hj9aPjPvfSj/DH61Px8uxT8nDt5LW+kl9BPxG/p0dJL6CfiN/TrJPjPvfSj/DH60fGfe+lH+GP1qfj5din5ODbyWt9JL6CfiN/To6SX0E/Eb+nWSfGfe+lH+GP1o+NC99KP8MfrU/Hy7FPycO3ktb6SX0E/Eb+nR0kvoJ+I39Osk+M+99KP8MfrR8Z976Uf4Y/Wp+Pl2Kfk4dvJatLfOjRhkXDvwZVycdVjyKD0e+pwpb2ZtB57axlkxxvICcDAzwS9lMtAubdNCmLHXhUKI3y4+zPvLWHb1/Prn7Z/eNbi3y4+zPvLWHb1/Prn7Z/eNMuzfOdyU9q+mN/sqmnLcndUXEFw74AZehiJ9MkHPsIQe00m1qt/GbfYUZTRlEUuf3jIr/zNH2t5Aa1uZIS2xRhxc92TQSstmiKsVYEMpIIPYRoR99fFM/lCiX4Z0iaCeJJseLDH+0H20sURG++wO1oWVlx5bqRRRRWiyRRRRUURRRRUURRRRUURRRRUURRRRUURRRRUUXtOk+6ONkrJj9tk3BXt6MgL+Q4XPrNKuybTpZ4ozyeRVPqZgD+Va3vFd9Ff2A+hIJIWHYQ4QAfxcNAWqVzXNa3aeSZWOFrmOc7YOZzWM0VK2pa9FPLGOUcjIPUrED8hUWjgaioS9woaLZN2/mOz/rj3ZabqUd2/mOz/rj3Zabq8tN5zvPVeyg9Nu4dFEb5cfZn3lrDd6/n119q/vGtyb5cfZn3lrDd6/n119q/vGjuzvOdyW9q+m3f7Kw3t3Na0KuuWhfGG7VJGeFv9D201bTv+l3eVu1VjQ+tJFU/yz7a7bb24I1tWmHHaXcIjkHonAIYeOG/6cjUUuTq1vaX9mTxKpjmjYcirSRjPtBQ+sGtg50oZezBHKtDxCwLWxF9zIgimo0qOBCqtqK91cwxRKXYQxRAD92NSfUAS2TXffDdYWQgXi4mdSXPZxAjl4AH/WmLZ3DsuwE5AN1cjqA8wDqB6gMMe8kDuqJ5VJuvbRscukRLHxYgfmVNaslcZWtb5ceNFjJC0ROe7zYHdX3Xxut5ORcwLPLKUV8lVUDOASMktp2HTFRrzcIfCoIoZ1eO4UushxoE87zThtOWMZ9mavNyLZJ9kzx3DERK7ahiOEBVYnTsDEnHI0rba2m8U9pIp+St4GUdgwgJGPE5++qtfK6VzQ7Xu2Kz44WwscW500454prk8mdpogumEp0ALR6n6mAfZmqHY3k9aXpWlmSKOJ2jLYzkocE6kADxJq62psgJtmCZE4UmBkDdhkCOT6j5p9uarNwMXKXFpMONXXplyTo4IBOe8kqc+FUbJKIy6/oB3Y4rR0cJkDCymJG/DBSvitRwTBeI/wDlBH3o5/lSfZbGeS6FsCA5cxknkCucnTmNDVlsWQ2cc85ys6n4Mi+izAl2P1VXQd5qmstoPFKsqHrq3ECddfHvzrn10VF3vi8VdW9BSmLwkNprxrgtDv8Ayf2drbNJO8jlRnR1XJ7lBGMnsBJpR2/u8kUMVxBIZIZiQvEMOpGcggaHkRkd3qp53hsIrzZouehVJnVGDYGQWZVOSOa4J59lIu9twBN8HQERWuYkBPMg9dj4s2T6sUPZXvccXGtTXV9qirYyNgwaKUFNf2imbn7jtehnZujiU8OQMlj3DOmnaauNueS0RQvJFMW6NS5V1GoUZOCvI4B7KheT/afScdjKzCOcEoVYhlYanBHYQM+seJr5/wCHPafDopXLSC26jBiV4XdVbnybBXTs1rsj5e9IvUyoKZhVjZCYQbta1qa5H7kpO7Hk3E0Kz3MhRHHEqrgHHYSzZAyNcY9tV+2N1IeK3NnMZEuJDEOPmGUgE5wMr7PvzV9st4bnYzNchSbdXjRjoRgDgx46oMduBSrvBOYzaBOr0VvHIuOxnzIzessR91SN8rpDV2vDR9yXZWRMiHhzANdP3NXR3V2aHMBvH6cNwZ4erxZxjzcc9PO9tUGy9gh78Wshx12jYr3qG1GfEZp825u7F8Ptp1GDIHkYdjSRpxqcd5Op7+H10g7q3eL+3djkmUZJ/fOCT7Wq0L3OYSHE4adeKrPG1kjWloGOjVgcea6XuzJNnXidIPk3WRWHJ1Vgcj7sEdlPO/lwPhezXz1RJxZ8OKI5+6o23WE9xPYXHnk9LaSHsLDi4Ce4nKj1Y7BS7tKaS5ttnxAHpVeS3171MQGfUpAPqNUBMpY52dDXcQaFaECJr2MyJFN4IqFC2LsOXaFy/DoGYySORooYk+1jnQf6VH3n2YtvdywpnhQgDPPVVOv31o9vcJZzWuz7bBYsHnftwAWOf3mx7FwO0Ugb73AfaFwRqA/D/AoU/mDWsErny6m0w55rG0QMji1urjyrRaPu38x2d9ce7LTdSju38x2f9ce7LTdSWbzneeq9DB6bdw6KI3y4+zPvLWHb1/Prn7Z/eNbi3y4+zPvLWG72fPrr7V/eNHdm+c7ks7V9Mb/ZN+60ke0Nnmykbhli1iJ54Gqkd+MlSO4ioWytiTtLJa3CkFY44/XGLlGyD2qF4sHuGNMVM3r3MKGK6tDwZKl8HHAWwOkBGoXJ17uffV7PfXMIlgmaOSQWskscyjhbq4BDL6yDkHsGldMmmM4HGmkHSqtiJIEgxbhXQRoSjtTbUdxtIzSn+72xwqj6XAeqqjtLuM/VGvKl7b205LmZp5BjpD1e7C6YB7ccvXmmS18msnwxYWcNGEEjuumASRw6/SJBx4a+FSPKpYpEbVY1CqqMoA7ApXH8zRUckYka1mOHIf2hJYpTG978MeZy5Bdd1rSaXY88Vuqs8kpQ5bhwpVMn1409vhVT5Q9jtA9vkaG3WPI5cUQ4T+RX76vvJVdN8HukQAurK6hmwCWUjUgHA6vPFV+/mx5Y7aGSdlMjTSFguSo6XrAAnXQJj/6rJji20lp18cQtnsDrIHDVwwKYtp3SzPZIHHUHG/VcnLw8KYwuCCX7+yk/yby9HduS3DiF/oljkcPJV1JHPA7jT9sK+mbZls0CK8nCiHibAAU8LH7lP3is+sf7ltgBzokxUnsxJkZ+5wazhxZJHs+VpPg+OXWR0C6b3WQS3RjI8skkxeR3iePJ4ABwq4GgHd3jwpSrV98dny3dvJ+xl4oWaSNisYBA0KhRIXORkgka4HLlWU0bY33o9qAt0dySuj7rWt7WSYbLit7e3lcyQqmSU6mQM8WueL1DA59lZ/vvGVv5weeVJ8SUTJ9pya1Sx2yIrCB2LykxDBWN24mCjQ8CnhydMmsx39nD3zsNCyoWU81bgXKnxHbQlice8Ipr6hG9oNHdA1xww4FRN0ZeG/tj/wDlUfxHH+tOG+qzO8/SPCOCFhGicfGV445CTxDAwsY1zjOnbVN5NdiGa7EhzwQdfONC3JRn72/y1ab17cieK86J5WDtHDq+Yic8bcAOq8IUg40PEPCtJjW0CminVZQC7ZiXaSacl5ups2STY9ykYBMsmBxMFUBQmWye7B+6qHe+yZJ4IThnS3ijPByY68j28wAaat2pMbH6LpYY5J+kEfSNgYZuE+3zsaHmKXZ7Ph2tbwE8XRNBCT38ATP55rkbz3rzqqV2Vg7pgGmg6laBt+wBuLNml4UjcAR9UZZuqNScnQ4wAe3lnNYwcq+h1U6H1HQ1sW1tj/3n4TJBCREDIJVkcSDgUleJSOFtR2Hu7qzLdCFXvoFkAZWbhYHkcqRXLG4BjjnQfKtb2l0jRlU/ATttayG1bWO5tyBcxDDKDg5GvD4Hiyynx8dIW7jkKbu4XHwd7mVxjH7RhCAMdhJLe2hdzZ7XaCC2m6NJASjnXzdTGw+ke7PMZPMGrTavS3sDWz9HHJ8KEMjpkq3DEZM4OuoC6Z7BrWN4ABrT4f2BpWwa4kvcKOHIkZFKGydv9AZryQhrmXKxDuLec57lGOFR26jlqFydGDHjyG5ni566657dc0/7mbgft3kuAGSFyqAea7IccWv0QRy7T6tVzf1ANpXGPSB+9FNHRSsMpazVn0CXzxSCEPfhjl1K0Tdv5js/6492Wm6lHdv5js76492Wm6kU3nO89V6SD027h0URvlx9mfeWsO3r+fXP2z+8a3Fvlx9mfeWsO3r+fXP2z+8aP7N853JZ2r6Y3+yfb7b8kVnZ3SjpIWjENxGeR0xnwPEHXxyAa5btbRMNxcRhulgEDXUBbJIU8JwCdca4I70qq3H25E8L2F0cRy54GPIFua5PI8WGB78+FTd1NgywbQkt5slfg7pG2NCjOp09rHI7Ca69jWB7Xf8Ao0cQqskc8se3I0G40x4HPep73jWttbQKT8KvXV5G7R0jAux9QPCPUe6lnynbUEt7wKciFeD/ADHrN/MD/Ka8vt5h8OnutGZMx2y9gwCoYj0QOJsdpYeJCrMWJ4myS/Wye3JOT46518DRNmgo4POfufgIS1Wm8wxtyr+h8nFOnkmugt3IhOOkj0HeUYH+RJpjv5DtK0vIzGwMLnoSyFSSoyBg8jzX1MNAay3Z180MqSocMjBh7Oz1EZHtra7Oaa4ZJkljW2IDqEGXfwdm0UA6ELrpzrC2N7uTvN3MfKJsL+8i7rVXDYfhKnk33lCW0kLZ4o240HCzEq5AICoCxIY9g+kK4+VHdvBF3GNG6suOw8lbwz5p9nfVLt22k2dtEyJnhZjIhGmUfPEM94yV+491aZb38UkUEaJJNHOh6x6yhQNekZjzycY55z3VWQ91IJ2ZH6VeId7E6zvzblzwVJYbQ+GW8NyhZpLUYMIcIpk0HE7E/J463q4ufKqLefyby8XS2qhlYZaNW81jz4S2OJM8u2uO2dgTbNnaaAF7cjhbOo4W0KPjXHc3q7atN3980VFSOdFQaCK64gVHcsyAgqOziXNdAez/ACQmo+4H7xVTck/xzijvuI3/AEKdvQLxrVLa3tm4WjQFw6grgDqgZGMYwSdKoNubkXlzeOwjAUhAXZgF0jQE8+I9YHsp42jvSsbBVEUjYyVFzEpB9UhGR4/lS/tneucqA0tvZo4zlXM0pGSDwiMcI1BGe8c9KygkkbS6AM/uvQt7RHE6t4k5bueSnbNubfZojs1ZpJ5GHFhfpOBhj3JoBpkgeo0j7ybVlvrmKEBOJWKfs9VLs3WIPaAAo4u3hJ0BqbebyNcKltZRySOE4DM4BnZe3UeYp7STy00po2BuvDs9VZgJbt1PAOIDJCklY86DTPWPPw5VqKQG+/znL52BYGs47tmDBnq3bSum19mRrBHaZkjhhCySFUVldVyxDYPEmWUniIAznnSluFEbrabTv9HimP1mOAPZxH7qjbx7ekYP00Cxzy6cQGJBFk9Rh3kqoBIBKg9hGWndbYVxZ2EjpGWnmIIVSgZVx1flOqSCSSPHvqUMUJqcXYD3xUBE0wujBuJ4ZCih7f2rxRXcjzcTxr8GSLgKFDK2GLAMwclFOGBxhTypG2FdiK6gkOgSRSfVxDP5Zq631aOMxwoiRyYElyEJI6Ujlkk6KCxwNOvSvijbNGO7O1AWqU96NnVapvJelLprScnoLoBoZM6xSctD6PHg+HH3E1H2XfTzbPaF9JjcC0Z/pcPVDEntYJxLnuFcbW4Ta1iIHYLdwjKE/SwMZ8QwwG7jg91dt1J2gsruW4B6SCZpCG5l+jAGfWW5+OaXlt1lKeIEYdDx0pkHX33q+Eg49Rw0K5i2wvw9LWHCw2sTNLjkMKFVfUobJ8fVWTba2h09zLL/AIjlh6s6f9OKnLtgx28qhuKa6OZn7k1PD9ZyST4YHPlTOhBIIIIOCDzBFH2aARknh8nml1rtJlaBx+ByWxbt/MdnfXHuy03Uo7t/Mdn/AFx7stN1IpvOd56r0kHpt3DoojfLj7M+8tYbvZ8+uvtX941uTfLj7M+8tYdvX8+uftn940f2b5zuSztX0xv9k+byblwyGK6wQnVNwF7UwMuMdo+ljmMnmNZmzrh0kdIGaa1NuzwyE8ZDLgFFfnj91tdNOVQL3bMsdjZXsJ4giCKdD5rDzde4h1Iz2cdcd2L3oLi5EDf3eS3a7iU8lIxp4YPEhH7oqtHuYbxrStOfXVsVg5gkF0UrSvLpr2rjY+TuCRogkrEpj4UpIyp4QeHq+a3Fpg50yeY1rfKhbKl3GqAKogUADkAGcD+VXyXJt7W0tVJ+EXjLJKfpASMC5PiR1fUrd1LflMvRJtBgNejRY/bqx/Nq3s7numBJqMafd6GtLY2wENFDUV605ZpUps3Q2srL8Gky2paJTKyRsxxlJMZyrYyMjnkfSpToplJGJG0KVRSmN1Qtmv4re+T4HNJGbhF4/wBmNEYZB4c8+HkVJzjGcdiHHLdbLkaKXjWOVSvUYYPZxxk5Acacxnv7MWmwt4TNbyxw8KbQkAXpDhTIqnsY6CThzzxnnz5WY2oZJfgl3F8ImchpQGAigUDsOpDKp4mbTJbGeVKWB0VWOFRpHuNidPLZqPaaO0HRuO37kpWwN4ItWQn4LGqxJGilmTTid5lHW5jh4gCOZ7SalbU3Js71ekiIVm5SQkcJ9YHVP5HxpY2n5OZonE1hJxr5yYfDjPc3JhjtyPbVSu89zbufhEIL9rOjRSfxx8Jb25qCK8b8D8f2oZrguWhmH65rQN5Nyhc2kcSsBJCoVHbtAABB5nBxnt1Aqti8mCssCzSkrFGVYIMcRLs51PJetjlnTsqZt3ajpYRzFH6MojMY7l1kUuB2lTxDLAZJ9lIu0duBkQD4VL0gJCTXLMujFfNjALcu+qQCZzaNdQV2LS0Oga6rm1NBr4J9TbdjZusFunG5IUrAvEwHaXYc8czqTS9vHvogkk4ljeWJh8GZGLcDAtly+AMEcPUHEMgg1UWmwtoXEXAkXRQtzHCsSn63J3Hr4qY9m7k2tigmvWDkHTRujUgZAxjrHTTPM4AGcVe5FGauNTqzJWfeTyijRdbrIoFX7j7oyzTi6u1bhHXXj8527CQdeEc9eenZVrt/eUGd2D3EaWmC/CSqyMT8kVYDrHQhhkcPEe41aR72Mkj9OiLbhOkS4UtwuGI4AowcuQfNBzp3EVme9u87XkxPKJSRGvhyye9iB7OVdjY+eWrhhTgP7XJXx2aKjDiTxP8ASqb27aWR5H852LH1sc/dVnuYAb+3DAEF8EHkcqR/rVLU3Y130VxDIeSSKx9QYZ/LNNZG+Agaknjd/kDjrT9cbmW1rd9JK7R27jMTByvRyZ5FhqBjJUnuIPIZlzwzz2ksFzxaXKxmThAZoRhuMkdU9UZ4uWlc96LvobpoZzmzvV5n/lvoCynsAbhcj97PfmJs2Wd9mPasx4hdCzz2hCV4h6gOIerSk/jLWvJ1Y/f2nnga5zGimeHtuOhTd3NwrcXHTo/SwKAYc4OW7TkABlB5ac892ufbzDF7c/bP75rUbXaobaK20XVgs4iXxy4sBAPUqk+3PdWS7Vu+lnlkHKSRnHqZiR+Romxl7pCXHQP6QluEbYw1g0n+1rW7fzHZ/wBce7LTdSju38x2f9ce7LTdSibzneeqewem3cOiiN8uPsz7y1h29fz65+2f3jW4t8uPsz7y1hu9nz66+1f3jR3ZvnO5LO1fTbv9lfbk7yRxrJZ3fyMuQC3JSdCD3A6a9hHjpc7r7rvbX7xyZeFoHEb9hVmQkacjqSR45FS94t0YZehuuEkAK06rnLpgZYcOvEBzxqQD2gV7slCJJBaM72L27mMAllEg0KrxdZDr5p9ldkla4FzMK56q7NvVcjicwta/GmR003auiWTvOgvJ704ZlzHap7OEMe5AuviXOORwrXcchxLID+1LMGP0jnrH+I0+7N3St5YorYxlblAsly4JJQHmpbPDxMMAKOXPs188qlvGsNp0eAq8SqF5cOE5eGgomKZgkDGjPDgBhTehZoJDGXuIwx4k48lnVFFFMkpXobHKmnY+9y8EkV0pIkjMRnjA6bGmAST11wMa6+ulWis5I2yChWscrozVq07dfeWSJFijMd3GowgVxHOo7jHKQGxy6pPrplk3lhK4mhnQH6MltIR/0qyn76w2nLyabdWG5ZJGfEqhEGpHFnOMdmeVLrRYwAXj+/vBNbNbnEiM/I+f2tOF1BJASQOhxhhIhVQB3iQDA5dmKg2+27KMBYSjYGAsEZc884AjUnmc+2oc/lCiQkPBdKQCdYcaKATzPYCCe7NVdv5QekS5d4zHbqvBGwB4i7ZABwcZI1wOWOetL2wPIOBpvTN9ojB8wru4qdtreyUDESR2+f8AmXUiKfZGCXJ9Y9lKMe88UfStPLLfPIvBwMCsOMg56xzpjQhRSZ/OjNN47Gxop954nkkctue81+8suam7S2tJO2XPVXREGeBByAVeQAGn86hUUUaGhooEA5xcalFehc15V3uWR/xC2zyL4+8EVx7rrS7UrRtvODdaaNkbRi2lZiznYLcRj9k5+lwjA9uNGHaNR4S93A9lY3b3KnpIZS44u1ujVVIPaCW515tDc+0trlpZwRbSDC4LARyZ7eDUKRnhPIEEd1fV1s26lspIJOOTFyojLEEmHRg3H2jhz1jSZzmOwb5SQfmnunrWPaauHiAIw3YV9kpR7b6C0kRG4p7o5mf0U16ue12yxPcGxz5UVzatG5R1KsMZB5jIB/ka1TZe7tlLOlxAgWCDKg6hZHB0PW5he/tJHdSf5SYwNoyY7VQn18I/0AoyCdrpLrRtO/UgbTZ3NjvuOWApq18097t/MdnfXHuy03Uo7t/Mdn/XHuy03Ukm853nqvQwem3cOiiN8uPsz7y1h29fz65+2f3jW4t8uPsz7y1h29fz65+2f3jR3ZvnO5LO1fTG/wBk7Xm1JVsLO+gPWiURTL2MvmkN6nXn2cWa57s3oiubk25xBLbNdIp5KwwMY71bjU+AHdVNuRvSkIe2ucG3mzknkpYYOf3SMZ7uffTDuzum1vfuD+0t5IHEb5yCrMnVJHI4J9fMduLyMEYc13DaPkLOJ5lLHs2V2GlORUN71rHZqKCTd3x4yfpDj7fWAQB+8xPZVX5RZgr29sDn4NCFP1iB/tVT7a+rjb0cl9JeSaxwHhgT0yvmAdyg5kJ7MjvApWv7p5ZGlkyWkYsTjQntx4Dl4UTBEb4cd53nRwCGtEwuFjcshuGniVGooopglaKKKKiiKud09hvdXSIuQFIZ3GeqBrzHInGB41TUybhbVlhvESIA9Myo44STwg5JGOWBk58KxnLhG4tzot7OGmRodlVartqxtgjSXJwgUqS0j4AcjIwG7dBprjTlpShvVsq1lslWxeP9m5kESPkvkAN1SeIuAAdRnAPfX1dbX2jG+ktrOrOyqMLgFE42xqui6jJJ1GuM0t3W2mdpZZLaATqI5OIK+gbBDkB8Zw0eviM0ogicCCHfv2Tu0zMIILc9mPAhK9FGKKerzyKKKKi4ipmyLzoriKT/AA5FY+oMCfyzUOva44VFFZpoarUN6Lv4PdFJetZXq9fuRtAXXuI6j+Op5ioFk9x/wuW2DdcXQtFP7rFcj6vP2HFfOwtrxX9oLG6YJKoxDIe0jRf8wHVx9IeNWe7kDWFndNdL1oZS651DHgVVIPaCTjPj4UmcLjbpHiBGGvUR7p80946+D4SDjq1g9Qvq7uB8LtNm2/ycBV5SO3o+uAfaAx8WFIO9e0RPezyDVS+F9SgKPvC59tTrTbPweGaUtxXV1kA9qIxyzHuZzyHcAe7K4yEHBBB7iP8Avso2zw3HV4bzmSl9qnvtA47hkByWxbt/MdnfXHuy03Uo7t/Mdn/XHuy03Uim853nqvSQem3cOiiN8uPsz7y1hu9nz66+1f3jW5N8uPsz7y1h29fz65+2f3jR/ZvnO5LO1fTG/wBk6bx7jRF4bhTwQsV+EcOOqCNXHYB6XYPO7667JszbTzQxSvJavavLGSQU4hgHhYaaZPLHPWvu929JFZWd2nXjKCGeM8mGMZ8CGDDP7wBzXHdW+NvPcRRHjtzCbuAHsGmnhzKkd6euuVkMZBNafPUdFKRCQXRSvx0PVV9juNDLbwIGdbpwskgJ1RCdSV+iMcs6kkdmceeU/ZscAtEjHCqo6georz7ySSSe81YRbUay2cbhjxXd8eMZ59YdX/KqkHHewFUPlCk4ZLeAnJggVWyc9ZtT7cBT7a2hL3TAk4Y/3w0BYTiNkBAFDQf1xOZSlRRRTZJUUVO2Jslrm4SFWCl8gE5wMKW7PVV6u4ZPK4QjlkQzkaacwmKyfMxho4rZkD5BVoSpWw+Tjd1YbZZiP2sw4snmFPmgdwIwT6/ClC18noJJkuQqIpdyIZQQo5441Az/AN4rSLTa0EcaIpfhRQo/Yy8lGB9DwpbbZw9oYzim3Z9mMby+SmzJVV9vOiSGM22QLlbYlgMESgksBw66jl299UO3N9n6HjiijVVna3kUqG41VQVGo0DDiHhinO42rbyDDh2AIYZhl5qQQfM5ggGl293YtZkuEjkePpWE54o34UKZ4iOMLoQxyCfVQsRjBF9p/aMmEhBDHD9VWfb0bOSGf9l8lKizRfVccvYQR7KqKe9p7v2skMKLtG3LQhkyxABVmLAaMSMEkduhqp/sjF/6hZ/x02inbdAJPIpJLZn3yWgcx8paoq92vuv0MAmW4hmQv0f7Mk4JUtqeXIfnVFRDHh4qEM+NzDRyKudzole+gVwGVm4SCMggqwqmqfsK76K6hkPJJFY+oMM/lmuSirCBqK7CQJGk6wnO48nsEV2VmlMdvIuYm4lGGz5hZwRkDUd4Hga+prad9nzW8plkZLtYU4gS/B1cEZ1Ixltf5VP3nu+G5e0udba7AMbnnE/LQn6IfBx2cfdkVFstsXP/AAt4s/t1nFmp+kOLhHPvGSue6lIdI5rXONcqfPynRbE1zmtFM/8Az3C7WG4Vo9yrQsXhhyJctxBpAdFzy01LAaeaO00ob+xgbRuMekp+9FNPF3OIZbPZtv2MrzEeivXIPi3CWPhgdtZ3vPeia8ncahpDj1L1R+QFbWQvdJecaimG6vusLYI2xXWihrjvplwWobt/MdnfXHuy03Uo7t/Mdn/XHuy03Uqm853nqnkHpt3DoojfLj7M+8tYdvX8+uftn941uLfLj7M+8tYbvZ8+uvtX940b2b5zuSztX0xv9kxbjbfiMT2N0QIpc8DE6AtzGezXDA9/sqw3W3dkg2hJBNkobd0jbsZGdeXccscjsJqNvD5P1EsMkTcEMpVZNMiMtjX6pJx4E9x0tdkie1uJrRpjLEtq0sZYYI5DAPcNe3HLlWkj2uDjGfNmPfes4mPaWtlHlOB/dDsVLf7Ujm2g08h/utlhUHpFPNVe8s4J+qutKG079p5nlfznYsfDPYPADA9lMsO5SvaWzJKTcTkFYjjAVubY87AVcluRxjuqV5RN347WC0WMebxqT2sTwnJ8Sc/fREUkbXhrc8uXyULNFK5jnuyz5/ASNRRU+x2FPMvFFDJIoOMqpIzzx68EffR5cG4lLmtLjQBWfk+/8St/W3/tvT/sG2jdW6RWbAQKAW7QxOACB3mlHcndy5iv4HkgkRFLZZlIAyjD+ZFaJsjYhjTrNhjjOADjhBGhPfnupLbpG38DoHUp72fE65iNJ6BcL/o1tZ1iUgNGTnXB0/eOR9wFfNlYRMmWQvI0kv02+jK4162ABoKm7S2Z+wkVW1aPoxxEAeGuK+7W0iVeFmRuszakfSd2AxnXHGf50De8OGtMrnjxGhRIdnwMPkSfquxH5sCPaBXs8KJbzhU4eKJjkMzA9Vu06A/zz21YGODt6M+vh/1rndWqPDKsQTiaNkGCO1cAZ7By+6uBxrjVWLBTCixVrl+NUVuEcEegVScmNDpnmSSeZr5lnlCkiQHTiHUHLJHauhyDp4Gmf4urklWKYYKo0lTGVULkZXwzX0/k7uSMFdOQ68Qx6sIMerlTvv4dYXnv402PhP7VbtIY2fNjT+/n/wBs0qVoG2N1blbF06Is73fTBYzxkKUI1wO/Slb+yN5/5ab+A1eCVlDiM/hZ2iGSo8JyVRXteVbbp2iS3sMcg4kdirDvyp/1xRTnXWlx0IRjS5waNKcLC6j2rZC2dgt1CMxk/S4RjPiCujDs51K3QHQ2tzJdghoLgysG58Sxrj1kk6HtyKqo/Jyy3piMxjXhMkMgHWOCNOYwy5yceBHh3vLuebZs8Uz8bpdrb8XDqQCuMgatrr38qUPuOF1h8JI4V1J2wvabz2+IAjYaDT9xVPZ7YMST3kh/vFzxJCO1Qx67+CjARfEHszStitBXydxm8jiSVpY0XinJIyuDhV6vItg6cwFPhVD5QbRY9oSBQACqMAOQ6oH+lGQSxl91ukV9gEDaIZAy87IGnHMn77LQN2/mOz/rj3ZabqUd2/mOzvrj3ZabqRTec7z1XpIPTbuHRRG+XH2Z95aw7ev59c/bP7xrcW+XH2Z95aw7ev59c/bP7xo/s3znclnavpjf7LQNobwmK0s5mXpbaaIRTp615jx0cEHQ4HI4NcN1rw281xbHEsMcLXEDHX9m2DwgkeawIyO9TVZuTtSK4tn2fcHAfPRHxOuB+8G6w78kV13V2RNHey202hW1kjRsaFWcYI71yx9XLsrro2tD2O0fsaCN2Sq2Rz3Me3I4bjpB35rpszaht7WXaM+GuLk8EIPYByAHYumfUq99QPKPcsFs4XJLxw8chPPifhGvjlW++u20ZY5r9UY4tNnqAe7qYGPFmcBAO0LSnt3a7XNxJM2hc6DuA0A9gA/OiII6yB/H2A5Ia0S3YyyuzfpJ5qvrQ9z7gpswkFh/eHJ4WKkhYC+MjUAlRWeU/bsf+FN9vL//ADNW1s9PisLB6nApt/4XPw8RkwMZ1uJ69XZcxwelGCeYuZtfV3mrZk80njIwpwACMjUeI7PDSubxEqAwIypGQmTkkanAOCRr3Z9VIb5Xo+7G1RN6lAhj0DcLEjiAbVYZSCQ2QdQDrUddgwgDikI0BP7K2wM956DA9tdN5M9AueLzn87n8jN3cvVVgtrkLgHUBs8WMdULpzycDkRirXiGhVLQ55qNSg/2ZhwD0mh0B6O11P4POrTZ2z0hHCuCe08KBjzxno1UflXw+zwMhI1yQQWPLXw7eQ005YyK9tbAqQSRkdvMtkY1OBpjsx2DuqhcSMStGsDTgFj219oMks5JZv7xIozLIAApB0CsO+oqbUYrxcueMy3GuMZ1D6cwNe0122rC7SzcHNbmU+cARkjHM+BqO1o5yeFySvDhpEI/nrg6gYGoFegY1t0VXmHudeNF9R7TZhkDXU46W4ycc8dfH51b7q3TNeWxPEp6Yow6SQg4TOodj2k1SRWcgUAqwIyOpIgyCc6/99gq43ThK3dqCAuZ2IAIOnAO4mqyhtw029FeFzr7a6x1CVG51Ybu3XR3cDnksqk+riAP5E1XtzootwvNogmuuurqWqbzXHHcPY3OOCbElrL2o/IA+HGCM88Njt0iQbzzDZUjso+ERyi34sDi4sABj3uASue8CvMrtewUAgXduOROCew6+i2Br2MBXTc6LjtZ5Lnq9FdGeUEYOY0DHI7+LXFJbrWs8QxBFR91p9ec6SrTg4Gh9t4K7W/9zFpYxH9vO6y3DDmBnibXxClfUp76S9+b0S7QnI1CsEH+QBT+YNWmzttFGuNoy/KSFo7dT6RwCfqxpwrnxI50msxJyTknUmjbNFR5cc9O/M8skBapgYwwZVw3DAc81se7fzHZ31x7stN1KO7fzHZ/1x7stN1JJvOd56r0UHpt3DoojfLj7M+8tYdvYP79c/bP7xrbJmxdR66NE45doaM8/UTp4HurI/KJZ9HtGXufhkHtUA/9QNG9nH/IRs90u7VFYgdvsl22iLOqrjLMFGTgZJAGvZr21qmx5ry3uI7a5McheN+hm1LAqASuSATyXOR2DU1k4p53X3xV5YFvGbihY9FNn0xwlZO8EY63PQZ76YWxjnNqBUY7+CWWGRrXUJocN22vsqzZu6U09lLP0qhULMUOcsUHWJPY3MDPeeWaWqc/KJCLeRbeIssb8U7jiOGaRiNQNCFCAAdlJgrSzuL23zkcllaWtY64MxmrS13ZnkjWRVTgfPCWljXPCcHR2HI1bWO8U2zgbd4YmKv0vWbOCyBfoNjzezxq32fZJNs2yaVAeG5WKPBPJ5VDlgRgk8LactRSPtWcvPKx5tIxPtY1mw9+S14wFeq1e3+OA9hxIHTcnIeVyf8AwYvvf9aPjcn/AMGL73/WkOir/wAOH/lU/n2j/pPMnlXmbHFBCeE8Q1fQ4Izz7iR7a+/jcn/wYvvf9aQ6Kn8OH/lT+dP/ANJ9+N2f/Bi+9/1rz43Z/wDBi+9/1pDoqfw4f+VP59o/6TLLvfGzFmsLUsxJJKtkk6k8++vn+1UP/p9p/C360uUVfuGav2Vn/Jk1/oJj/tVD/wCn2n8LfrXW130SNw8djaq66hgGyPzpXoqGBhzH7PyoLTINP6C9Jryiit0Omfcrdue4LywTCFocYOuSSDppyXTXOfUaYLvbE11so9RBNPcLbngGOkIA1Pj1cHXGB2CkfYm0XhnjdCR1hkAkBhkZBxzBGRrWi7xT2uzooI1DO8LNNFHnTiYthnPork4HM4pZaAe9GFdXBNrKW90caAZ468qcKpE3m2DNaPGkzKxKZXhYkAAnTUDGufXqe+qape09qSXEhklYsx+4DuA7AO6olMIw4NF7NLZC0uNzLQtl3cH9x2d9Ye7LTbS/BZ9HHYw65jwTjH0IXBJz2cTKPaKvwa8vIauJ39V7CEXWAbB0Vbts8Ijl1/ZSAn6r5RifBQ/F/lpP8rOx+KOO4UeYejf1N5p9jZH+an+eBXVlYAqwKkHtBGCPaKqbaETQyW0+WKjonzzZSOo/rZcHPpKw+jVoZO7eHalS0RCWMs19Vg9e1P27sV7WdopOa6qexlPJh6/5gjsqvr07XBwqF49zS00K0G2MW1LJVlLLc2y44lHExTTrcPNxyyBqDy54KntXdyWBBISkkTHCyRuGUkgnHeDgHQjsqDZXrxSLJGxR1OQRz/8Arwpout8Ip7OaKWERzORJxxqOF3XGrDmrEAjOvOhLkkLvBi0nLUjjJHO3x4OAz1/fpVzsP/wux8b1P/db9KWrnca9LsRbvgsSNU7Sf3ql2W9NuLKC3kW4DQv0oeJox1ssRjizy4u6u/8AbKH/AB9p/jQ//GsgJmOcWjMnqt3GGRrQ52QGW7cqG+3SuoY2klhZEXmxKYGTjsbPMioMWzpGjeRUZo48B2A0XPfTxvDKwtLpemmlRltpE6VgSBIWJ5AD6IqVs28ljsbBbNEJmL9IrYxIUB4gSeXFhtfBRyq/8l92tBWvDKqzNkZfoCaU3nOizQ0x/F9e8ORDkEZ89O7PItVtdbsxyv09rGcxMGns26rrg5IXI1U49WOXcGKW16eW1vwJY9SZVdgFjjjV85GBrx/zOndWS1nC7xrr0BdisQNb+OqmrSeGpZzsvdi4uI2eGPjCMFIBGckZ0BxnGn31I/sPe/8AlpP+n/5VZbE3oto7E20qTgs/SF4WUHOQVOWIwRwgcjyqx2TeQ3LskVxtJWEbOC868PVH7pJqz5pmk4Ybv7VWQQuAFcd4z5JLv9kywOEmjZGIyAeZBOBjHPUYqyu9x7yMEtA2FHEWBUjA1PI9lTtp7VKybNnlBmKwK5DMcsQ74111zj7qst7rkrJcyB5VZoUSSNm6qNNjCjh0OIlfv1bnXTPJVooMfmi5/Hjo4muFOldSV7XdS6kjEkcDsjDIbq4I79TXOz3duJYjLHEzRjOWGMac+Z7KddubQaOJGVpIgtnrBx9RekxHGCABljxMxz/h1E2bek2EBjZ40iE0ToDpIegeUscHUZAABHbVRaJLt6gz2qxs0Qddqctmz+1Q7F3MuLqIywhSobg1bBOACSM6Y1xXl5uXcxTRwlFLygsoVwdF55JwBjxpk2HtBbiw+CwGeF7aMzsyY67DPVHCeLrM3d2CifeKO2um+EB5Xitkt1U68TOoaQszctSB2mud/NfIA14adisLPBca4nVjXDaue7e68NuWuLqRXFv1iE1jVhyBb6cmfoLyOMnUClLb22GuriSZtOI6DuUaAewfnmuu2t4XuOFcLHFHpHEgwi+ztPifHlVVREUbgb7zj0Qs0zS3u4xh1KKvtytj/Cb2JSMqp6R/qpr+bcI9tUQFa7udsUbPs2mlB6WQBmUed3JGP3iSBjvbHZVbXN3UZ1nJXsUBllGoYlMMY47tm7IU6MafSkwzfcqxfxmrOoWyrMxx9bHGxLyEdrNqfYNFHgoqbXm16sIqt2pasCJohmRAQV0/aJzKakAHOCpPI9wZqsq8IqLqW9v7Ch2lbgqcMM8D4OVI0KsDqNRhlOoI7xWPbV2TLbSGOZeFh9xHeD2jxrcrrZrK5lgIDtjjQk8EmNNcea+NA4HIAEMAMRruC3vVMM6YcalG0df3lI5j95SR391HWa1mHA4tS212Js/iGDuqwqinnbvksmjy1selX0TgOP8Aa35eqky7s3ibhkRkbuZSD+dO45mSCrSvPS2eSI0eFxpq2PuYJLaO4dpSJGKrHDGC54SRksx4VGh6x0GlKtTJdrzNEsRkfo1GAmcL9w0PPma7K17gAw0UhcxpJeK6kwbz7XXgkiXh4n6JOFG41jSAHhUuNHcsxJxkDHMmrSxlEez7EvxBWackhWbhDpKgOF1xlgaQBV1Z753cUaxxzFUQYUBU0HtXNDyWc3A1vHlTaiI7SL5c/VhzrsV/JtAWxgS4mdyU44p0RkmhUnADB9ZIzg9Rhy9lXG153urforgnouEyrd25BiYICf2iE5B/dzzxjlWbbQ2jJPIZJWLu2Mk47BgaDTlRFtGRY3jV2EcmONc6HByNPWBVTZCaGuP3L7TYri2AVbTw/c8/nao5po8nSE3bgakwSAD1gUrVJsdoSQsWicoxBXK88Hnr2cuYouVhewtGlBwvDJA46Ff7yWTRNYRSDhdIEVlyDg9I2mmlM+1Fja+vEmindXaB16KJmyY1yRkaAEHHtNZobhuPjJJbPFknJyNc5POrW43xvH865l/ytw+5ihXWd5AAP2tcEWy0sBcSNI26CMck4ybOkuenae1uf2kwcANFGAkalY1JkOdMsTgczVdvBfpb24hRUVyrKsSSdIIxJo7u/wBKVhlQOSgnnpSXPdu/nuzfWYn+ZrlXW2XEXjhq+lcfbAQboxOnD4U7Zu2prfjMLmMuAGIAzgeJGnPsqLcXDSMXdmZjqWYkk+01zr0DProu60G8grziLtcF5XoXNMWxtwbq4weDokP0pMr9y+cfux41oOx907XZ4EjnjlJwHYZJJ7I0GTk9wy1CzWyOPAYlGQWGWXE4DWVT7j7h9Hi5uhgr1kQ/R/ebPIjmB2czryb7ZDcSiVhiKPWEH6TEEGQgjQAHCjxZjzXAls9wQ0oMcQ1ERxxNywZMaDB/5YJHLJPmi2ApFLK6V15y9HBA2Ft1q9FFFFYohFFFFRRFRr2wSVeF1yBqNSCCORVlwVPiCDUmiooqsWc8fmSCVfRlzxfiL/uVj418XF4rLi4t3x29QSrpn0OI4wM6qOY7dKt6MV2qqQky43a2XKcYjRiSMLIYzkcxwkjUd2KjnyXWbebLKPU6H/bTy8YIwQCPEVDXYduOUEQ//Wn6Vs20SNycUO6yxOzaEmyeSGE+bPKPWEP8gKh3Hkgb/l3IPg0ZH5hj/Kn07BgyW6GMMeZCAHljmBnlXyNiIB1WlTTAxNIceOGYqT6wa0FsmH+yzNggP+v7Kyq+8mV5HqqpIP3H1+58UtXljJE3DKjI3cykH8+dby1pOpykwYejLGD36Bo+HHZqQ3I881E2jcxsvR3sICH6Z68X8eAYz4sFHcaJj7RePMKoSTsth8hI34hYVXqjPLn2U/7a8lzdOnwU/spDrxHPR9ue9lxy7c4HbmmjY2yLaz6lvGZpho7AAsD+85wsf1Qc+BouS3xtaC3Gv3FAx9myucQ7ADT8LNtnbi3k2CsJUHtkIT8m635Vf2vkimPyk8a/VVm/nw1oSxXD+c6RDuQF2/icAZ/yV6myB9OWZz4yFezHKLhXx5c6Afb5TlQJmzsyFudT92JNi8kEf0rhz6kUfzJruPJVaDzppf4ox/tprO78BGGiR8emOI8883yTXVtjQHnDEfXGv6Vj/LmP+xW4sMA/0H7Skm5ey4T+0cMeeHnHZ4KRmrmxW2h0trZiRplIOHu+nJwg8x9Lv7jV3BaogARVUDkFUAD7q61k6V7vMSVuyBjPK0DgqsrcSZ1SBe8ftH/MBFPL067WeykjPFqzkYMjnic+GTyH7q4HhU6islrReCvaKKi6iiiiooiiiiooiiiiooiiiiooiiiiooiiiiooivGFe0VFFStsd0bghcJA3nKMgoBzEXD5obt9HUrgnSztLRY0CIoVVGABy/78a70VFyiKKKKi6iiiiooiiiiooiiiiooiiiiooiiiioov/9k=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6" descr="data:image/jpeg;base64,/9j/4AAQSkZJRgABAQAAAQABAAD/2wCEAAkGBhQSERUUEhQUFBUVGB8aFxcXFBgfHBgeGx8dGxwYHxwdHyYeGhwjHBYgHy8hIygpLC0sHR49NTAqNSYrLCkBCQoKDgwOGg8PGiwlHyUwLi8zLikpKi0qLyw0Liw1KiwvLS8sLC0pLC4sLC8sLiwsLS8vLCwtLCksLCwpNSksKf/AABEIAPkAygMBIgACEQEDEQH/xAAcAAACAwEBAQEAAAAAAAAAAAAABgQFBwMCAQj/xABNEAACAQIDBAUGDAMFBwQDAQABAgMEEQASIQUGMUETIlFhcQcyUoGRsRQXIzM0QnKTocHR0mJzsiSCkqLwFRY1Q1NVwlSz4fFjdLQl/8QAGgEAAgMBAQAAAAAAAAAAAAAABAUAAgMBBv/EADMRAAEDAQQHCAEFAQEAAAAAAAEAAgMRBBIhMUFRYXGBkbEFEyIyocHR8BUUM1Lh8UIj/9oADAMBAAIRAxEAPwDapZmDBVAOhOrEdg7D24+Z5PRT7w/swH50fYPvGMx295RauKpmjRo8qSMq3jF7A2HPBMMDpTRtELPaGwCr68Fp2eT0U+8P7MGeT0U+8P7MZF8aFb6Uf3Y/XB8aFb6Uf3Y/XBH4+XZzKE/Jw7eQWu55PRT7w/swZ5PRT7w/sxkXxoVvpR/dj9cHxoVvpR/dj9cT8fLs5lT8nDt5Ba7nk9FPvD+zBnk9FPvD+zGRfGhW+lH92P1wfGhW+lH92P1xPx8uzmVPycO3kFrueT0U+8P7MGeT0U+8P7MZF8aFb6Uf3Y/XB8aFb6Uf3Y/XE/Hy7OZU/Jw7eQWu55PRT7w/swZ5PRT7w/sxkXxoVvpR/dj9cHxoVvpR/dj9cT8fLs5lT8nDt5Ba7nk9FPvD+zBnk9FPvD+zGRfGhW+lH92P1wfGhW+lH92P1xPx8uzmVPycO3kFrueT0U+8P7MGeT0U+8P7MZF8aFb6Uf3Y/XB8aFb6Uf3Y/XE/Hy7OZU/Jw7eQWu55PRT7w/swZ5PRT7w/sxkXxoVvpR/dj9cHxoVvpR/dj9cT8fLs5lT8nDt5Ba7nk9FPvD+zBnk9FPvD+zGRfGhW+lH92P1wfGhW+lH92P1xPx8uzmVPycO3kFrueT0U+8P7MGeT0U+8P7MZF8aFb6Uf3Y/XB8aFb6Uf3Y/XE/Hy7OZU/Jw7eQWu55PRT7w/swZ5PRT7w/sxkXxoVvpR/dj9cHxoVvpR/dj9cT8fLs5lT8nDt5Ba707gqGVQGNrhyeRPDKOzEjFJsDaDz01NLJbO+psLDg/LF3gF7bpomTHXhVR2+dH2D7xjCt6/p1T/ADn/AKjjdW+dH2D7xjCt6/p1T/Of+o4Zdnec7ko7V8g3+yqsOe4+6oqIKh3sAy9FET6Zs1/UQo9ZwmY1evjNNsOMpoyiKQH+Iur39pwfanloa1uZICW2KNrnOe7JoJWVzQlGKsCGUkEHiCNCPbjxhn8ocS/CxImgniSW3ewI/HLf14WMERvvtDkNKzu3lupGDBgxdZIwYMGIojBgwYiiMGDBiKIwYMGIojBgwYiiMGDBiKIw7T7n22Sslvlrmcrz6MgKR6hZz2a4VNkUnSzxRng8iqfAsAfwONd3jrOir6EfVkEsTDkQ2QAeGa2AbTK5rmtbtPIZcUxscLXMe52wcznwWL4MStq0ginljHBJGUeCsQPdiLg0Goql5FDQrbtzvoNH4fk+GTC3ud9Bo/D8nwyY8vN5zvPVeys/7bdw6KO3zo+wfeMYVvZ9Nqf5z+843VvnR9g+8Ywrez6bU/zX95wf2d5zuSztXyDf7Kw3v3MajKut3he1m5qT9VvyPPDXtOv6bYAbmFjQ+KOq/lf1477c26I0pmmHSUlVCEkX0DYEOO+zf5e0YW51anpa+jJzKpjljbkys6C/rBU6c741DnShl7MEcRWh4hYlrYnPuZEEU1GlRwKqtqI9VUQxRAuwhhjAHdGpbwAJNz3Y7b47qihEC5szOrFzyuCNB3AG3f8Ahhj2bl2XQCdgGq6kdQHiAdQPACzHtJA7MQ/KtN16aNjd0iJY97EC/tQ41ZK4yNa3y48aeyxkhaIXPd5sDuqcBvovO6vk3FTAs8spRXuVVQL2BIuSdBw4WxGrNwB8KgihnV46hSyyG2gXVuBs2nC1r+q+LzcemSfZU0dQxESu2uYjIAqsT4Akm3DjhW21tN4p6WRT81TwMg7LKCRbsJv7cVY+V0rmh2VdGGxWfHC2Fji3OmnHamuTyY0eiCqYSnQAtHqfsWB9V8UOxvJ00vStLMkUcUjRlrXzFDYnUgAX5k+rF3tTZATbEEyJlSYFw3IyBHJ8D5p9fjir8nxFSlRSTDOrr0q3J0cEAtfjclgfVijZJBGXB9cAchhiarR0URkDCymJGZxwFOql/FWkgJgrEf8Augj2qxt7MJtDsV5KoUwIDlyhJ4Are577WOLTYrmijnnN1nVugRfRZgS7kc8oXTlc4pKHaDxSrKh66tmBOuvf2354LjEni8VdWGlBSmHwm7TXjoWiV/k9oqWmaSeSVyouSHVbnsUWIueQN8KO8G7iRQxVEEhkgmJC5hZ1IvdSBobWIuOzww87xUEVZs4VPQqkzqjBrC4JZVNyPOWxPHlhE3uqAJvg8YIiprxoCeJB67nvZtfC2B7K97ji41qa1y+1RVsZGwYNAFBSmeP9BTNztxWrQzs3RxKbXAuWPMDuF9T/AKFztzyViKF5YpyejUsVdRqFFzqOBsOzELye7T6TPQyswjmBKFWIZGHWNiOFwL9lx3nHz/Zz0nw6KVy7im6jBiRlZ1VuPBtV08cde+XvSL1MqCmYXI2Q9yDcrWtTXI/clI3W8momhWepkKI4zKq2BtyYsQQL8bW4c8V+2d0oc1OaOYyJUSGMZ+IZTYm9hdfV2cb4v9mPDU7HZqoKTTq8aOdCtgMgHfqotzsMKm8U5jNII7p0VPG62PB3vIzeJY/hiRukdIau0kU0fclJWRMiFG6Aa1x+5q7O6mzQ5gNZJ04bJfL1c17W823HTzvXhe2VsAPXClkNuu0bFe1Q2ov3rh+25u9F8Ppp1ADSB3YcmkjTOht2k6nty+OEDdSrIr6d2NyZRcnnnNiT/ix2F7nMJDicNOvH4VZ42ska0tA8VMK5YZ817rdmSbOrE6QX6N1dWHB1Ug3HssRyw97+zj4Xs17jL0ma/dmiN/ZiNt5xUTzUFRbOT0lJKeRYZhGT2E3X1W5DC5tSWSppqCKx6VXkg17VMYHsBAPgcUFZXMc7PHkQaFaECFr2MyJFN4cKhQti7Cl2jUvl0DMXkcjRAxJ9ZPIflc4jb0bLWmq5YUvlQgC511UHX240mmqUo5qbZ1NYuWDTvbWwBY3/AImy+pbdoxn2/NQH2hUEcA+X/CAp/FcawyufLqbTDnmsbRAyOHW6uPLJajud9Bo/D8nwyYW9zvoNH4fk+GTCSbzneeq9DZ/227h0UdvnR9g+8Ywrev6dU/zn/qON1b50fYPvGMK3s+m1P81/ecH9nec7ks7V8g3+ycd1ZYtoUBoZWyyx6xk8bC5Vh22uVI7MQdk7EnaWSkqFN1ijjB7YxUI1weYClrHsAHLE3e3csoY6qkPR3K57G3Rk2HSi3BbnW3Djwva9mr6mESwTtHJIKSSSOdRlbq2BDL4kG4tw4YsZNMZzxppB0qoiOUoxbhUZEaPvNKO1NtR1G0TNK39npjZVH18h6qqOZdxf7PHhhc29tOSpmaeQEdIer2ALoFB524eN8MtL5M5Phaws4aMKHd1BFgSRkseDEqbd2vdiR5VqFIjSrGoVVR1CjkAVt7zgmOSISNYzHDkPkoSWKV0T3vwx5n4C67qUk0uyJ4qdVZ5JipzNaylUzHvNtPX3WxU+UTYzQPT3Ghp0S49KMZT+BGL/AMk9U3QVKIAzKwZQzWBLKRqQCQOpxscV2/2x5UpoZJ2UyNNIWCXKjpOsACddAlv/AKxkxxbaS3bxxC2ewOsgcK5cBQpj2lVrM1GiuBkGZ+q5N3iyx2stiCX7cJ3k2l6OrclstoX+qWOhXgo1Yi17DsOH/YVdM2zaZoEV3yopzNYAKcrH2KRpzOM9oP7FtcByLLMVLfwyaX7tHvikOLXx7Olflaz4Pjl2j1A+F13vogkCsZZJZJJi0jyQvHmOUAZVYDqgDl2jhphQxrO+Wz5Kunk+RmzRMzxsUjAIHVKBQ5c3GoJGthwxk2DLI+8zal9ujuSbCte2skw2ZHT09PK5khVbkp1BpfNrfN4C3fpjPt+YytfMDxupPeSikn1m5xq1BtkRUMDsXlYxCxWN2zMFGhyKcuulzjLt/pw9a7jQsqFlPFGyLdD3jngSxE94RTXjxCO7QDe6BBxww1ChUTdGXLXUx/8AyqPabfnhz33WZ2nEjwDLCwjRM+ZlzxyMzXFhZYxre19BxxSeTPYhmqxIb5IOte2hbgq3/wA3qxa727dieKr6J5mDtHHrITGxvnbIDquUIVNtOsO7GspraBTRThisYBdsxLjnXjgvO6ezJJdkVCRgEyyWGZgFAAS7XPZY+zFDvhRMk1PCbOyU8SHJ9Y62sefEAHDXuzJbZHRdNBHJP0gi6RwBYsVPr0PbxGFyoo8u1aeAtn6JoIye3IEv6r3xyNx7151VPRdlYO5YBpDR1K0Lb9ADUUjNLkjjcAR9UZmPVGpNzobWAOl+F7jFSSjaHVToR3HQ/hjZNq7H/tPwqSCEiIFxKsjhxkUlcyWytwtx7OzGYbnwq9bAsgDKzEMCLg3U6YrY3XWE50HyrW9pdI0ZVO3YPtE77VoRtaljqaYgVMQAZQbG41K35EHrKe/v0h7uMQpq6hbGnkqZHFrfKMIQFtyJJbTtwLuZUUu0FFLN0UcgYo5183UxMPrHmL8QCeIOLXavTVsDUzmOKT4UIpHS5V8sZlDW465VFieQ1xleAAa01b6gHNbBriS9wo4YbCRkUn7I2/0BmrJCGqZbrEvYW86Q9ijzQOeo4C+FqdWDHOCGvc5uNzrrfxvjQdyvJ/8ALvJUWZInKoB5sjKbZu9QRw5nw1W9/kttGe3pA+1FODYpGGUtbq/wJfNFIIQ9+GOXUrTdzvoNH4fk+GTC3ud9Bo/D8nwyYRTec7z1XpLP+23cOijt86PsH3jGFb2fTan+c/8AUcbq3zo+wfeMYVvX9Oqf5z/1HB/Z3nO5LO1fIN/stArtvvFR0dUo6SFoxFURnUHS1+4gqw77gHHLdraLQVFREG6WAQNUU5YkkKcpygnW3IjtTxxU7i7dieF6CqNo5L9Gx5E8VvyObrKe2/didunu/LBXyU81yvweRY2toyM6nT1sbjkTiz2NYHtd/o0cRkqskc8se3duOkbjnvVg9YaWmp6dT/aqx1aRuY6QgyOe8A5B4d2Fbyn7UEtbkU3EKhP7x6ze8D1YK7eZfhs9XcM0d46ZeWl1DkclAu1ubMO+ypMWJzNcl7tc/WuTc9+oOvbfBNngo6+c/c/AwQlqtFWGNuVfQfJxTr5JasLVSITbPHoO0qQfcScMlfIdpUtZH0bAwyHoSyFSxUZgLHgeK+DDQHGV7Or2hlSVDZkYMPVy8CNPXjbaOaaoZJkljWmIDKEF3f8Ahdm0UA8QuunHGFsbck7z7UfKJsD+8i7o6K4awfhKfk13kCU8kLXzRtmQZWYlWIBAVQWJDHkPrDHLyp7tWIq4xo1lltyPBX9fmn+724pNvU8mztoGRL5WYuhGmZHvmW/aLlfYezGnU1dFJFDGiSTxToesbsAoHW6RmPG5tbU3v2YpIe6kE7Mj9KvEO+idZ5M2/QfZUez9o/DaeKpRmaSmGsIkCKZNBnkYnzLdbwzcdRig3n8m0ubpaVVZXF2jVvNY8cpa2Zeznjltrd+bZk7TQKZKdgQ19RlbQxvbW3Y3hzxa7v76IqKkc6Ko0EVVmBQeis6ggqOWZb4sA9njhNR9wO76Vwlkn/naBR33Eb/oU7egVjUyU1PTNlaNAZA6gra3UAuCLWsSdLXxQbe3HrKmsZgihSEBkLALcRqGPpHUHlh52lvSsTBVEUjW1UVMSlT2Wci47/wwv7Z3rnKgNNTUaMOKuZpSLkEqEGUagi/aOOmMoHytpdAGfrsz0La0RwurfcTlsGG2lNOtTdl1NNswR0as0k8jDNZT5zAWY+imgGlyB264Rt5tqyV9TFCAmZWKfJ3Kl2PWYHmAABm55SeBxNrd5WqFSmoo5JHCZDO4BmZeYuPMU31JPDsw07v7rQ7PVXYCWrdTkGYC5CklI76DS+p493DGopD43ec/a7AsTW0Du2YMGfxtK67X2XGsEdJeSOGIK8hVFZXVbuQ1jmS5UnMQBe/HChuBCaraTTv9XPKR/ExsB6s1/ViNvJt+Rg/TQJFPLcZuEghueo47SVADEAlQeRF2rdXYNRR0MjrGWnmIIVSgZFt1b5+qSLkle/txKGKE1OLsPkrgImnF0YNx06MhRQ94Nq5oqqR58zxr0CRZChjMhs+YBmDkqujA20PDCJsCrEVVBIeCyKT4XF/wxd77PHGY4EjjjksHqQhJHSkebck6Lc6DTrYVcGWeMd3v+/2gLVKe9GsdfuC1feSuKVTUk5PQVIDQyXN4ZOGh7M4v3Zuw4j7Lrp5tntC5tMagUzv9bL1QxJ5sEzLfsGOFJUR7WohAzBauEXQn61ha/eGGjdhsezHfdOZoKOrlqAekhmZyG4l+jAF/Etx78AFt1lCPECMOh46UyDi594HwkHHZpB3aFdRbYX4clLCQkNLEzS24CwCqngoa57/DGSbb2h09RLL6bkjwv1R7LYnLtro6eVVbNNVG8z+impyX9JyST3WHEm1K6EEgggg2II1B7MHWeARknh8nml1qtJlAHH4HJbZud9Bo/D8nwyYW9zvoNH4fk+GTCKbzneeq9JZ/227h0UdvnR9g+8Ywrez6bU/zX95xurfOj7B94xhW9f06p/nP/UcH9nec7ks7V8g3+yf95dy4ZDFVWITqmoC81trILcx9a3EXPEazNnVDpI6Qs01KaZnhkJzlXUgGNX42/ha5004Yr6zbMsdDR1sPWCoI50PmuPN17CHUgHlm7LjHLdiu6CoqVgN6eSnapiU8FOmndY5kI/hHZjl15Yb2NKj166titeY2QXRStCabumvauFD5OYJWiCSsSlvhSkrdTYHJoOq19LG+l+zWt8qVMsdVGqAKogUADgAGcAfhi/WpNPTUlKhPwisZXlb6wDkF2PeR1fAN2YWvKdWiSvYDXo0VPXqx/rtjeAvdMCTUY/6hrS2NkBDRQ1FfjlmlPDbuftdWT4LLdtS0SmZkjdja8cltCptcXHG4+thSwYYSMD20KVxSGN14LaNoQ09cvwOaSM1CLm+T4I2oOW/HLwKk3ta9uSFHLVbKkaKXOscoYdRhry6SM6gONOIv28ji02DvEZqeSOHKm0JAF6Q2BlVTxDHQSZb8bX43vwtF2p0kvwSri+EzOQ0oDARU625HUhlU5iRa5Nr8MK2B0VWEVGrTvGz7mnLy2aj2mjtBGW46z9yUrYG8EWroW+CxqsaRopZk0zPJMo63EZcwuOJ5k4lbU3Jo61ekjyqzcJISLHxA6p/A9+Ffafk3nicTUEmdfOSz2cX7G4MLc7j14qV3oqadz8IhBfmzo0Uh/vx5S3rviCK8b8D8fXiF0zXBctDMPTgVoO8m5K1NLHErASQqoR25gAAg8TY2v4gYrI/JerLAs0pKxRlWCC2Yl2c9Y8B17cL6csTdvbVdKCOYpJ0ZRGYx1LrIhcD6xU5hdgLk+rCJtHbwZEA+Fy9ID1JqpmXQlbZUVS3DtxSBszm0DsKnV8q9odZ2uq5tTQa+GhPybboaN1gp0zuSAVgTMwHNnYam3E6k4X95N9UEkmZYnliYfBijFujYFg0jPYCxGXqdYXGuKak2FtGojyJF0MLcQFWJT9rg7jxzYY9mbj0tAgmrmDsD2Ho1IFwLW6x00zcTYAXti9yGM1cbztQNSqd5PKKNF1usigHyq/cbc+WacVVWrZR11z+dI3JiDrYcdeOnLFvt/eVTO7B6iJKSxfKSqysT8yVYDrHQhhcZc3ccWce9rJI/Toi06pnSpUtlkDEZABY3Yg8Ab6HlbGZb370tWzE8IlJ6Ne7hmPaxt6uGOxsfPLeeMKcB/fRclfHZobrDjXTmf66qoratpZHkfznYsfEm/sxablAfD4AwBBexB4G6kW/HFJibsWs6KohkPBJFY+AIv+GGb21YWjUk0bqSBx1rQKncumpasySu0UDj5Jg5XopL+aWGo0uVJ7CDwF5dRDPPSywVGbSpVDJlAZoQQ3SEjqnqi+bhp3Y5b0VfQ1TQTm9HWLxP/KfQF1PKzZXI4a37bxdmyzvs16VmOcVQpb8whK5h4AXHhhT4nNa8nVj78NKeeBrnMaKZ4e246DvCmbt7g04qPhCOZYFsYr2N25tcABlB4acb9mue7zj+21P86T+o41Om2qH2gtNF1YKOIl7cM1ggXwVWPrv2YyTatX0s8sg4PIzD+8xP54Jshe55LjoH9fKEtojbGGsGk/38LY9zvoNH4fk+GTC3ud9Bo/D8nwyYTzec7z1T2z/tt3Doo7fOj7B94xhW9f06p/nP/Ucbq3zo+wfeMYVvZ9Nqf5r+84P7O853JZ2r5Bv9lf7j7yxxq9HV/My3ALcEJ0IPYD28j43F1uvus9NXvHJd4GgcRvyZSykjuOpuPXzxL3j3QhlMVVlJACmdVvd0tqwtrmA1NtSAbagY+7JQiSQUjO9C9O5jFywWQaFBfrpx808dcdfI1wLmYVz1V+eq5HE5ha2TG7kRnTaNXQpYO9CCrnrTZmW8dLH6soc9ihfaWNuBIVatJDaWQN8qWYMfrm/WPtOH/Zu6NPLFFSmPLUplepcEkoDqULcMzDQKOHHlr58q1PGsVJ0YUKudVC8Mtl4d2gwTHMwSBjRnhwAw5oWaCQxF7jljxJxruy9FnODBgwwSpfQbcMNWx98FyvHVqSJIzGZ4wOmtpZWJPXWwtrr44VMGKPja8UK1jldGatWobrbyyRosUZjrI1FkCuI51HomOQgNbh1SfHDLJvLCVtNDUID9WSlkI9qqyn24wrDp5M9urFUMkjP8ooVBqRmve1uV+GF1osbQC8emfx6JpZbc4kRn1xHz6rT0qoJICSF6ECzCRCqgDkVcCw9WIFPtyijAWExtYWVYIy5A42AjUnib4iT+UGJCQ8FWpAJIMFtFAJPncgQT2XxV0/lD6VKmR4zHTquWNrHMXa4CmxtcjWw823E3wA2B5BqDTf8Aapm+0xgijhXd/eCn7a3smAtEkdPf/mVUiKbd0QJc+serCfHvRFH0rTTS17yLkyMpWHiDfU35aEKPVhLvgw3jsbGin355JHLbnvNevxgOYKm7T2vJO13PVGiIL5IwNAqryAAt78QsGDBYAAoEC5xcalGPoW+PmLzclh8Pp78C9vaCPzxx7rrS7UuxtvuDdaaNj7Si2nRijnYJUIPknP1rCwPebaEcxqO6Zu4HoqKrepU9JDKWGbmxRVQ35gluODaG51HTVJmnBFNILLYuBFJfh1NQpF7HgCCOzHqq2bVS0UkEmeS1SojZiDeHRg2fgRl1zH/4woc5jsGnwkg4+tPcJ61r2mrh4gCMN2FfYpQj250FJIiNmqKo3me/mJr1L83a5J7A1uPChqaVo3KSKVYWup4i4v7jjVtlbuUU06VECBYILqDqFkcHRut5wXt5kj0cJvlLjA2hJbmqE+OUD3AYLgna6S6BtNderkgbTZ3NiD3HLAU1Y481ou530Gj8PyfDJhb3O+g0fh+T4ZMJJvOd56r0Nn/bbuHRR2+dH2D7xjCt6/p1T/Of+o43VvnR9g+8Ywrev6dU/wA5/wCo4P7O853JZ2r5Bv8AZPNZtSVKCjroDcxKI5l5MvmkN4OvqzXxy3areiqag05tBLTNUxpyVhYWtyytmXwA7MU2429SQh6ap1p5b6ngpIsb/wAJHHs49uGHdjdJqaucE9JTSQOI3vcFWZDlJGgNifHiOdtJGiMOa7htGfMKkTzKWPZsrsNKV3FRHrWodnIFJNXXHOT9YZ/rdtwCAP4mPZiq8o8wV6emBv8ABoVU/aIH/iqn1491G3o5K6SsksYoOrTx+my+YAOSg/KE8rjtAwp19U8rtLJctIxJNtCedu4cO7TBEMRvhx38To4BC2iYXCxuWQ3DTxKj4MGDByWIwYMGIojF1ulsJ6qpRFuoUhncX6oGvEcCbWHfilwy7gbWlhq0SIAiZlVxlucoNyR2WFzfuxlMXCMlua3s4aZWh+VVq+2qKmCNJUmyBSpLSPYBzqLBufDTlpw0wn71bJpZaJVoXj6jlxEj3MlxZurfMXAAOovYHtx6qtr7SjfSSkqAzsqjq2BROka2q6LYi5JsRra4wtVW22dpZpKWDpwI5MwV9A1iHID2+smveL4VQQvaQb3I4cinVpnY4EXaVwxGPMVStgwYMOl55GDBgxFEYmbHrOiqIpOSSKx8AQT+GIeDHCKii600NQtT3oq/g9UUl61FWr1+yNtAXXsI6rnt1PEYgUT1H+zJaUP1xVCmB7FJW4v6Op9Rx42DtiKvpBQ1TBJVAEMh5kaL/eA6tvrDvxabtU7UFHUtVL1oZS63OjnIqqQeYJNr/mMKCLjbpHiBHHUfYp80946+D4SDjq1g9QvVZUj4XSbNp/m4Srynt6PrhT6wGPewxn+9u0RPWzSA3UvZT2hbKD6wt8T6TbPweGaUtmqqq4B5xoxuznsZzwHYAey62yEGxBB7Dgyzw3HV4bzpKAtU99tNtdw0Dl1W2bnfQaPw/J8MmFvc76DR+H5Phkwim853nqvR2f8AbbuHRR2+dH2D7xjCt7PptT/Nf3nG6t86PsH3jGFb1/Tqn+c/9Rwf2d5zuSztXyDf7J33l3EiZ4qhT0cLFfhAW3VB4yDkB6XZx7cddkUZpp5oYpZJKR6V5IySGXMCAcrDQ2vytx1x7rdvSRUdHVp8pEUEU8Z4MLWv3EMrC/eAb447q1xpp6iKI56YwGpgB5DTTu4lT3r44lZDGQTWnz1HRSkQkBaKVoeY6Hqq6h3EhlggQM61ThXkBPzaHiSvIW4X1JI5Xt88qOzY4BSJEAqqjqB3AqbntJJJJ7b4sYtqNQ7PNQ5zVdacwJ46jqm3oqpBt2sBhf8AKJJlkp4CbmCBQ+v1jxv32APrxtEXumBJwqf74aAsJhGyAgChIH9cSMSlLBgwYaJMjBifsPZLVU6QqwUvexN7CwLcvs4vF3CJ4VCEdohnI004hLHGT5WMNCVsyB7xVoSpjYvJvu6sNMsxA6WYZr8wp81R2XGp8e4YT6XyeAkmSpCoilnPQyghRxtmUD/XDGlUm1oI41RekyooUfIy8FFh9Tuwuts99txnHApr2fZ+7eXyUGrEKrrt6UVzGae4FStOSwFiJASXAtrw4c+3FBt3fh+hzxRRqq1DQyqwDZ1UAqpuNAwzAju44c6jasEgs4dgCGF4ZuKkMD5nEEA4XazdelmSdI5JIulYSktE+VCl8zDMF0IY3BOnLswNEYwavafU70ZMJCCGPHoDs+Fnm9GzUhn+S+alRZYu5X1t6iCPViow+7U3epZIYUXaNOWhDLdiACpYsBoxIsSRz08MVH+58X/cKP8AxnDWOdt2hJ5H4SWWzPvktA5j5Szgxe7Y3W6CATLUQzoZBH8mSbEgtx4cB+OKLBDXh4qEK9jmGjkYutzYlaugVwGVmIIIuCCpFiMUuJ+wavoqmGQ8EkUnwuL/AIY5ICWEDUuxEB7SdYTrUeTuCKqImlaOndSYmzKLPcfJlmBFwNR2jwOPs1NO9BNTymWRkq1iTMDmydUgi+pFusL8u7FhvPV5alqSp1pqsAxuf+S/C4J+qHAJHLN2XGItFtip/wBmPFf5dZxSq3MXyjj2i5W/ZbCoOkc1ria5f77FOyyJrnNaKZ5dPcLtQbg0j1KtCxeGG4lu2YPIDot+GnFgNPNHM4T9/wBANoz27VPtRTh5q6gQy0ezKfkytMR6K9cg97ZSx7rduM63prRNWTuNQZDY9oHVB9gxtZS90l5xqKYV1Vz4oe2CNsV1ooa4010y4VWs7nfQaPw/J8MmFvc76DR+H5Phkwom853nqnln/bbuHRR2+dH2D7xjCt6/p1T/ADn/AKjjdW+dH2D7xjCt7PptT/Nf3nB/Z3nO5LO1fIN/smPcXeCJonoao2ilvkYnQE8Vvy16wPb6sWO6u7csFfJTzXKGnkWNuTIzre3YbsbjkT7Y28Xk9USQyRERwSlRJpcRFvrD+Ek27iRyOlrskT0tRNSNMZYlpmkjZlsV4CwPGw8bcOGNJHtcCYznmPfes4mPaWtlHlNAdmo7NR0Kkr9qRz17TyH+y0dlQemV8xF7Szi/2V14YT9p7QaeZ5X852JPd2AdwFh6sM0e5CvSU7JKTUTkFYjawVuLW86wVbluBt4Yl+Ubd+OlgpEj+rnUnmxOU5j33v8Ah2YIjkja8Mbnly+ShZopXsc92We8n4H3FImDBifQ7BqJlzRQySKDa6qSL8bfjg0kDEpe1pcaAK08nv8AxGDxb+h8aBsKljcN0is1ggUAtzDE2AIHacKG4+7dTFXQvJBKiKWuzKQBdGHvONF2TsQxp1mAY2vYA2ygjQntv2YT22Rt7A6BlvKe2CJ1wVGk57guG0BGtLOsSsA0bG5vY6d5uPZbHmhoInQlkZ5Gkl+u3KVhrrYAaDE3aWzPkZFVtWjyDOQB3C9vffHulpYlXKzI/WZtSPrMzgWvrbOcBX/DgdKY3PHiBl7qJDs6Bh80T9l2I/Egj1gYJ4ESnnCplzRMbh2YHqtzOgP+tcWJSDn0Z8cuOdVSo8UqxBMzRsotbmtgL8hoPZit/HGqtcFMKLE2qnzoitlHRx2ARSdUU6dpJPM4JZ5QpIkB0uOoOFyPR0NwdO44Zvi6qbq2SzBVGkqW6qhb6r3Y+yeTupYWKacvlIhbwsot4Yd9/FrHovP/AKabHwn1VbtMf/583/75/wDbbCpjQts7q1K0Lp0RZ3q+lCocxClCLmw7dMKn+6NZ/wCmm/wHFoJWUOIz1rO0QyXh4TlqVRgwYt90qRJayGOQBkdiGB53U4Jc660u1IRjb7g0aU4UFVHtaiFNIwWqhHUJ+tYWv3gjRh264l7njoaWpkqwwaCcyMG4lgi28SSdDz0xVR+TcrWmPpjGuUvBIB1mII6vEWZb3Nu4ju71lXPNs6aKZ87pVLBmy6sAVtcDVtde3hhU4Nd4WHwkg7q6vuCdML2m9I3xAEbDQafnSqaj2wYknrJD/aanMsI5qCevL3AWyL3g8gcKmNDXydRtWRxpK0saLecki62NlS44ZrEW4gKe7FD5Q6MR18gUAAhCAOA6oFv8uC4ZYy+63SK8NAQNohkDLz8gacTmfu5aTud9Bo/D8nwyYW9zvoNH4fk+GTCKbzneeq9JZ/227h0UdvnR9g+8Ywrez6bU/wA5/wCo43VvnR9g+8Ywrev6dU/zn/qOD+zvOdyWdq+Qb/ZaHX7xGKkpJmXpaaWIRTp2XXzh36MCDodOB1xw3VrTTy1FMbTQpC00DHX5NspygkeawYX71OKzcfasVRTPs+oNs9+iPeTew/iDdYduo8em6mx5o62Wmm0K0siI1tCrOCGB5i7nw4csWdG1oex2j1Gg8MlVsjnlj26cNx0jccwuuzNqGnpZdpT2aoqTlhU8lHAAcl0v4Kvbiv8AKTVMFo4XJLpDmkJ4lmsLnvuhPrx22lLHNXBWOWj2eoB7OpYW72ZwEtzC4UtvbXaqqJJm0znQeiBoo9QHvwRDHWQP47tQ5Ia0S3YyyuzfpceJVfjRNzqgps0kFh/aHJysVJCwl8txqASgxneH/db/AIY38+X/APmbG1rxZxQ9iNJDuTf/ALLny5jIALXuamfAmzJjY9KLE8RUza+HacWzL5pPSWspsACCRqP4hw7hjm8ZKgOCLqRcJc3JGpsDYkC/Zfwwi7wr0fdhQ96lAiTQNlZiMwDarFKQSDcHUX1xwXYMIAzSEaAn5GmsL9p6Gw9ePe8l+gW+bzn87ifkZddOHhixWmuFsDqAb5rWOULpxzGw4EWxYOutCqWhzzhqUEbsxWB6XQ6A9FS693zOLTZ2z0hBVbE8zlQE8bXyKo05aY8PQKPMjS5BBY8Ne7nwGmmmlxj7S0RUgsRcc+bEi1ybDTutyGumM3OLhiVq1gacAsd2vtBkkmYlm/tEqi8sgACkEABWHpYix7VYrm4cbXlqNbWvwfTzgNcdtrQs0k2TitVKfOAIuRY6nuOIz0jm5yuSVy2aRCB6762OoFhrbHoGht0LzLi68aL3HtR2FwNdTbpai5txt17fji43Uq2arpicynpmVl6SQg2S+oZjzOKOKjkCgZWBFx1ZUFwdTf8A1yGLjdOErVUwIC3nYhQwNhkHefxxWUNuGmo9FeEuvtrrHUJTbicWG7lV0dXA54LKt/C4B/A4r24nHzBJF4UQLXXXArV956rPO9DU2yTWell5xvwCnuzgi/GzW4HSJBvTMNlyOyj4QkvQZrdbNYAOe1wDlv2gY+XXa9CoBArKccCbFuRPg9hryYD19NzYs9NPJU3XoqozS3FjdFDG47c2uE9GtZRwxBFR91p9ec6SrTg4Gh+drSu1OfgYpKGM/LzOslQwOoF8z694Ur9kHtwk791olr52HBWCD+4Ap/EHFps7bZRqjaUvzkhZKdT6R0J+zGtlv3kccJrMSbnUnie3Blnio8uOfuc+WAQFqmDowwZVw3DAc8Stt3O+g0fh+T4ZMLe530Gj8PyfDJhJN5zvPVeis/7bdw6KO3zo+wfeMYXvYP7dU/zX95xur/Or3qw/FT7r4xryjUfR7Ql7HyuPWAD/AJlODuzj/wChGz3S7tVv/mDt9ku00Jd1VbAswAubak2GvLXGr7HmrKeojpqoxyl436GbiwKgErcgE8Be47NTjJMPe6++SySwCtZs8LHopr+mMpSTtBH1uOgvzOD7Wxzm4Cox37Ke6W2GRrXUJoajdtr7Kr2ZujNPRSz9KoVCzGM3uxQXYk8ja4F78+F9VjDr5RohTOtPCWWN80zjMbM0jEajgQoQADlhKxrA4vbfORyWNpa1jrgzGe9W1JuvPJGsqqmR75S0sa3ymx0dgdDi2od4ptnA0zwxMyv0nWe9iyhfqG3m8u/Fxs6iSbZ1E0qKctSscdmPB5VDlgdCTlOnDUYRtrTl55XPFpGJ9bHGTT3xLXZCvXDStXt/Tta9hxIHTHRrTl8bs/8A0Yva/wCuD43p/wDoxe1/1whYMW/SQ/xVP11o/knqTysTNYmCE5TcXLaGxF+PYSPXj38b0/8A0Yva/wCuELBifpIf4qfrp/5dE+/G9P8A9GL2v+uD43p/+jF7X/XCFgxP0cP8VP11o/kmaXfCNmLNQUhZiSSVa5J1J448f71w/wDb6T/C364XMGNO4Z9JWf6mTX6D4TH/AL1w/wDb6T/C36460u+qRuHjoaVWU3DANcfjhXwYncMP+lT9TINPoPhfScfMGDGyHTRuTu1PUF5YJhC0NrHW5JB004Lpre/gcMFXtmaq2WeogmnqFgOTTpCLG55X6tr3tYdmEbYW0ngnjdCR1luATZhfVT2gjTGj7x1FLs6KCJQzvEzSxRX0zMWs7njlW5sOJt3XwutAPeDCp0Yas/WibWUt7o40Azx15U4VSHvPsCakeNJnViUuuViQoBPV1Atrfx178UuJe1NqyVEhkmYsx9gHYByA7MRMHMDg0Xs0tkLS83Mtq2/dAf2Gj8PyfDHir2ZR9FDTRc0QX/uplP4ti0x5eU1cTv6r2MIusA3dFHrNAG9A3PhwPsBJ9WEXytbHzRx1CjzDkfwbzT6m0/vY0FluLHgcQZKRZYnglFxbKe0qfNbx7+0HF4Je7eH6uiztEXesLNfVfnzBix29sV6SdopOWqnkyngw8fwN+zFdj07XBwqF5BzS0lpzWh0zQ7UowJSy1NMtsyjMxThmy8XXtA1B4cbFS2tu1LAgkJSSJjZZY3DKTYm3aDYcxiBRVrwuskbFHU3DDl+o7sNNVvjDUUc0UsKxzOQ/SRqMruttWHFSQLX148sCXHxO8GLSctX36Ebfjnb48HAZ69X31V1sP/htD31qf+636YWarcWtLsRTvYsT5ycz9rEui3qpxRQ08i1IaF+kDxNGDmuxBBa/DN2csd/98of+vtT76H9uMmiVjnFozJz3rdxhka0POQGR2Yqhrt0auGNpJYWRF4sSulzYcD2nECHZsjxvKqM0aEB2A0W/b/rsw87wysKWqXpppUZaZ06VgSBIWJGgA+qMS9m1ssdFQJRJGTMZOkV7WkKAllJPDNlPsXli4tD7tSBWu4ZVWZssd+gJpTea1osywx/F5XWDCG4Iv84njwLXxcVW7Ecr9PSxm8bAz0TdV1sbkLf6p/8ArsDFJTdPLS146WPUmVXYBY0RXvfQfW959XJLURS7669Az9V2KxA1D+FNWk5aNWazfZe69RUxtJDHnCMFIBANyL6Xte35jEj/AHGrf/TSf5f1xabD3qpo6I00yVAJfOXhKg3uCCCSLEZQOB4Ystk1kFSzJFU7UDBGcF51t1R3XOLPmlaThhu0c1VkELg0VqTt08kkbQ2RNA4SaNkYi4B5g6C1uOotiyrNxqyIEtAbKLllZSLDUnQ4sNqbWKybOnkBmKwKxDMbsQ7211N72PPhiz3uqSr1MgeZWaGNJI2bqxtNayC2htGj346ka46ZpKtGGPzRcFnio4knD4rqxSrS7p1UkYkSB2RhcNpYjt1OOVFu5UTRmWOJmjF7sLW048Tyw77c2g0cSMrSxBaPWDP1F6S0UQNgMzdZnN/QxE2ZWk0EBjd40i6eN4wdJD0LylzY6i4AAIPHjionkLb1Bn8qxs0Qddqcvj+9qX9ibl1FXEZYQhUNlszWJ0BJFxa2vbj5W7lVUU0cJRS8gJUK4tZeNybAW78M2w9orUUPwWA1EL08ZlZkteRhfqixzdZm7OQwVG8cdLVN8JDzPFTRwqp1zFlDyMzNw425nFe+lvkAa8NOxW/TwXGknVjXDboXPdrdaCnLVFVIriDrEJqisOCl/rvf6i8Da51AKjt/bLVVQ8zaZjoPRUaKvs/G+Om294pKnKtljiT5uFBZF9XM957+GKrBEUbgb78+gQ00rS0RxjDqUYvtyNj/AAmsjW11Q538F1t6zYevFCBjZNxd3fgVMXkHy0tiw5j0I/G517z3Yra5u7j2nAK1ig72UVyGJTMmshPojL6zqfwy4kY5U0WVbHU8Se0nU/jjrjzZXrAjHCoiOjL5y/5hzX/55H1474MQGihFUv7y7tx7Qht5si3yPbVTzUjs7RjGdrbIlppDHMpVh7CO0HmMb/LTm+ZNG5g8G8e/v9/DELaWzoatOinS54gHRl/iVh7x6+zB1mtZiwOLeiW2uxCfEYO9CsBwYetu+SuaO7UzdMvomwcf+Lfh4YS6uieJssqMjdjKQfxw7jmZIKtK8/LZ5IjR4XHDZsbckSU8dQ7SsJGIWKGMFjYkXLMcqDqnUiwwp4mS7YmaJYjI/RqLBL2Xt4DQ6nicdka9wAYaLkTmNJLxX5TFvRthckkS5cz9EuRGziJIAQql+DuS1zluBbiTizoJBHQUJfMFZp7sEZsoZJEBsNeLg4z7F3R761kSLHHMVRBZRlTQetb4wfAboa37hTaiY7SL5c/VhTfXWEwybRFMYEqJnclM0VQiMk0Kk2UMG1kQ2PUYcPVi42vM9VT9FUE9FlMi1dObxMEBPyiE3B/hv51rcMZptHaMk8hklYu5tcm3IWHDTBFtGRY3iV2Ecls6X0NjcaerFTZa0NcfuX2h1KwtgFW08P3P7Ua1Gw0+TlCapwNSYJAPWBhWxJoNoyQsWicoxBXMvGx468uHEYJlaXsLQg4XhkgcdCYN5qJomoYpBldYEDLcGx6RtNNMNG01jatrI5oZ5FdoGXooma5jW5GmliGt6zjMjUNnzliWvfMTc3Gtzfji1qN8qx/OqZf7rZf6bYHdA40odezSD7ItlpYCSRpG3QRjlrTnLs6SqEzT0tVeSYOAGijARFKxqS7X0DMTYcTit3h2hHTQCFFRXKsqxJJnEQfR5JH+tKw6oHBQTx0wlz1bv57u/wBpiffjjjrbNQipw1Y/K4+1gg3RidJp8e6nbM23NT5uhcxlxZiAL2HK5Fx6sRaioaRi7szseLMSSfEnHPH0C+mCroBrRBXnEXa4L5j6BfQYY9jbgVdRY5OiT0pLj2L5x9lu/GjbA3LpqGzn5SXk7DW/8Ci9vxPfgWa2Rx4DE6gjYLDLLiRQayqPcTcHoyKmqFmGqRn6v8bd/YOXPXg9xDOwc6KPMHb/ABH1aDuv26AiL6uLKOCfm3b4DTx5ScIppnSOvOXo4IGxNuty6owYMGMEQjBgwYiiMeJYQwswv/rj3Hvx7wYiij9C6+a1x2P+4a+0HHOoCuMs0WZewqHX2an8MTMGLVVbqVavcvZ0nGNYz/CzIf8ADcD8MQD5K6NvNlmHg6H/AMcPBGPDUyniqn1DGzbTIMnHmh3WSJ2bRySLJ5IYD5s8o8Qh9wGINR5Hm/5dSD3NGR+IY+7Gi/Ao/QT/AAjB8DXlmHg7e69saC2TD/r0CyNggP8Ax6lZDXeTCsj1VUlH8D6+xrfhhZrKCSJssqPG3YykH8eOP0J0Ljg9/tKD7rfniNXQpIhSoiVkPMjMvj2r42Fu3BMfaDx5gDuQkvZbD5CRvxC/PuPqrc2GpONB235LG6dPgp+RkOuY36LnftZbcOd7dt8N+wt3KekGWGPpJBo0hte/O7HRfsr7Dgx9uja0FuJ+5oGPs6VziHYAafjWsu2duHWTWKwlAechC/get+GL+l8kMx+cnjX7Ks3vy40zI54sF7lFz7Tp+GD4IObOf75H4Cwwvfb5TlQJmzsyEZgnefhIkXkfj+tUSHwRR7ycSB5J6QedNN/ijH/jhzFEnoL6wD78elpEHBFH90YxNrlP/R9EQLDAP+B6pSpvJ9s5POvJ9qY+5bXxe0GzoIfmKcKe1Ywp/wATWJ9pxaBbcMfcZOme/wAxJ4rZkDGeUAcFHyyNzCDu1PtIsPYce4qdV1HE8STcn1n3cMdcGMqraiMGDBji6jBgwYiiMGDBiKIwYMGIojBgwYiiMGDBiKIwYMGIojBgwYiiimkINlOVDxA/8fRvz/CxN8SEQAWAAA4AY9YMdJquAAIwYMGOLqMGDBiKIwYMGIojBgwYiiMGDBiKIwYMGIov/9k="/>
          <p:cNvSpPr>
            <a:spLocks noChangeAspect="1" noChangeArrowheads="1"/>
          </p:cNvSpPr>
          <p:nvPr/>
        </p:nvSpPr>
        <p:spPr bwMode="auto">
          <a:xfrm>
            <a:off x="368300" y="1476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7107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SYNAGOGA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ž</a:t>
            </a:r>
            <a:r>
              <a:rPr lang="cs-CZ" dirty="0" smtClean="0"/>
              <a:t>idovský chrám, kněz = </a:t>
            </a:r>
            <a:r>
              <a:rPr lang="cs-CZ" dirty="0" smtClean="0">
                <a:solidFill>
                  <a:schemeClr val="tx2"/>
                </a:solidFill>
              </a:rPr>
              <a:t>rabín</a:t>
            </a:r>
          </a:p>
          <a:p>
            <a:r>
              <a:rPr lang="cs-CZ" dirty="0"/>
              <a:t>n</a:t>
            </a:r>
            <a:r>
              <a:rPr lang="cs-CZ" dirty="0" smtClean="0"/>
              <a:t>achází se zde svatostánek s uloženými posvátnými spisy </a:t>
            </a:r>
            <a:r>
              <a:rPr lang="cs-CZ" sz="2400" dirty="0" smtClean="0"/>
              <a:t>(užívají se ruční opisy)</a:t>
            </a:r>
          </a:p>
          <a:p>
            <a:r>
              <a:rPr lang="cs-CZ" sz="3500" dirty="0"/>
              <a:t>u</a:t>
            </a:r>
            <a:r>
              <a:rPr lang="cs-CZ" sz="3500" dirty="0" smtClean="0"/>
              <a:t>prostřed je předčítací podium s pultem</a:t>
            </a:r>
          </a:p>
          <a:p>
            <a:r>
              <a:rPr lang="cs-CZ" sz="2600" dirty="0"/>
              <a:t>m</a:t>
            </a:r>
            <a:r>
              <a:rPr lang="cs-CZ" sz="2600" dirty="0" smtClean="0"/>
              <a:t>odlitba a prodlévání v synagoze vždy s pokrývkou hlavy</a:t>
            </a:r>
          </a:p>
          <a:p>
            <a:r>
              <a:rPr lang="cs-CZ" dirty="0"/>
              <a:t>s</a:t>
            </a:r>
            <a:r>
              <a:rPr lang="cs-CZ" dirty="0" smtClean="0"/>
              <a:t>oučástí rituálu je systematické, cyklické </a:t>
            </a:r>
            <a:r>
              <a:rPr lang="cs-CZ" dirty="0" smtClean="0">
                <a:solidFill>
                  <a:schemeClr val="tx2"/>
                </a:solidFill>
              </a:rPr>
              <a:t>čtení Tóry</a:t>
            </a:r>
          </a:p>
          <a:p>
            <a:r>
              <a:rPr lang="cs-CZ" dirty="0">
                <a:solidFill>
                  <a:schemeClr val="tx2"/>
                </a:solidFill>
              </a:rPr>
              <a:t>r</a:t>
            </a:r>
            <a:r>
              <a:rPr lang="cs-CZ" dirty="0" smtClean="0">
                <a:solidFill>
                  <a:schemeClr val="tx2"/>
                </a:solidFill>
              </a:rPr>
              <a:t>ituální oděv </a:t>
            </a:r>
            <a:r>
              <a:rPr lang="cs-CZ" dirty="0" smtClean="0"/>
              <a:t>- jarmulka, plášť, fylaktéria </a:t>
            </a:r>
            <a:r>
              <a:rPr lang="cs-CZ" sz="2200" dirty="0" smtClean="0"/>
              <a:t>(hranaté dřevěné krabičky s uloženým svitkem)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áboženský život se odehrává hlavně doma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817581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44008" y="476672"/>
            <a:ext cx="3898776" cy="331236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Synagoga v Ostravě-Vítkovicích, v roce 1939 shořelo všech pět ostravských synagog, zdroj: </a:t>
            </a:r>
            <a:r>
              <a:rPr lang="cs-CZ" sz="1300" dirty="0" smtClean="0">
                <a:hlinkClick r:id="rId2"/>
              </a:rPr>
              <a:t>http://kehila-ostrava.cz/?attachment_id=17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2423199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idovský rok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l</a:t>
            </a:r>
            <a:r>
              <a:rPr lang="cs-CZ" dirty="0" smtClean="0"/>
              <a:t>etopočet začíná </a:t>
            </a:r>
            <a:r>
              <a:rPr lang="cs-CZ" dirty="0" smtClean="0">
                <a:solidFill>
                  <a:schemeClr val="tx2"/>
                </a:solidFill>
              </a:rPr>
              <a:t>stvořením světa</a:t>
            </a:r>
            <a:r>
              <a:rPr lang="cs-CZ" dirty="0" smtClean="0"/>
              <a:t>, 3 760 př. n. l.</a:t>
            </a:r>
          </a:p>
          <a:p>
            <a:r>
              <a:rPr lang="cs-CZ" dirty="0"/>
              <a:t>r</a:t>
            </a:r>
            <a:r>
              <a:rPr lang="cs-CZ" dirty="0" smtClean="0"/>
              <a:t>ok má 354-355 dní, začíná počátkem jara, </a:t>
            </a:r>
            <a:r>
              <a:rPr lang="cs-CZ" sz="2600" dirty="0" smtClean="0"/>
              <a:t>2x za 7 let se vkládá 13. měsíc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SABAT </a:t>
            </a:r>
            <a:r>
              <a:rPr lang="cs-CZ" dirty="0" smtClean="0"/>
              <a:t>– sváteční den  </a:t>
            </a:r>
            <a:r>
              <a:rPr lang="cs-CZ" sz="2800" dirty="0" smtClean="0"/>
              <a:t>(od pátečního západu slunce do sobotního), </a:t>
            </a:r>
            <a:r>
              <a:rPr lang="cs-CZ" dirty="0" smtClean="0"/>
              <a:t>odpočinek, zbožnost, modlitby </a:t>
            </a:r>
            <a:r>
              <a:rPr lang="cs-CZ" sz="2400" dirty="0" smtClean="0"/>
              <a:t>(zákaz práce a obchodu)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CHANUKA</a:t>
            </a:r>
            <a:r>
              <a:rPr lang="cs-CZ" dirty="0" smtClean="0"/>
              <a:t> – svátek světel, osmidenní svátek připomínající znovuzasvěcení jeruzalémského chrámu </a:t>
            </a:r>
            <a:r>
              <a:rPr lang="cs-CZ" sz="2400" dirty="0" smtClean="0"/>
              <a:t>(obdoba našich Vánoc, děti dostávají peníze)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PESACH</a:t>
            </a:r>
            <a:r>
              <a:rPr lang="cs-CZ" dirty="0" smtClean="0"/>
              <a:t> – svátek nekvašených chlebů, připomínka vyvedení Židů z Egypta, </a:t>
            </a:r>
            <a:r>
              <a:rPr lang="cs-CZ" sz="2600" dirty="0" smtClean="0"/>
              <a:t>nejvýznamnější svátek</a:t>
            </a: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43963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KAŠRUT (košer)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96544"/>
          </a:xfrm>
        </p:spPr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otravinové předpisy</a:t>
            </a:r>
            <a:r>
              <a:rPr lang="cs-CZ" dirty="0" smtClean="0"/>
              <a:t>, správné jídlo (košer)</a:t>
            </a:r>
          </a:p>
          <a:p>
            <a:r>
              <a:rPr lang="cs-CZ" dirty="0"/>
              <a:t>z</a:t>
            </a:r>
            <a:r>
              <a:rPr lang="cs-CZ" dirty="0" smtClean="0"/>
              <a:t>ákaz </a:t>
            </a:r>
            <a:r>
              <a:rPr lang="cs-CZ" dirty="0" smtClean="0">
                <a:solidFill>
                  <a:schemeClr val="tx2"/>
                </a:solidFill>
              </a:rPr>
              <a:t>mísení </a:t>
            </a:r>
            <a:r>
              <a:rPr lang="cs-CZ" dirty="0" smtClean="0"/>
              <a:t>masa s mléčnými výrobky </a:t>
            </a:r>
            <a:r>
              <a:rPr lang="cs-CZ" sz="2400" dirty="0" smtClean="0"/>
              <a:t>(dvě sady nádobí a příborů, dvě ledničky, dva oddělené dřezy, např. svíčková na smetaně je nemyslitelná)</a:t>
            </a:r>
          </a:p>
          <a:p>
            <a:r>
              <a:rPr lang="cs-CZ" dirty="0"/>
              <a:t>m</a:t>
            </a:r>
            <a:r>
              <a:rPr lang="cs-CZ" dirty="0" smtClean="0"/>
              <a:t>aso jen takové, které je vyjmenované v Bibli: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solidFill>
                  <a:schemeClr val="tx2"/>
                </a:solidFill>
              </a:rPr>
              <a:t>s</a:t>
            </a:r>
            <a:r>
              <a:rPr lang="cs-CZ" sz="2400" dirty="0" smtClean="0">
                <a:solidFill>
                  <a:schemeClr val="tx2"/>
                </a:solidFill>
              </a:rPr>
              <a:t>kot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chemeClr val="tx2"/>
                </a:solidFill>
              </a:rPr>
              <a:t>skopové </a:t>
            </a:r>
            <a:r>
              <a:rPr lang="cs-CZ" sz="2200" dirty="0" smtClean="0"/>
              <a:t>(mají rozpolcená kopyta a přežvykují)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solidFill>
                  <a:schemeClr val="tx2"/>
                </a:solidFill>
              </a:rPr>
              <a:t>r</a:t>
            </a:r>
            <a:r>
              <a:rPr lang="cs-CZ" sz="2400" dirty="0" smtClean="0">
                <a:solidFill>
                  <a:schemeClr val="tx2"/>
                </a:solidFill>
              </a:rPr>
              <a:t>yby</a:t>
            </a:r>
            <a:r>
              <a:rPr lang="cs-CZ" sz="2400" dirty="0" smtClean="0"/>
              <a:t>, které mají ploutve a šupiny </a:t>
            </a:r>
            <a:r>
              <a:rPr lang="cs-CZ" sz="2200" dirty="0" smtClean="0"/>
              <a:t>(nesmí paryby, chobotnice, tzv. mořské plody)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solidFill>
                  <a:schemeClr val="tx2"/>
                </a:solidFill>
              </a:rPr>
              <a:t>d</a:t>
            </a:r>
            <a:r>
              <a:rPr lang="cs-CZ" sz="2400" dirty="0" smtClean="0">
                <a:solidFill>
                  <a:schemeClr val="tx2"/>
                </a:solidFill>
              </a:rPr>
              <a:t>růbež </a:t>
            </a:r>
            <a:r>
              <a:rPr lang="cs-CZ" sz="2400" dirty="0" smtClean="0"/>
              <a:t>a </a:t>
            </a:r>
            <a:r>
              <a:rPr lang="cs-CZ" sz="2400" dirty="0" smtClean="0">
                <a:solidFill>
                  <a:schemeClr val="tx2"/>
                </a:solidFill>
              </a:rPr>
              <a:t>holubi</a:t>
            </a:r>
            <a:r>
              <a:rPr lang="cs-CZ" sz="2400" dirty="0" smtClean="0"/>
              <a:t> </a:t>
            </a:r>
            <a:r>
              <a:rPr lang="cs-CZ" sz="2000" dirty="0" smtClean="0"/>
              <a:t>(žádní jiní ptáci, ani dravci ani mrchožrouti)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/>
              <a:t>z</a:t>
            </a:r>
            <a:r>
              <a:rPr lang="cs-CZ" sz="2400" dirty="0" smtClean="0"/>
              <a:t>víře musí být správně zabito a zbaveno krve – </a:t>
            </a:r>
            <a:r>
              <a:rPr lang="cs-CZ" sz="2200" dirty="0" smtClean="0"/>
              <a:t>řezník jediným tahem nože přetne krční tepny, vyteče většina krve, zbylá krev se odstraní při nasolování masa</a:t>
            </a:r>
          </a:p>
        </p:txBody>
      </p:sp>
    </p:spTree>
    <p:extLst>
      <p:ext uri="{BB962C8B-B14F-4D97-AF65-F5344CB8AC3E}">
        <p14:creationId xmlns="" xmlns:p14="http://schemas.microsoft.com/office/powerpoint/2010/main" val="1149621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HOLOCAUST (ŠOA)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rganizované vyvražďování Židů za 2. světové války (židovská genocida), </a:t>
            </a:r>
            <a:r>
              <a:rPr lang="cs-CZ" dirty="0" smtClean="0">
                <a:solidFill>
                  <a:schemeClr val="tx2"/>
                </a:solidFill>
              </a:rPr>
              <a:t>antisemitismus</a:t>
            </a:r>
          </a:p>
          <a:p>
            <a:r>
              <a:rPr lang="cs-CZ" dirty="0" smtClean="0"/>
              <a:t>6 000 000 obětí (asi třetina národa)</a:t>
            </a:r>
          </a:p>
          <a:p>
            <a:r>
              <a:rPr lang="cs-CZ" dirty="0"/>
              <a:t>r</a:t>
            </a:r>
            <a:r>
              <a:rPr lang="cs-CZ" dirty="0" smtClean="0"/>
              <a:t>. 1942 se nacisti dohodli na „konečném řešení židovské otázky“</a:t>
            </a:r>
          </a:p>
          <a:p>
            <a:r>
              <a:rPr lang="cs-CZ" dirty="0">
                <a:solidFill>
                  <a:schemeClr val="tx2"/>
                </a:solidFill>
              </a:rPr>
              <a:t>g</a:t>
            </a:r>
            <a:r>
              <a:rPr lang="cs-CZ" dirty="0" smtClean="0">
                <a:solidFill>
                  <a:schemeClr val="tx2"/>
                </a:solidFill>
              </a:rPr>
              <a:t>hetta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2"/>
                </a:solidFill>
              </a:rPr>
              <a:t>koncentrační </a:t>
            </a:r>
            <a:r>
              <a:rPr lang="cs-CZ" dirty="0" smtClean="0"/>
              <a:t>(pracovní) tábory, </a:t>
            </a:r>
            <a:r>
              <a:rPr lang="cs-CZ" dirty="0" smtClean="0">
                <a:solidFill>
                  <a:schemeClr val="tx2"/>
                </a:solidFill>
              </a:rPr>
              <a:t>vyhlazovací </a:t>
            </a:r>
            <a:r>
              <a:rPr lang="cs-CZ" dirty="0" smtClean="0"/>
              <a:t>tábory, „pochody smrti“ </a:t>
            </a:r>
            <a:r>
              <a:rPr lang="cs-CZ" sz="2600" dirty="0" smtClean="0"/>
              <a:t>na konci války</a:t>
            </a:r>
          </a:p>
          <a:p>
            <a:r>
              <a:rPr lang="cs-CZ" dirty="0"/>
              <a:t>r</a:t>
            </a:r>
            <a:r>
              <a:rPr lang="cs-CZ" dirty="0" smtClean="0"/>
              <a:t>. 1948 OSN zřídila samostatný židovský stát </a:t>
            </a:r>
            <a:r>
              <a:rPr lang="cs-CZ" dirty="0" smtClean="0">
                <a:solidFill>
                  <a:schemeClr val="tx2"/>
                </a:solidFill>
              </a:rPr>
              <a:t>Izrael,</a:t>
            </a:r>
            <a:r>
              <a:rPr lang="cs-CZ" dirty="0" smtClean="0"/>
              <a:t> </a:t>
            </a:r>
            <a:r>
              <a:rPr lang="cs-CZ" sz="2200" dirty="0" smtClean="0"/>
              <a:t>kde by zbytky evropských Židů našly útočiště</a:t>
            </a:r>
          </a:p>
          <a:p>
            <a:r>
              <a:rPr lang="cs-CZ" sz="2600" dirty="0" smtClean="0"/>
              <a:t>V současné Evropě je popíraní holocaustu trestné</a:t>
            </a: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42380914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95536" y="5877274"/>
            <a:ext cx="8229600" cy="72192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cs-CZ" sz="2000" dirty="0" smtClean="0"/>
              <a:t>Brána do osvětimského tábora</a:t>
            </a:r>
            <a:r>
              <a:rPr lang="cs-CZ" sz="1600" dirty="0" smtClean="0"/>
              <a:t>, zdroj: lidovky.cz,</a:t>
            </a:r>
            <a:r>
              <a:rPr lang="cs-CZ" sz="1300" dirty="0" smtClean="0"/>
              <a:t> </a:t>
            </a:r>
            <a:r>
              <a:rPr lang="cs-CZ" sz="1300" dirty="0" smtClean="0">
                <a:hlinkClick r:id="rId2"/>
              </a:rPr>
              <a:t>http://www.lidovky.cz/izraelsky-pamatnik-vystavi-originalni-stavebni-plany-osvetimi-p8p-/kultura.aspx?c=A100124_205157_ln_kultura_tsh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1435336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odpovězte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antisemitismus? Proč jsou v historii Evropy časté útoky právě proti Židům?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najdeme v Ostravě židovské symboly?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znamenají pojmy: menora, pesach, rabi, košer, šoa, kabala?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víte o holocaustu?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křesťanství a islám souvisejí s judaismem?</a:t>
            </a:r>
          </a:p>
        </p:txBody>
      </p:sp>
    </p:spTree>
    <p:extLst>
      <p:ext uri="{BB962C8B-B14F-4D97-AF65-F5344CB8AC3E}">
        <p14:creationId xmlns="" xmlns:p14="http://schemas.microsoft.com/office/powerpoint/2010/main" val="3411662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PARTRIDGE, CH. </a:t>
            </a:r>
            <a:r>
              <a:rPr lang="cs-CZ" i="1" dirty="0" smtClean="0"/>
              <a:t>Lexikon světových náboženství</a:t>
            </a:r>
            <a:r>
              <a:rPr lang="cs-CZ" dirty="0" smtClean="0"/>
              <a:t>. Praha: Slovart, 2006.</a:t>
            </a:r>
          </a:p>
          <a:p>
            <a:r>
              <a:rPr lang="cs-CZ" dirty="0" smtClean="0"/>
              <a:t>WILKINSON, P. </a:t>
            </a:r>
            <a:r>
              <a:rPr lang="cs-CZ" i="1" dirty="0" smtClean="0"/>
              <a:t>Ilustrovaný slovník náboženství</a:t>
            </a:r>
            <a:r>
              <a:rPr lang="cs-CZ" dirty="0" smtClean="0"/>
              <a:t>. Praha: Slovart, 2008.</a:t>
            </a:r>
          </a:p>
          <a:p>
            <a:r>
              <a:rPr lang="cs-CZ" dirty="0" smtClean="0"/>
              <a:t>HALÍK, T. </a:t>
            </a:r>
            <a:r>
              <a:rPr lang="cs-CZ" i="1" dirty="0" smtClean="0"/>
              <a:t>Prolínání světů</a:t>
            </a:r>
            <a:r>
              <a:rPr lang="cs-CZ" dirty="0" smtClean="0"/>
              <a:t>. Praha: nakladatelství Lidových novin, 2006.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298797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112</TotalTime>
  <Words>714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Executive</vt:lpstr>
      <vt:lpstr>JUDAISMUS</vt:lpstr>
      <vt:lpstr>základní charakteristika</vt:lpstr>
      <vt:lpstr>Zeď nářků, Jeruzalém, http://www.google.cz/search?q=ze%C4%8F+n%C3%A1%C5%99k%C5%AF&amp;hl=cs&amp;tbm=isch&amp;tbo=u&amp;source=univ&amp;sa=X&amp;ei=qnlYUc7ELYjmswbQsoHYAQ&amp;sqi=2&amp;ved=0CDcQsAQ&amp;biw=1311&amp;bih=572 </vt:lpstr>
      <vt:lpstr>věrouka</vt:lpstr>
      <vt:lpstr>menora (sedmiramenný svícen) na státním znaku Izraele</vt:lpstr>
      <vt:lpstr>SYNAGOGA</vt:lpstr>
      <vt:lpstr>Synagoga v Ostravě-Vítkovicích, v roce 1939 shořelo všech pět ostravských synagog, zdroj: http://kehila-ostrava.cz/?attachment_id=17 </vt:lpstr>
      <vt:lpstr>židovský rok</vt:lpstr>
      <vt:lpstr>KAŠRUT (košer)</vt:lpstr>
      <vt:lpstr>HOLOCAUST (ŠOA)</vt:lpstr>
      <vt:lpstr>Brána do osvětimského tábora, zdroj: lidovky.cz, http://www.lidovky.cz/izraelsky-pamatnik-vystavi-originalni-stavebni-plany-osvetimi-p8p-/kultura.aspx?c=A100124_205157_ln_kultura_tsh </vt:lpstr>
      <vt:lpstr>zodpovězte otázky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JUDAISMUS</dc:title>
  <dc:creator>LLL</dc:creator>
  <cp:lastModifiedBy>spravce2</cp:lastModifiedBy>
  <cp:revision>43</cp:revision>
  <dcterms:created xsi:type="dcterms:W3CDTF">2013-03-31T16:21:03Z</dcterms:created>
  <dcterms:modified xsi:type="dcterms:W3CDTF">2014-06-01T20:35:20Z</dcterms:modified>
</cp:coreProperties>
</file>