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65" r:id="rId4"/>
    <p:sldId id="264" r:id="rId5"/>
    <p:sldId id="267" r:id="rId6"/>
    <p:sldId id="266" r:id="rId7"/>
    <p:sldId id="259" r:id="rId8"/>
    <p:sldId id="257" r:id="rId9"/>
    <p:sldId id="261" r:id="rId10"/>
    <p:sldId id="268" r:id="rId11"/>
    <p:sldId id="260" r:id="rId12"/>
    <p:sldId id="269" r:id="rId13"/>
    <p:sldId id="263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5E60EC8-4F66-4CF3-BC6C-60AE103C8C1D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98A8C99-09F7-4EAE-992C-7526A7BAD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verrochio&amp;oq=verrochio&amp;gs_l=img.3...1301.3870.0.4279.9.6.0.3.3.0.97.529.6.6.0...0.0...1ac.1.7.img.NIbeK2tuIYE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//commons.wikimedia.org/wiki/User:Stevertigo" TargetMode="External"/><Relationship Id="rId7" Type="http://schemas.openxmlformats.org/officeDocument/2006/relationships/hyperlink" Target="http://www.google.cz/url?sa=i&amp;rct=j&amp;q=K%C5%98ESTANSTV%C3%8D&amp;source=images&amp;cd=&amp;cad=rja&amp;docid=pUdx94oaznmR0M&amp;tbnid=wVAXaIr6i8HWAM:&amp;ved=0CAUQjRw&amp;url=http://cs.wikipedia.org/wiki/Port%C3%A1l:K%C5%99es%C5%A5anstv%C3%AD&amp;ei=wDhZUcirIsSptAas9IDYDQ&amp;bvm=bv.44442042,d.Yms&amp;psig=AFQjCNFrKGyS2JwVHQtgeHIvR6hClmKW2A&amp;ust=1364888092152052" TargetMode="External"/><Relationship Id="rId2" Type="http://schemas.openxmlformats.org/officeDocument/2006/relationships/hyperlink" Target="//en.wikipedia.org/wiki/User:Vardion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commons.wikimedia.org/wiki/User:Timichal" TargetMode="External"/><Relationship Id="rId5" Type="http://schemas.openxmlformats.org/officeDocument/2006/relationships/hyperlink" Target="//cs.wikipedia.org/wiki/User:Dodo" TargetMode="External"/><Relationship Id="rId4" Type="http://schemas.openxmlformats.org/officeDocument/2006/relationships/hyperlink" Target="//commons.wikimedia.org/wiki/User:Rursu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site=imghp&amp;tbm=isch&amp;source=hp&amp;biw=1311&amp;bih=572&amp;q=verrochio&amp;oq=verrochio&amp;gs_l=img.3...1301.3870.0.4279.9.6.0.3.3.0.97.529.6.6.0...0.0...1ac.1.7.img.NIbeK2tuIYE" TargetMode="External"/><Relationship Id="rId2" Type="http://schemas.openxmlformats.org/officeDocument/2006/relationships/hyperlink" Target="http://4.bp.blogspot.com/-8nXyyA5CJi8/UH1nn7t8ZXI/AAAAAAAACfU/LenVDLRQvDE/s1600/russian_orthodoxPatriarch_Aleksii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matka+tereza&amp;oq=matka+tereza&amp;gs_l=img.3..0l2j0i24l8.1693.3903.0.4269.12.10.0.2.2.0.101.899.9j1.10.0...0.0...1ac.1.7.img.ROzCP5pgB3I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85592" y="2071678"/>
            <a:ext cx="5758408" cy="1470025"/>
          </a:xfrm>
        </p:spPr>
        <p:txBody>
          <a:bodyPr>
            <a:normAutofit fontScale="90000"/>
          </a:bodyPr>
          <a:lstStyle/>
          <a:p>
            <a:r>
              <a:rPr lang="cs-CZ" sz="6600" dirty="0" smtClean="0"/>
              <a:t>KŘESŤANSTVÍ</a:t>
            </a:r>
            <a:endParaRPr lang="cs-CZ" sz="6600" dirty="0"/>
          </a:p>
        </p:txBody>
      </p:sp>
      <p:sp>
        <p:nvSpPr>
          <p:cNvPr id="4" name="Rectangle 3"/>
          <p:cNvSpPr/>
          <p:nvPr/>
        </p:nvSpPr>
        <p:spPr>
          <a:xfrm>
            <a:off x="4557789" y="5845522"/>
            <a:ext cx="420660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50000"/>
                  </a:schemeClr>
                </a:solidFill>
              </a:rPr>
              <a:t>ČÍSLO DUM: VY_32_INOVACE_OBN_3_17</a:t>
            </a:r>
            <a:endParaRPr lang="cs-CZ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426125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charakteristika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 současném světě nejrozšířenější</a:t>
            </a:r>
          </a:p>
          <a:p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si 2 000 000 000 věřících</a:t>
            </a:r>
          </a:p>
          <a:p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čení je velmi roztříštěné </a:t>
            </a:r>
            <a:r>
              <a:rPr lang="cs-CZ" sz="2600" dirty="0" smtClean="0">
                <a:solidFill>
                  <a:schemeClr val="bg1"/>
                </a:solidFill>
              </a:rPr>
              <a:t>(2 500 církví, sborů, hnutí a sekt)</a:t>
            </a:r>
          </a:p>
          <a:p>
            <a:r>
              <a:rPr lang="cs-CZ" sz="2600" dirty="0">
                <a:solidFill>
                  <a:schemeClr val="bg1"/>
                </a:solidFill>
              </a:rPr>
              <a:t>p</a:t>
            </a:r>
            <a:r>
              <a:rPr lang="cs-CZ" sz="2600" dirty="0" smtClean="0">
                <a:solidFill>
                  <a:schemeClr val="bg1"/>
                </a:solidFill>
              </a:rPr>
              <a:t>osvátná kniha: </a:t>
            </a:r>
            <a:r>
              <a:rPr lang="cs-CZ" dirty="0" smtClean="0">
                <a:solidFill>
                  <a:srgbClr val="FFFF00"/>
                </a:solidFill>
              </a:rPr>
              <a:t>Nový zákon </a:t>
            </a:r>
            <a:r>
              <a:rPr lang="cs-CZ" sz="2600" dirty="0" smtClean="0">
                <a:solidFill>
                  <a:schemeClr val="bg1"/>
                </a:solidFill>
              </a:rPr>
              <a:t>(+ Starý zákon)</a:t>
            </a:r>
          </a:p>
          <a:p>
            <a:r>
              <a:rPr lang="cs-CZ" sz="2600" dirty="0">
                <a:solidFill>
                  <a:schemeClr val="bg1"/>
                </a:solidFill>
              </a:rPr>
              <a:t>j</a:t>
            </a:r>
            <a:r>
              <a:rPr lang="cs-CZ" sz="2600" dirty="0" smtClean="0">
                <a:solidFill>
                  <a:schemeClr val="bg1"/>
                </a:solidFill>
              </a:rPr>
              <a:t>ádro křesťanství: </a:t>
            </a:r>
            <a:r>
              <a:rPr lang="cs-CZ" dirty="0" smtClean="0">
                <a:solidFill>
                  <a:schemeClr val="bg1"/>
                </a:solidFill>
              </a:rPr>
              <a:t>osobnost a učení </a:t>
            </a:r>
            <a:r>
              <a:rPr lang="cs-CZ" dirty="0" smtClean="0">
                <a:solidFill>
                  <a:srgbClr val="FFFF00"/>
                </a:solidFill>
              </a:rPr>
              <a:t>Ježíše Krista</a:t>
            </a:r>
          </a:p>
          <a:p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ásadně určilo povahu evropské kultury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>
                <a:solidFill>
                  <a:schemeClr val="bg1"/>
                </a:solidFill>
              </a:rPr>
              <a:t>l</a:t>
            </a:r>
            <a:r>
              <a:rPr lang="cs-CZ" sz="2600" dirty="0" smtClean="0">
                <a:solidFill>
                  <a:schemeClr val="bg1"/>
                </a:solidFill>
              </a:rPr>
              <a:t>ineární vnímání času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>
                <a:solidFill>
                  <a:schemeClr val="bg1"/>
                </a:solidFill>
              </a:rPr>
              <a:t>o</a:t>
            </a:r>
            <a:r>
              <a:rPr lang="cs-CZ" sz="2600" dirty="0" smtClean="0">
                <a:solidFill>
                  <a:schemeClr val="bg1"/>
                </a:solidFill>
              </a:rPr>
              <a:t>dmítání mrzačících trestů, (+ trestu smrti)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>
                <a:solidFill>
                  <a:schemeClr val="bg1"/>
                </a:solidFill>
              </a:rPr>
              <a:t>o</a:t>
            </a:r>
            <a:r>
              <a:rPr lang="cs-CZ" sz="2600" dirty="0" smtClean="0">
                <a:solidFill>
                  <a:schemeClr val="bg1"/>
                </a:solidFill>
              </a:rPr>
              <a:t>dmítání otroctví</a:t>
            </a:r>
            <a:endParaRPr lang="cs-CZ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784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věrouka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ůh je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trojjediný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(Otec, Syn, Duch svatý)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Ježíš byl </a:t>
            </a:r>
            <a:r>
              <a:rPr lang="cs-CZ" dirty="0" smtClean="0">
                <a:solidFill>
                  <a:srgbClr val="FFFF00"/>
                </a:solidFill>
              </a:rPr>
              <a:t>Boží syn</a:t>
            </a:r>
            <a:r>
              <a:rPr lang="cs-CZ" dirty="0" smtClean="0">
                <a:solidFill>
                  <a:schemeClr val="bg1"/>
                </a:solidFill>
              </a:rPr>
              <a:t>, mesiáš (spasitel), byl ukřižován a vstal z mrtvých, má od Boha Otce nejvyšší místo v nebi</a:t>
            </a:r>
          </a:p>
          <a:p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do uvěří, bude spasen, po smrti bude vzkříšen v Kristu</a:t>
            </a:r>
          </a:p>
          <a:p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do lituje hříchů, tomu bude odpuštěno</a:t>
            </a:r>
          </a:p>
          <a:p>
            <a:r>
              <a:rPr lang="cs-CZ" dirty="0">
                <a:solidFill>
                  <a:srgbClr val="FFFF00"/>
                </a:solidFill>
              </a:rPr>
              <a:t>m</a:t>
            </a:r>
            <a:r>
              <a:rPr lang="cs-CZ" dirty="0" smtClean="0">
                <a:solidFill>
                  <a:srgbClr val="FFFF00"/>
                </a:solidFill>
              </a:rPr>
              <a:t>odlitba </a:t>
            </a:r>
            <a:r>
              <a:rPr lang="cs-CZ" dirty="0" smtClean="0">
                <a:solidFill>
                  <a:schemeClr val="bg1"/>
                </a:solidFill>
              </a:rPr>
              <a:t>je osobní komunikace s Bohem, </a:t>
            </a:r>
            <a:r>
              <a:rPr lang="cs-CZ" sz="2800" dirty="0" smtClean="0">
                <a:solidFill>
                  <a:schemeClr val="bg1"/>
                </a:solidFill>
              </a:rPr>
              <a:t>nejpopulárnější – Otčenáš, Zdrávas Maria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TRANSSUBSTANCIACE </a:t>
            </a:r>
            <a:r>
              <a:rPr lang="cs-CZ" dirty="0" smtClean="0">
                <a:solidFill>
                  <a:schemeClr val="bg1"/>
                </a:solidFill>
              </a:rPr>
              <a:t>= zázrak (symbol), během nějž se hostie a víno mění v tělo a krev Kristovu, následuje přijímání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druhý příchod Krista jako soudce světa na konci dějin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8004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Ježíš (Nazaretský) Kristus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arozen asi v roce 4 n. l., Žid </a:t>
            </a:r>
          </a:p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yl prorokován, očekávaný mesiáš, vykupitel</a:t>
            </a:r>
          </a:p>
          <a:p>
            <a:r>
              <a:rPr lang="cs-CZ" dirty="0">
                <a:solidFill>
                  <a:srgbClr val="FFFF00"/>
                </a:solidFill>
              </a:rPr>
              <a:t>s</a:t>
            </a:r>
            <a:r>
              <a:rPr lang="cs-CZ" dirty="0" smtClean="0">
                <a:solidFill>
                  <a:srgbClr val="FFFF00"/>
                </a:solidFill>
              </a:rPr>
              <a:t>yn Boha a syn člověka </a:t>
            </a:r>
            <a:r>
              <a:rPr lang="cs-CZ" sz="2600" dirty="0" smtClean="0">
                <a:solidFill>
                  <a:schemeClr val="bg1"/>
                </a:solidFill>
              </a:rPr>
              <a:t>(neposkvrněné početí P. Marie)</a:t>
            </a:r>
          </a:p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e 33 letech se dal pokřtít vodou z Jordánu </a:t>
            </a:r>
            <a:r>
              <a:rPr lang="cs-CZ" sz="2600" dirty="0" smtClean="0">
                <a:solidFill>
                  <a:schemeClr val="bg1"/>
                </a:solidFill>
              </a:rPr>
              <a:t>(židokřesťanství)</a:t>
            </a:r>
          </a:p>
          <a:p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hromáždil </a:t>
            </a:r>
            <a:r>
              <a:rPr lang="cs-CZ" dirty="0" smtClean="0">
                <a:solidFill>
                  <a:srgbClr val="FFFF00"/>
                </a:solidFill>
              </a:rPr>
              <a:t>12 učedníků</a:t>
            </a:r>
            <a:r>
              <a:rPr lang="cs-CZ" dirty="0" smtClean="0">
                <a:solidFill>
                  <a:schemeClr val="bg1"/>
                </a:solidFill>
              </a:rPr>
              <a:t>, vyučoval a kázal v synagogách, pod širým nebem, v domech svých přátel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ýklad Božího království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onal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zázraky</a:t>
            </a:r>
            <a:r>
              <a:rPr lang="cs-CZ" dirty="0" smtClean="0">
                <a:solidFill>
                  <a:schemeClr val="bg1"/>
                </a:solidFill>
              </a:rPr>
              <a:t> (dobročinnostního typu)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áklad víry ve smrt a vzkříšení</a:t>
            </a:r>
          </a:p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yl zrazen, ukřižován, pohřben, třetího dne vstal z mrtvých, o 40 dní později vstoupil na nebe</a:t>
            </a:r>
          </a:p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 letnicích </a:t>
            </a:r>
            <a:r>
              <a:rPr lang="cs-CZ" sz="2600" dirty="0" smtClean="0">
                <a:solidFill>
                  <a:schemeClr val="bg1"/>
                </a:solidFill>
              </a:rPr>
              <a:t>(Svatodušní svátky) </a:t>
            </a:r>
            <a:r>
              <a:rPr lang="cs-CZ" dirty="0" smtClean="0">
                <a:solidFill>
                  <a:srgbClr val="FFFF00"/>
                </a:solidFill>
              </a:rPr>
              <a:t>byl seslán Duch svatý </a:t>
            </a:r>
            <a:r>
              <a:rPr lang="cs-CZ" dirty="0" smtClean="0">
                <a:solidFill>
                  <a:schemeClr val="bg1"/>
                </a:solidFill>
              </a:rPr>
              <a:t>mezi bývalé učedníky, vzniká křesťanská církev</a:t>
            </a:r>
          </a:p>
        </p:txBody>
      </p:sp>
    </p:spTree>
    <p:extLst>
      <p:ext uri="{BB962C8B-B14F-4D97-AF65-F5344CB8AC3E}">
        <p14:creationId xmlns="" xmlns:p14="http://schemas.microsoft.com/office/powerpoint/2010/main" val="365955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3600" dirty="0"/>
              <a:t>i</a:t>
            </a:r>
            <a:r>
              <a:rPr lang="cs-CZ" sz="3600" dirty="0" smtClean="0"/>
              <a:t>kona ze 6. stol, Verrochio: Kristův křest, 15. stol. </a:t>
            </a:r>
            <a:r>
              <a:rPr lang="cs-CZ" sz="1800" dirty="0"/>
              <a:t>z</a:t>
            </a:r>
            <a:r>
              <a:rPr lang="cs-CZ" sz="1800" dirty="0" smtClean="0"/>
              <a:t>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http://www.google.cz/search?hl=cs&amp;site=imghp&amp;tbm=isch&amp;source=hp&amp;biw=1311&amp;bih=572&amp;q=verrochio&amp;oq=verrochio&amp;gs_l=img.3...1301.3870.0.4279.9.6.0.3.3.0.97.529.6.6.0...0.0...1ac.1.7.img.NIbeK2tuIYE#imgrc=_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23295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Bible – Nový zákon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sán </a:t>
            </a:r>
            <a:r>
              <a:rPr lang="cs-CZ" dirty="0" smtClean="0">
                <a:solidFill>
                  <a:srgbClr val="FFFF00"/>
                </a:solidFill>
              </a:rPr>
              <a:t>řecky</a:t>
            </a:r>
            <a:r>
              <a:rPr lang="cs-CZ" dirty="0" smtClean="0">
                <a:solidFill>
                  <a:schemeClr val="bg1"/>
                </a:solidFill>
              </a:rPr>
              <a:t> (koiné), v 1. stol. n. l.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kanonizován (uzavřen) r. 180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Bible jako jediná posvátná kniha se překládá do národních jazyků i za liturgickými účely </a:t>
            </a:r>
            <a:r>
              <a:rPr lang="cs-CZ" sz="2600" dirty="0" smtClean="0">
                <a:solidFill>
                  <a:schemeClr val="bg1"/>
                </a:solidFill>
              </a:rPr>
              <a:t>(první překlad do latiny (Vulgáta))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rgbClr val="FFFF00"/>
                </a:solidFill>
              </a:rPr>
              <a:t>4 evangelia </a:t>
            </a:r>
            <a:r>
              <a:rPr lang="cs-CZ" dirty="0" smtClean="0">
                <a:solidFill>
                  <a:schemeClr val="bg1"/>
                </a:solidFill>
              </a:rPr>
              <a:t>(Marek, Matouš, Lukáš, Jan) – životopisy Ježíše Krista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rgbClr val="FFFF00"/>
                </a:solidFill>
              </a:rPr>
              <a:t>Skutky apoštolů </a:t>
            </a:r>
            <a:r>
              <a:rPr lang="cs-CZ" dirty="0" smtClean="0">
                <a:solidFill>
                  <a:schemeClr val="bg1"/>
                </a:solidFill>
              </a:rPr>
              <a:t>– založení církve a její osudy po smrti Krista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rgbClr val="FFFF00"/>
                </a:solidFill>
              </a:rPr>
              <a:t>Listy apoštolů </a:t>
            </a:r>
            <a:r>
              <a:rPr lang="cs-CZ" dirty="0" smtClean="0">
                <a:solidFill>
                  <a:schemeClr val="bg1"/>
                </a:solidFill>
              </a:rPr>
              <a:t>(epištoly, dopisy), výklad křesťanské věrouky (např. není potřeba dodržovat židovský ritus)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rgbClr val="FFFF00"/>
                </a:solidFill>
              </a:rPr>
              <a:t>Vidění Janovo </a:t>
            </a:r>
            <a:r>
              <a:rPr lang="cs-CZ" dirty="0" smtClean="0">
                <a:solidFill>
                  <a:schemeClr val="bg1"/>
                </a:solidFill>
              </a:rPr>
              <a:t>(Apokalypsa)</a:t>
            </a:r>
          </a:p>
          <a:p>
            <a:r>
              <a:rPr lang="cs-CZ" sz="2800" dirty="0">
                <a:solidFill>
                  <a:schemeClr val="bg1"/>
                </a:solidFill>
              </a:rPr>
              <a:t>n</a:t>
            </a:r>
            <a:r>
              <a:rPr lang="cs-CZ" sz="2800" dirty="0" smtClean="0">
                <a:solidFill>
                  <a:schemeClr val="bg1"/>
                </a:solidFill>
              </a:rPr>
              <a:t>ěkteré církve a sekty přidávají další závazné texty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35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vátosti (rituály)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k</a:t>
            </a:r>
            <a:r>
              <a:rPr lang="cs-CZ" dirty="0" smtClean="0">
                <a:solidFill>
                  <a:srgbClr val="FFFF00"/>
                </a:solidFill>
              </a:rPr>
              <a:t>řest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(přijetí do církve, očištění od dědičného hříchu)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řijímání </a:t>
            </a:r>
            <a:r>
              <a:rPr lang="cs-CZ" sz="2800" dirty="0" smtClean="0">
                <a:solidFill>
                  <a:schemeClr val="bg1"/>
                </a:solidFill>
              </a:rPr>
              <a:t>(eucharistie, požití božího těla, popř. krve, součást mše)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b</a:t>
            </a:r>
            <a:r>
              <a:rPr lang="cs-CZ" dirty="0" smtClean="0">
                <a:solidFill>
                  <a:srgbClr val="FFFF00"/>
                </a:solidFill>
              </a:rPr>
              <a:t>iřmování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(první přijímání, přijetí za právoplatného člena)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s</a:t>
            </a:r>
            <a:r>
              <a:rPr lang="cs-CZ" dirty="0" smtClean="0">
                <a:solidFill>
                  <a:srgbClr val="FFFF00"/>
                </a:solidFill>
              </a:rPr>
              <a:t>míření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(zpověď a rozhřešení)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s</a:t>
            </a:r>
            <a:r>
              <a:rPr lang="cs-CZ" dirty="0" smtClean="0">
                <a:solidFill>
                  <a:srgbClr val="FFFF00"/>
                </a:solidFill>
              </a:rPr>
              <a:t>vátost nemocných </a:t>
            </a:r>
            <a:r>
              <a:rPr lang="cs-CZ" sz="2600" dirty="0" smtClean="0">
                <a:solidFill>
                  <a:schemeClr val="bg1"/>
                </a:solidFill>
              </a:rPr>
              <a:t>(poslední pomazání, služba umírajícím)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s</a:t>
            </a:r>
            <a:r>
              <a:rPr lang="cs-CZ" dirty="0" smtClean="0">
                <a:solidFill>
                  <a:srgbClr val="FFFF00"/>
                </a:solidFill>
              </a:rPr>
              <a:t>věcení </a:t>
            </a:r>
            <a:r>
              <a:rPr lang="cs-CZ" sz="2600" dirty="0" smtClean="0">
                <a:solidFill>
                  <a:schemeClr val="bg1"/>
                </a:solidFill>
              </a:rPr>
              <a:t>(kněžství)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FF00"/>
                </a:solidFill>
              </a:rPr>
              <a:t>manželství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(sňatek, svatební mše)</a:t>
            </a:r>
            <a:endParaRPr lang="cs-CZ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7652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48655" y="50006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š</a:t>
            </a:r>
            <a:r>
              <a:rPr lang="cs-CZ" sz="3600" dirty="0" smtClean="0">
                <a:solidFill>
                  <a:schemeClr val="bg1"/>
                </a:solidFill>
              </a:rPr>
              <a:t>těpení křesťanských církví,</a:t>
            </a:r>
            <a:br>
              <a:rPr lang="cs-CZ" sz="3600" dirty="0" smtClean="0">
                <a:solidFill>
                  <a:schemeClr val="bg1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1800" dirty="0" smtClean="0">
                <a:solidFill>
                  <a:schemeClr val="bg1"/>
                </a:solidFill>
              </a:rPr>
              <a:t>zdroj: </a:t>
            </a:r>
            <a:r>
              <a:rPr lang="cs-CZ" sz="1800" dirty="0" smtClean="0">
                <a:solidFill>
                  <a:schemeClr val="bg1"/>
                </a:solidFill>
              </a:rPr>
              <a:t>2. 5. 2014 </a:t>
            </a:r>
            <a:r>
              <a:rPr lang="cs-CZ" sz="1800" dirty="0" smtClean="0">
                <a:solidFill>
                  <a:schemeClr val="bg1"/>
                </a:solidFill>
              </a:rPr>
              <a:t>http</a:t>
            </a:r>
            <a:r>
              <a:rPr lang="cs-CZ" sz="1800" dirty="0" smtClean="0">
                <a:solidFill>
                  <a:schemeClr val="bg1"/>
                </a:solidFill>
              </a:rPr>
              <a:t>://cs.wikipedia.org/wiki/Port%C3%A1l:K%C5%99es%C5%A5anstv%C3%AD/V%C3%9DVOJ_K%C5%98ES%C5%A4ANSK%C3%9DCH_C%C3%8DRKV%C3%8D#mediaviewer/Soubor:ChristianityBranches_cs.svg </a:t>
            </a:r>
            <a:r>
              <a:rPr lang="cs-CZ" sz="1800" dirty="0" smtClean="0">
                <a:solidFill>
                  <a:schemeClr val="bg1"/>
                </a:solidFill>
              </a:rPr>
              <a:t/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g</a:t>
            </a:r>
            <a:r>
              <a:rPr lang="cs-CZ" sz="1800" dirty="0" smtClean="0">
                <a:solidFill>
                  <a:schemeClr val="bg1"/>
                </a:solidFill>
              </a:rPr>
              <a:t>, </a:t>
            </a:r>
            <a:r>
              <a:rPr lang="en-US" sz="1800" dirty="0" smtClean="0">
                <a:solidFill>
                  <a:schemeClr val="bg1"/>
                </a:solidFill>
              </a:rPr>
              <a:t>Original PNG diagram: </a:t>
            </a:r>
            <a:r>
              <a:rPr lang="en-US" sz="1800" dirty="0" err="1" smtClean="0">
                <a:solidFill>
                  <a:schemeClr val="bg1"/>
                </a:solidFill>
                <a:hlinkClick r:id="rId2" tooltip="en:User:Vardion"/>
              </a:rPr>
              <a:t>Vardion</a:t>
            </a:r>
            <a:r>
              <a:rPr lang="en-US" sz="1800" dirty="0" smtClean="0">
                <a:solidFill>
                  <a:schemeClr val="bg1"/>
                </a:solidFill>
              </a:rPr>
              <a:t> and others; SVG version: </a:t>
            </a:r>
            <a:r>
              <a:rPr lang="en-US" sz="1800" dirty="0" err="1" smtClean="0">
                <a:solidFill>
                  <a:schemeClr val="bg1"/>
                </a:solidFill>
                <a:hlinkClick r:id="rId3" tooltip="User:Stevertigo"/>
              </a:rPr>
              <a:t>Stevertigo</a:t>
            </a:r>
            <a:r>
              <a:rPr lang="en-US" sz="1800" dirty="0" smtClean="0">
                <a:solidFill>
                  <a:schemeClr val="bg1"/>
                </a:solidFill>
              </a:rPr>
              <a:t> and </a:t>
            </a:r>
            <a:r>
              <a:rPr lang="en-US" sz="1800" dirty="0" err="1" smtClean="0">
                <a:solidFill>
                  <a:schemeClr val="bg1"/>
                </a:solidFill>
                <a:hlinkClick r:id="rId4" tooltip="User:Rursus"/>
              </a:rPr>
              <a:t>Rursus</a:t>
            </a:r>
            <a:r>
              <a:rPr lang="en-US" sz="1800" dirty="0" smtClean="0">
                <a:solidFill>
                  <a:schemeClr val="bg1"/>
                </a:solidFill>
              </a:rPr>
              <a:t>; Czech translation: </a:t>
            </a:r>
            <a:r>
              <a:rPr lang="en-US" sz="1800" dirty="0" smtClean="0">
                <a:solidFill>
                  <a:schemeClr val="bg1"/>
                </a:solidFill>
                <a:hlinkClick r:id="rId5" tooltip="cs:User:Dodo"/>
              </a:rPr>
              <a:t>Dodo</a:t>
            </a:r>
            <a:r>
              <a:rPr lang="en-US" sz="1800" dirty="0" smtClean="0">
                <a:solidFill>
                  <a:schemeClr val="bg1"/>
                </a:solidFill>
              </a:rPr>
              <a:t>; Applying the translation: </a:t>
            </a:r>
            <a:r>
              <a:rPr lang="en-US" sz="1800" dirty="0" err="1" smtClean="0">
                <a:solidFill>
                  <a:schemeClr val="bg1"/>
                </a:solidFill>
                <a:hlinkClick r:id="rId6" tooltip="User:Timichal"/>
              </a:rPr>
              <a:t>Timichal</a:t>
            </a:r>
            <a:endParaRPr lang="cs-CZ" sz="1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upload.wikimedia.org/wikipedia/commons/thumb/8/80/ChristianityBranches_cs.svg/593px-ChristianityBranches_cs.svg.pn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58" y="571480"/>
            <a:ext cx="8578271" cy="3240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7440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ákladní rozštěp církve od 11. stol.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Katolická církev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Ortodoxní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církev (pravoslaví)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2"/>
          </p:nvPr>
        </p:nvSpPr>
        <p:spPr>
          <a:xfrm>
            <a:off x="457200" y="2174874"/>
            <a:ext cx="4040188" cy="4422478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ápadní větev, latina</a:t>
            </a:r>
          </a:p>
          <a:p>
            <a:r>
              <a:rPr lang="cs-CZ" dirty="0">
                <a:solidFill>
                  <a:schemeClr val="bg1"/>
                </a:solidFill>
              </a:rPr>
              <a:t>c</a:t>
            </a:r>
            <a:r>
              <a:rPr lang="cs-CZ" dirty="0" smtClean="0">
                <a:solidFill>
                  <a:schemeClr val="bg1"/>
                </a:solidFill>
              </a:rPr>
              <a:t>entrum v </a:t>
            </a:r>
            <a:r>
              <a:rPr lang="cs-CZ" dirty="0" smtClean="0"/>
              <a:t>Římě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(svatopetrská katedrála)</a:t>
            </a:r>
          </a:p>
          <a:p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křižovaný Kristus</a:t>
            </a:r>
          </a:p>
          <a:p>
            <a:r>
              <a:rPr lang="cs-CZ" dirty="0"/>
              <a:t>p</a:t>
            </a:r>
            <a:r>
              <a:rPr lang="cs-CZ" dirty="0" smtClean="0"/>
              <a:t>apežský</a:t>
            </a:r>
            <a:r>
              <a:rPr lang="cs-CZ" dirty="0" smtClean="0">
                <a:solidFill>
                  <a:schemeClr val="bg1"/>
                </a:solidFill>
              </a:rPr>
              <a:t> absolutismus</a:t>
            </a:r>
          </a:p>
          <a:p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rcibiskup skládá přísahu papeži </a:t>
            </a:r>
            <a:r>
              <a:rPr lang="cs-CZ" sz="2200" dirty="0" smtClean="0">
                <a:solidFill>
                  <a:schemeClr val="bg1"/>
                </a:solidFill>
              </a:rPr>
              <a:t>(ačkoli Ježíš údajně přísahy zakázal)</a:t>
            </a:r>
          </a:p>
          <a:p>
            <a:r>
              <a:rPr lang="cs-CZ" dirty="0">
                <a:solidFill>
                  <a:schemeClr val="bg1"/>
                </a:solidFill>
              </a:rPr>
              <a:t>l</a:t>
            </a:r>
            <a:r>
              <a:rPr lang="cs-CZ" dirty="0" smtClean="0">
                <a:solidFill>
                  <a:schemeClr val="bg1"/>
                </a:solidFill>
              </a:rPr>
              <a:t>aici jsou zásadně podřízeni duchovním </a:t>
            </a:r>
            <a:r>
              <a:rPr lang="cs-CZ" sz="2200" dirty="0" smtClean="0">
                <a:solidFill>
                  <a:schemeClr val="bg1"/>
                </a:solidFill>
              </a:rPr>
              <a:t>(papež x císař, církev x stát)</a:t>
            </a:r>
          </a:p>
          <a:p>
            <a:r>
              <a:rPr lang="cs-CZ" dirty="0"/>
              <a:t>c</a:t>
            </a:r>
            <a:r>
              <a:rPr lang="cs-CZ" dirty="0" smtClean="0"/>
              <a:t>elibát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(zákaz uzavřít manželství pro veškerý klérus)</a:t>
            </a:r>
          </a:p>
          <a:p>
            <a:r>
              <a:rPr lang="cs-CZ" smtClean="0">
                <a:solidFill>
                  <a:schemeClr val="bg1"/>
                </a:solidFill>
              </a:rPr>
              <a:t>popularita </a:t>
            </a:r>
            <a:r>
              <a:rPr lang="cs-CZ" dirty="0" smtClean="0">
                <a:solidFill>
                  <a:schemeClr val="bg1"/>
                </a:solidFill>
              </a:rPr>
              <a:t>světců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350470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ýchodní větev, církevní slovanština</a:t>
            </a:r>
          </a:p>
          <a:p>
            <a:r>
              <a:rPr lang="cs-CZ" dirty="0">
                <a:solidFill>
                  <a:schemeClr val="bg1"/>
                </a:solidFill>
              </a:rPr>
              <a:t>c</a:t>
            </a:r>
            <a:r>
              <a:rPr lang="cs-CZ" dirty="0" smtClean="0">
                <a:solidFill>
                  <a:schemeClr val="bg1"/>
                </a:solidFill>
              </a:rPr>
              <a:t>entrum v </a:t>
            </a:r>
            <a:r>
              <a:rPr lang="cs-CZ" dirty="0" smtClean="0"/>
              <a:t>Moskvě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(dříve Konstantinopol, kremelský chrám)</a:t>
            </a:r>
          </a:p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zkříšený Kristus</a:t>
            </a:r>
          </a:p>
          <a:p>
            <a:r>
              <a:rPr lang="cs-CZ" dirty="0">
                <a:solidFill>
                  <a:schemeClr val="bg1"/>
                </a:solidFill>
              </a:rPr>
              <a:t>h</a:t>
            </a:r>
            <a:r>
              <a:rPr lang="cs-CZ" dirty="0" smtClean="0">
                <a:solidFill>
                  <a:schemeClr val="bg1"/>
                </a:solidFill>
              </a:rPr>
              <a:t>lavou církve je </a:t>
            </a:r>
            <a:r>
              <a:rPr lang="cs-CZ" dirty="0" smtClean="0"/>
              <a:t>patriarcha</a:t>
            </a:r>
          </a:p>
          <a:p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ctívání obrazů </a:t>
            </a:r>
            <a:r>
              <a:rPr lang="cs-CZ" sz="2200" dirty="0" smtClean="0">
                <a:solidFill>
                  <a:schemeClr val="bg1"/>
                </a:solidFill>
              </a:rPr>
              <a:t>(ikon, malují mniši, ikonoklastické bouře v minulosti)</a:t>
            </a:r>
          </a:p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ěřící se zpovídá přímo bohu</a:t>
            </a:r>
          </a:p>
          <a:p>
            <a:r>
              <a:rPr lang="cs-CZ" dirty="0">
                <a:solidFill>
                  <a:schemeClr val="bg1"/>
                </a:solidFill>
              </a:rPr>
              <a:t>c</a:t>
            </a:r>
            <a:r>
              <a:rPr lang="cs-CZ" dirty="0" smtClean="0">
                <a:solidFill>
                  <a:schemeClr val="bg1"/>
                </a:solidFill>
              </a:rPr>
              <a:t>elibát jen u biskupů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043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</a:t>
            </a:r>
            <a:r>
              <a:rPr lang="cs-CZ" dirty="0" smtClean="0"/>
              <a:t>apež, patriarcha</a:t>
            </a:r>
            <a:br>
              <a:rPr lang="cs-CZ" dirty="0" smtClean="0"/>
            </a:br>
            <a:r>
              <a:rPr lang="cs-CZ" sz="1100" dirty="0" smtClean="0"/>
              <a:t>zdroj: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100" dirty="0" smtClean="0">
                <a:hlinkClick r:id="rId2"/>
              </a:rPr>
              <a:t>http://4.bp.blogspot.com/-8nXyyA5CJi8/UH1nn7t8ZXI/AAAAAAAACfU/LenVDLRQvDE/s1600/russian_orthodoxPatriarch_Aleksii.jpg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>
                <a:hlinkClick r:id="rId3"/>
              </a:rPr>
              <a:t>http://www.google.cz/search?hl=cs&amp;site=imghp&amp;tbm=isch&amp;source=hp&amp;biw=1311&amp;bih=572&amp;q=verrochio&amp;oq=verrochio&amp;gs_l=img.3...1301.3870.0.4279.9.6.0.3.3.0.97.529.6.6.0...0.0...1ac.1.7.img.NIbeK2tuIYE#hl=cs&amp;biw=1311&amp;bih=572&amp;site=imghp&amp;tbm=isch&amp;sa=1&amp;q=pape%C5%BE+benedikt+xiv&amp;oq=pape%C5%BE+benedikt+xiv&amp;gs_l=img.12...0.0.2.4325.0.0.0.0.0.0.0.0..0.0...0.0...1c..7.img.PpImsHp9FVg&amp;bav=on.2,or.r_qf.&amp;fp=183b5568297a25c </a:t>
            </a:r>
            <a:endParaRPr lang="cs-CZ" sz="1100" dirty="0"/>
          </a:p>
        </p:txBody>
      </p:sp>
    </p:spTree>
    <p:extLst>
      <p:ext uri="{BB962C8B-B14F-4D97-AF65-F5344CB8AC3E}">
        <p14:creationId xmlns="" xmlns:p14="http://schemas.microsoft.com/office/powerpoint/2010/main" val="340075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lášterní hnutí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ejprve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poustevnictví </a:t>
            </a:r>
            <a:r>
              <a:rPr lang="cs-CZ" sz="2600" dirty="0" smtClean="0">
                <a:solidFill>
                  <a:schemeClr val="bg1"/>
                </a:solidFill>
              </a:rPr>
              <a:t>(zbožný život v odloučení od společnosti, askeze)</a:t>
            </a:r>
          </a:p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e středověku vznikají </a:t>
            </a:r>
            <a:r>
              <a:rPr lang="cs-CZ" dirty="0" smtClean="0"/>
              <a:t>klášterní řády</a:t>
            </a:r>
          </a:p>
          <a:p>
            <a:r>
              <a:rPr lang="cs-CZ" dirty="0">
                <a:solidFill>
                  <a:schemeClr val="bg1"/>
                </a:solidFill>
              </a:rPr>
              <a:t>m</a:t>
            </a:r>
            <a:r>
              <a:rPr lang="cs-CZ" dirty="0" smtClean="0">
                <a:solidFill>
                  <a:schemeClr val="bg1"/>
                </a:solidFill>
              </a:rPr>
              <a:t>niši a jeptišky </a:t>
            </a:r>
            <a:r>
              <a:rPr lang="cs-CZ" sz="2600" dirty="0" smtClean="0">
                <a:solidFill>
                  <a:schemeClr val="bg1"/>
                </a:solidFill>
              </a:rPr>
              <a:t>(genderově oddělené)</a:t>
            </a:r>
          </a:p>
          <a:p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lib: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vést život v chudobě, cudnosti a poslušnosti</a:t>
            </a:r>
          </a:p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zdělanost a charitativní činnost</a:t>
            </a:r>
          </a:p>
          <a:p>
            <a:r>
              <a:rPr lang="cs-CZ" dirty="0">
                <a:solidFill>
                  <a:srgbClr val="FFFF00"/>
                </a:solidFill>
              </a:rPr>
              <a:t>ř</a:t>
            </a:r>
            <a:r>
              <a:rPr lang="cs-CZ" dirty="0" smtClean="0">
                <a:solidFill>
                  <a:srgbClr val="FFFF00"/>
                </a:solidFill>
              </a:rPr>
              <a:t>ády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poštolské </a:t>
            </a:r>
            <a:r>
              <a:rPr lang="cs-CZ" sz="2200" dirty="0" smtClean="0">
                <a:solidFill>
                  <a:schemeClr val="bg1"/>
                </a:solidFill>
              </a:rPr>
              <a:t>(pracují mimo komunitu)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ontemplativní </a:t>
            </a:r>
            <a:r>
              <a:rPr lang="cs-CZ" sz="2200" dirty="0" smtClean="0">
                <a:solidFill>
                  <a:schemeClr val="bg1"/>
                </a:solidFill>
              </a:rPr>
              <a:t>(v klášterních komunitách, modlitby, literatura, studium)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1916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824037" y="332656"/>
            <a:ext cx="3024336" cy="2367136"/>
          </a:xfrm>
        </p:spPr>
        <p:txBody>
          <a:bodyPr>
            <a:normAutofit/>
          </a:bodyPr>
          <a:lstStyle/>
          <a:p>
            <a:r>
              <a:rPr lang="cs-CZ" sz="1600" dirty="0"/>
              <a:t>Zdroj: </a:t>
            </a:r>
            <a:r>
              <a:rPr lang="cs-CZ" sz="1200" dirty="0">
                <a:hlinkClick r:id="rId2"/>
              </a:rPr>
              <a:t>http://www.google.cz/search?hl=cs&amp;site=imghp&amp;tbm=isch&amp;source=hp&amp;biw=1311&amp;bih=572&amp;q=matka+tereza&amp;oq=matka+tereza&amp;gs_l=img.3..0l2j0i24l8.1693.3903.0.4269.12.10.0.2.2.0.101.899.9j1.10.0...0.0...</a:t>
            </a:r>
            <a:r>
              <a:rPr lang="cs-CZ" sz="1200" dirty="0" smtClean="0">
                <a:hlinkClick r:id="rId2"/>
              </a:rPr>
              <a:t>1ac.1.7.img.ROzCP5pgB3I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802962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odpovězte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Jak navazuje křesťanství na judaismus?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V čem křesťanství změnilo Evropu?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Jak se promítají křesťanské kořeny do životů dnešních českých ateistů?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Proč se křesťanská věrouka tak snadno štěpí? Jaké jsou rozdíly mezi katolictvím x pravoslavím x protestantstvím?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Které křesťanské památky, jež jste již navštívili, byste doporučili svým spolužákům?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Kdo je zobrazen na posledním slidu?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8399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PARTRIDGE, CH. </a:t>
            </a:r>
            <a:r>
              <a:rPr lang="cs-CZ" i="1" dirty="0" smtClean="0">
                <a:solidFill>
                  <a:schemeClr val="bg1"/>
                </a:solidFill>
              </a:rPr>
              <a:t>Lexikon světových náboženství</a:t>
            </a:r>
            <a:r>
              <a:rPr lang="cs-CZ" dirty="0" smtClean="0">
                <a:solidFill>
                  <a:schemeClr val="bg1"/>
                </a:solidFill>
              </a:rPr>
              <a:t>. Praha: Slovart, 2006.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WILKINSON, P. </a:t>
            </a:r>
            <a:r>
              <a:rPr lang="cs-CZ" i="1" dirty="0" smtClean="0">
                <a:solidFill>
                  <a:schemeClr val="bg1"/>
                </a:solidFill>
              </a:rPr>
              <a:t>Ilustrovaný slovník náboženství</a:t>
            </a:r>
            <a:r>
              <a:rPr lang="cs-CZ" dirty="0" smtClean="0">
                <a:solidFill>
                  <a:schemeClr val="bg1"/>
                </a:solidFill>
              </a:rPr>
              <a:t>. Praha: Slovart, 2008.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HALÍK, T. </a:t>
            </a:r>
            <a:r>
              <a:rPr lang="cs-CZ" i="1" dirty="0" smtClean="0">
                <a:solidFill>
                  <a:schemeClr val="bg1"/>
                </a:solidFill>
              </a:rPr>
              <a:t>Prolínání světů</a:t>
            </a:r>
            <a:r>
              <a:rPr lang="cs-CZ" dirty="0" smtClean="0">
                <a:solidFill>
                  <a:schemeClr val="bg1"/>
                </a:solidFill>
              </a:rPr>
              <a:t>. Praha: nakladatelství Lidových novin, 2006.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5515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158</TotalTime>
  <Words>775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Apex</vt:lpstr>
      <vt:lpstr>KŘESŤANSTVÍ</vt:lpstr>
      <vt:lpstr>základní charakteristika</vt:lpstr>
      <vt:lpstr>věrouka</vt:lpstr>
      <vt:lpstr>Ježíš (Nazaretský) Kristus</vt:lpstr>
      <vt:lpstr>ikona ze 6. stol, Verrochio: Kristův křest, 15. stol. zdroj: http://www.google.cz/search?hl=cs&amp;site=imghp&amp;tbm=isch&amp;source=hp&amp;biw=1311&amp;bih=572&amp;q=verrochio&amp;oq=verrochio&amp;gs_l=img.3...1301.3870.0.4279.9.6.0.3.3.0.97.529.6.6.0...0.0...1ac.1.7.img.NIbeK2tuIYE#imgrc=_ </vt:lpstr>
      <vt:lpstr>Bible – Nový zákon</vt:lpstr>
      <vt:lpstr>svátosti (rituály)</vt:lpstr>
      <vt:lpstr>štěpení křesťanských církví,  zdroj: 2. 5. 2014 http://cs.wikipedia.org/wiki/Port%C3%A1l:K%C5%99es%C5%A5anstv%C3%AD/V%C3%9DVOJ_K%C5%98ES%C5%A4ANSK%C3%9DCH_C%C3%8DRKV%C3%8D#mediaviewer/Soubor:ChristianityBranches_cs.svg  g, Original PNG diagram: Vardion and others; SVG version: Stevertigo and Rursus; Czech translation: Dodo; Applying the translation: Timichal</vt:lpstr>
      <vt:lpstr>základní rozštěp církve od 11. stol.</vt:lpstr>
      <vt:lpstr>papež, patriarcha zdroj: http://4.bp.blogspot.com/-8nXyyA5CJi8/UH1nn7t8ZXI/AAAAAAAACfU/LenVDLRQvDE/s1600/russian_orthodoxPatriarch_Aleksii.jpg http://www.google.cz/search?hl=cs&amp;site=imghp&amp;tbm=isch&amp;source=hp&amp;biw=1311&amp;bih=572&amp;q=verrochio&amp;oq=verrochio&amp;gs_l=img.3...1301.3870.0.4279.9.6.0.3.3.0.97.529.6.6.0...0.0...1ac.1.7.img.NIbeK2tuIYE#hl=cs&amp;biw=1311&amp;bih=572&amp;site=imghp&amp;tbm=isch&amp;sa=1&amp;q=pape%C5%BE+benedikt+xiv&amp;oq=pape%C5%BE+benedikt+xiv&amp;gs_l=img.12...0.0.2.4325.0.0.0.0.0.0.0.0..0.0...0.0...1c..7.img.PpImsHp9FVg&amp;bav=on.2,or.r_qf.&amp;fp=183b5568297a25c </vt:lpstr>
      <vt:lpstr>klášterní hnutí</vt:lpstr>
      <vt:lpstr>Zdroj: http://www.google.cz/search?hl=cs&amp;site=imghp&amp;tbm=isch&amp;source=hp&amp;biw=1311&amp;bih=572&amp;q=matka+tereza&amp;oq=matka+tereza&amp;gs_l=img.3..0l2j0i24l8.1693.3903.0.4269.12.10.0.2.2.0.101.899.9j1.10.0...0.0...1ac.1.7.img.ROzCP5pgB3I </vt:lpstr>
      <vt:lpstr>zodpovězte otázky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KŘESŤANSTVÍ</dc:title>
  <dc:creator>LLL</dc:creator>
  <cp:lastModifiedBy>spravce2</cp:lastModifiedBy>
  <cp:revision>39</cp:revision>
  <dcterms:created xsi:type="dcterms:W3CDTF">2013-04-01T07:34:00Z</dcterms:created>
  <dcterms:modified xsi:type="dcterms:W3CDTF">2014-06-01T20:39:43Z</dcterms:modified>
</cp:coreProperties>
</file>