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9" r:id="rId3"/>
    <p:sldId id="268" r:id="rId4"/>
    <p:sldId id="260" r:id="rId5"/>
    <p:sldId id="267" r:id="rId6"/>
    <p:sldId id="261" r:id="rId7"/>
    <p:sldId id="265" r:id="rId8"/>
    <p:sldId id="266" r:id="rId9"/>
    <p:sldId id="264" r:id="rId10"/>
    <p:sldId id="269" r:id="rId11"/>
    <p:sldId id="263" r:id="rId12"/>
    <p:sldId id="262" r:id="rId13"/>
    <p:sldId id="270" r:id="rId14"/>
    <p:sldId id="258" r:id="rId15"/>
    <p:sldId id="25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A652B-EFA3-4961-A54B-D5155CCB775C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EF1A34-BCC3-449D-A0FE-584E9FA998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DA652B-EFA3-4961-A54B-D5155CCB775C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2EF1A34-BCC3-449D-A0FE-584E9FA998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A652B-EFA3-4961-A54B-D5155CCB775C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F1A34-BCC3-449D-A0FE-584E9FA998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A652B-EFA3-4961-A54B-D5155CCB775C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F1A34-BCC3-449D-A0FE-584E9FA998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F1A34-BCC3-449D-A0FE-584E9FA998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A652B-EFA3-4961-A54B-D5155CCB775C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A652B-EFA3-4961-A54B-D5155CCB775C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F1A34-BCC3-449D-A0FE-584E9FA998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A652B-EFA3-4961-A54B-D5155CCB775C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F1A34-BCC3-449D-A0FE-584E9FA99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DA652B-EFA3-4961-A54B-D5155CCB775C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2EF1A34-BCC3-449D-A0FE-584E9FA998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A652B-EFA3-4961-A54B-D5155CCB775C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EF1A34-BCC3-449D-A0FE-584E9FA998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A652B-EFA3-4961-A54B-D5155CCB775C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F1A34-BCC3-449D-A0FE-584E9FA99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A652B-EFA3-4961-A54B-D5155CCB775C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F1A34-BCC3-449D-A0FE-584E9FA99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0DA652B-EFA3-4961-A54B-D5155CCB775C}" type="datetimeFigureOut">
              <a:rPr lang="cs-CZ" smtClean="0"/>
              <a:pPr/>
              <a:t>3.6.2014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2EF1A34-BCC3-449D-A0FE-584E9FA998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hare+krishna&amp;oq=hare+krishna&amp;gs_l=img.3..0j0i24l9.1831.7563.0.9017.12.10.0.2.2.0.84.766.10.10.0...0.0...1ac.1.8.img.ncIxcQFS3x0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hare+krishna&amp;oq=hare+krishna&amp;gs_l=img.3..0j0i24l9.1831.7563.0.9017.12.10.0.2.2.0.84.766.10.10.0...0.0...1ac.1.8.img.ncIxcQFS3x0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hare+krishna&amp;oq=hare+krishna&amp;gs_l=img.3..0j0i24l9.1831.7563.0.9017.12.10.0.2.2.0.84.766.10.10.0...0.0...1ac.1.8.img.ncIxcQFS3x0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hare+krishna&amp;oq=hare+krishna&amp;gs_l=img.3..0j0i24l9.1831.7563.0.9017.12.10.0.2.2.0.84.766.10.10.0...0.0...1ac.1.8.img.ncIxcQFS3x0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hare+krishna&amp;oq=hare+krishna&amp;gs_l=img.3..0j0i24l9.1831.7563.0.9017.12.10.0.2.2.0.84.766.10.10.0...0.0...1ac.1.8.img.ncIxcQFS3x0" TargetMode="Externa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743" y="3500438"/>
            <a:ext cx="7772400" cy="1470025"/>
          </a:xfrm>
        </p:spPr>
        <p:txBody>
          <a:bodyPr>
            <a:normAutofit fontScale="90000"/>
          </a:bodyPr>
          <a:lstStyle/>
          <a:p>
            <a:pPr algn="r"/>
            <a:r>
              <a:rPr lang="cs-CZ" sz="6600" dirty="0" smtClean="0"/>
              <a:t>HNUTÍ </a:t>
            </a:r>
            <a:br>
              <a:rPr lang="cs-CZ" sz="6600" dirty="0" smtClean="0"/>
            </a:br>
            <a:r>
              <a:rPr lang="cs-CZ" sz="6600" dirty="0" smtClean="0"/>
              <a:t>HARÉ</a:t>
            </a:r>
            <a:br>
              <a:rPr lang="cs-CZ" sz="6600" dirty="0" smtClean="0"/>
            </a:br>
            <a:r>
              <a:rPr lang="cs-CZ" sz="6600" dirty="0" smtClean="0"/>
              <a:t> KRIŠNA</a:t>
            </a:r>
            <a:endParaRPr lang="cs-CZ" sz="6600" dirty="0"/>
          </a:p>
        </p:txBody>
      </p:sp>
      <p:sp>
        <p:nvSpPr>
          <p:cNvPr id="4" name="Rectangle 3"/>
          <p:cNvSpPr/>
          <p:nvPr/>
        </p:nvSpPr>
        <p:spPr>
          <a:xfrm>
            <a:off x="4283968" y="6051555"/>
            <a:ext cx="4048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ČÍSLO DUM: VY_32_INOVACE_OBN_3_20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928794" y="0"/>
            <a:ext cx="475162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s-CZ" sz="800" dirty="0" smtClean="0"/>
              <a:t> </a:t>
            </a:r>
          </a:p>
          <a:p>
            <a:pPr algn="ctr"/>
            <a:r>
              <a:rPr lang="cs-CZ" sz="800" b="1" dirty="0" smtClean="0"/>
              <a:t>Číslo projektu: CZ.1.07./1.5.00/34.0938  Název projektu: Zlepšení podmínek pro vzdělávání na SUŠ, Ostrava</a:t>
            </a:r>
            <a:r>
              <a:rPr lang="cs-CZ" sz="800" dirty="0" smtClean="0"/>
              <a:t> </a:t>
            </a:r>
          </a:p>
          <a:p>
            <a:pPr algn="ctr"/>
            <a:r>
              <a:rPr lang="cs-CZ" sz="800" dirty="0" smtClean="0"/>
              <a:t> </a:t>
            </a:r>
            <a:endParaRPr lang="cs-CZ" sz="8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3651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3"/>
                </a:solidFill>
              </a:rPr>
              <a:t>Mezinárodní společnost pro vědomí Krišny </a:t>
            </a:r>
            <a:r>
              <a:rPr lang="cs-CZ" dirty="0" smtClean="0"/>
              <a:t>–plný název, zkratka (</a:t>
            </a:r>
            <a:r>
              <a:rPr lang="cs-CZ" dirty="0" smtClean="0">
                <a:solidFill>
                  <a:schemeClr val="accent3"/>
                </a:solidFill>
              </a:rPr>
              <a:t>ISKCON</a:t>
            </a:r>
            <a:r>
              <a:rPr lang="cs-CZ" dirty="0" smtClean="0"/>
              <a:t>), </a:t>
            </a:r>
            <a:r>
              <a:rPr lang="cs-CZ" sz="2800" dirty="0" smtClean="0"/>
              <a:t>běžně: hnutí Haré Kr(i)šna</a:t>
            </a:r>
          </a:p>
          <a:p>
            <a:r>
              <a:rPr lang="cs-CZ" dirty="0"/>
              <a:t>z</a:t>
            </a:r>
            <a:r>
              <a:rPr lang="cs-CZ" dirty="0" smtClean="0"/>
              <a:t>akladatel </a:t>
            </a:r>
            <a:r>
              <a:rPr lang="cs-CZ" dirty="0" smtClean="0">
                <a:solidFill>
                  <a:schemeClr val="accent3"/>
                </a:solidFill>
              </a:rPr>
              <a:t>Šrí Svámí Prabhupáda </a:t>
            </a:r>
            <a:r>
              <a:rPr lang="cs-CZ" dirty="0" smtClean="0"/>
              <a:t>(Ind), r. </a:t>
            </a:r>
            <a:r>
              <a:rPr lang="cs-CZ" dirty="0" smtClean="0">
                <a:solidFill>
                  <a:schemeClr val="accent3"/>
                </a:solidFill>
              </a:rPr>
              <a:t>1966 v USA </a:t>
            </a:r>
            <a:r>
              <a:rPr lang="cs-CZ" sz="2800" dirty="0" smtClean="0"/>
              <a:t>(v generaci hippies)</a:t>
            </a:r>
          </a:p>
          <a:p>
            <a:r>
              <a:rPr lang="cs-CZ" dirty="0"/>
              <a:t>k</a:t>
            </a:r>
            <a:r>
              <a:rPr lang="cs-CZ" dirty="0" smtClean="0"/>
              <a:t>ořeny ve védském učení (hinduismus)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Krišna</a:t>
            </a:r>
            <a:r>
              <a:rPr lang="cs-CZ" dirty="0" smtClean="0"/>
              <a:t> je nejvyšší bůh, je zdrojem všech ostatních bohů </a:t>
            </a:r>
            <a:r>
              <a:rPr lang="cs-CZ" sz="2800" dirty="0" smtClean="0"/>
              <a:t>(včetně křesťanského, muslimského, …)</a:t>
            </a:r>
          </a:p>
          <a:p>
            <a:r>
              <a:rPr lang="cs-CZ" dirty="0" smtClean="0"/>
              <a:t>„</a:t>
            </a:r>
            <a:r>
              <a:rPr lang="cs-CZ" dirty="0" smtClean="0">
                <a:solidFill>
                  <a:schemeClr val="accent3"/>
                </a:solidFill>
              </a:rPr>
              <a:t>oddaní</a:t>
            </a:r>
            <a:r>
              <a:rPr lang="cs-CZ" dirty="0" smtClean="0"/>
              <a:t>“(asi 10 000) žijí mnišským životem, </a:t>
            </a:r>
            <a:r>
              <a:rPr lang="cs-CZ" sz="2800" dirty="0" smtClean="0"/>
              <a:t>dále má mnoho příznivců</a:t>
            </a:r>
          </a:p>
          <a:p>
            <a:r>
              <a:rPr lang="cs-CZ" dirty="0"/>
              <a:t>z</a:t>
            </a:r>
            <a:r>
              <a:rPr lang="cs-CZ" dirty="0" smtClean="0"/>
              <a:t>pěv </a:t>
            </a:r>
            <a:r>
              <a:rPr lang="cs-CZ" dirty="0" smtClean="0">
                <a:solidFill>
                  <a:schemeClr val="accent3"/>
                </a:solidFill>
              </a:rPr>
              <a:t>mahamantry</a:t>
            </a:r>
            <a:r>
              <a:rPr lang="cs-CZ" dirty="0" smtClean="0"/>
              <a:t> a tanec v ulicích západních měst</a:t>
            </a:r>
          </a:p>
          <a:p>
            <a:r>
              <a:rPr lang="cs-CZ" sz="2800" dirty="0" smtClean="0"/>
              <a:t>ISCKON provozuje restaurace, farmy, školy, charity, po světě má asi 40 chrámů</a:t>
            </a:r>
            <a:endParaRPr lang="cs-CZ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ákladní charakteristika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71114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Šrí Prabhupáda, </a:t>
            </a:r>
            <a:r>
              <a:rPr lang="cs-CZ" sz="1800" dirty="0" smtClean="0"/>
              <a:t>zdroj: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http://www.google.cz/search?hl=cs&amp;site=imghp&amp;tbm=isch&amp;source=hp&amp;biw=1311&amp;bih=572&amp;q=hare+krishna&amp;oq=hare+krishna&amp;gs_l=img.3..0j0i24l9.1831.7563.0.9017.12.10.0.2.2.0.84.766.10.10.0...0.0...1ac.1.8.img.ncIxcQFS3x0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816459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 60. letech přicházejí do USA </a:t>
            </a:r>
            <a:r>
              <a:rPr lang="cs-CZ" dirty="0" smtClean="0">
                <a:solidFill>
                  <a:schemeClr val="accent3"/>
                </a:solidFill>
              </a:rPr>
              <a:t>indičtí guruové</a:t>
            </a:r>
            <a:r>
              <a:rPr lang="cs-CZ" dirty="0" smtClean="0"/>
              <a:t>, východní učení přizpůsobují západnímu člověku a okouzlují mladou generaci </a:t>
            </a:r>
            <a:r>
              <a:rPr lang="cs-CZ" sz="2900" dirty="0" smtClean="0"/>
              <a:t>(rozmnožují svou slávu a bohatství)</a:t>
            </a:r>
          </a:p>
          <a:p>
            <a:r>
              <a:rPr lang="cs-CZ" sz="2900" dirty="0"/>
              <a:t>g</a:t>
            </a:r>
            <a:r>
              <a:rPr lang="cs-CZ" sz="2900" dirty="0" smtClean="0"/>
              <a:t>enerace</a:t>
            </a:r>
            <a:r>
              <a:rPr lang="cs-CZ" sz="2900" dirty="0" smtClean="0">
                <a:solidFill>
                  <a:schemeClr val="accent3"/>
                </a:solidFill>
              </a:rPr>
              <a:t> hippies </a:t>
            </a:r>
            <a:r>
              <a:rPr lang="cs-CZ" sz="2900" dirty="0" smtClean="0"/>
              <a:t>byla fascinována meditacemi, zen-buddhismem, zpěvy manter, jógou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Šrí Šrímad A. Č. Bhaktivédánta Svámí Prabhupáda </a:t>
            </a:r>
            <a:r>
              <a:rPr lang="cs-CZ" dirty="0" smtClean="0"/>
              <a:t>(1896-1977), </a:t>
            </a:r>
            <a:r>
              <a:rPr lang="cs-CZ" sz="2900" dirty="0" smtClean="0"/>
              <a:t>oslovení: Jeho Božská Milost</a:t>
            </a:r>
          </a:p>
          <a:p>
            <a:r>
              <a:rPr lang="cs-CZ" dirty="0"/>
              <a:t>z</a:t>
            </a:r>
            <a:r>
              <a:rPr lang="cs-CZ" dirty="0" smtClean="0"/>
              <a:t> hinduistické rodiny (varnaášramské učení), do USA připlul ve věku 69 let, bez peněz</a:t>
            </a:r>
          </a:p>
          <a:p>
            <a:r>
              <a:rPr lang="cs-CZ" dirty="0"/>
              <a:t>b</a:t>
            </a:r>
            <a:r>
              <a:rPr lang="cs-CZ" dirty="0" smtClean="0"/>
              <a:t>ěhem zbylých 12 let získal mnoho stoupenců, přeložil většinu védské literatury do angličtiny </a:t>
            </a:r>
            <a:r>
              <a:rPr lang="cs-CZ" sz="2900" dirty="0" smtClean="0"/>
              <a:t>(z bengálštiny a sánskrtu)</a:t>
            </a:r>
          </a:p>
          <a:p>
            <a:r>
              <a:rPr lang="cs-CZ" dirty="0"/>
              <a:t>h</a:t>
            </a:r>
            <a:r>
              <a:rPr lang="cs-CZ" dirty="0" smtClean="0"/>
              <a:t>nutí se rozšířilo po USA, přes Británii do Evropy</a:t>
            </a:r>
          </a:p>
          <a:p>
            <a:r>
              <a:rPr lang="cs-CZ" dirty="0"/>
              <a:t>d</a:t>
            </a:r>
            <a:r>
              <a:rPr lang="cs-CZ" dirty="0" smtClean="0"/>
              <a:t>nes působí po celém světě, </a:t>
            </a:r>
            <a:r>
              <a:rPr lang="cs-CZ" sz="2900" dirty="0" smtClean="0"/>
              <a:t>značně roztříštěno spory o nástupnictví (několik desítek guruů), rituální praxi</a:t>
            </a:r>
          </a:p>
          <a:p>
            <a:r>
              <a:rPr lang="cs-CZ" dirty="0"/>
              <a:t>v</a:t>
            </a:r>
            <a:r>
              <a:rPr lang="cs-CZ" dirty="0" smtClean="0"/>
              <a:t> ČR působí od r. 1989, registrováno na ministerstvu kultury, </a:t>
            </a:r>
            <a:r>
              <a:rPr lang="cs-CZ" sz="2900" dirty="0" smtClean="0"/>
              <a:t>několik center (ášramů), restaurací, farma</a:t>
            </a:r>
            <a:endParaRPr lang="cs-CZ" sz="29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istorie hnutí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9542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21196" y="301824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Šrí Prabhupáda se stal v USA velmi bohatým a ctěným mužem, </a:t>
            </a:r>
            <a:r>
              <a:rPr lang="cs-CZ" sz="1800" dirty="0" smtClean="0"/>
              <a:t>zdroj: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http://www.google.cz/search?hl=cs&amp;site=imghp&amp;tbm=isch&amp;source=hp&amp;biw=1311&amp;bih=572&amp;q=hare+krishna&amp;oq=hare+krishna&amp;gs_l=img.3..0j0i24l9.1831.7563.0.9017.12.10.0.2.2.0.84.766.10.10.0...0.0...1ac.1.8.img.ncIxcQFS3x0</a:t>
            </a:r>
            <a:r>
              <a:rPr lang="cs-CZ" sz="1300" dirty="0" smtClean="0"/>
              <a:t>  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3970090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</a:t>
            </a:r>
            <a:r>
              <a:rPr lang="cs-CZ" dirty="0" smtClean="0"/>
              <a:t>lavní literatura – </a:t>
            </a:r>
            <a:r>
              <a:rPr lang="cs-CZ" dirty="0" smtClean="0">
                <a:solidFill>
                  <a:schemeClr val="accent3"/>
                </a:solidFill>
              </a:rPr>
              <a:t>Bhagavadgíta</a:t>
            </a:r>
            <a:r>
              <a:rPr lang="cs-CZ" dirty="0" smtClean="0"/>
              <a:t> v překladu Prabhupády s jeho komentáři</a:t>
            </a:r>
          </a:p>
          <a:p>
            <a:r>
              <a:rPr lang="cs-CZ" dirty="0">
                <a:solidFill>
                  <a:schemeClr val="accent3"/>
                </a:solidFill>
              </a:rPr>
              <a:t>r</a:t>
            </a:r>
            <a:r>
              <a:rPr lang="cs-CZ" dirty="0" smtClean="0">
                <a:solidFill>
                  <a:schemeClr val="accent3"/>
                </a:solidFill>
              </a:rPr>
              <a:t>einkarnace </a:t>
            </a:r>
            <a:r>
              <a:rPr lang="cs-CZ" dirty="0" smtClean="0"/>
              <a:t>a karmický zákon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Krišna</a:t>
            </a:r>
            <a:r>
              <a:rPr lang="cs-CZ" dirty="0" smtClean="0"/>
              <a:t> je Nejvyšší Pán, </a:t>
            </a:r>
            <a:r>
              <a:rPr lang="cs-CZ" dirty="0" smtClean="0">
                <a:solidFill>
                  <a:schemeClr val="accent3"/>
                </a:solidFill>
              </a:rPr>
              <a:t>Nejvyšší božstvo</a:t>
            </a:r>
            <a:r>
              <a:rPr lang="cs-CZ" dirty="0" smtClean="0"/>
              <a:t>, osobní Bůh, je všemocný, vševědoucí a věčný</a:t>
            </a:r>
          </a:p>
          <a:p>
            <a:r>
              <a:rPr lang="cs-CZ" dirty="0"/>
              <a:t>v</a:t>
            </a:r>
            <a:r>
              <a:rPr lang="cs-CZ" dirty="0" smtClean="0"/>
              <a:t>šichni ostatní bohové všechn jiných kultů a náboženství jsou některou jeho vlastností</a:t>
            </a:r>
          </a:p>
          <a:p>
            <a:r>
              <a:rPr lang="cs-CZ" dirty="0"/>
              <a:t>k</a:t>
            </a:r>
            <a:r>
              <a:rPr lang="cs-CZ" dirty="0" smtClean="0"/>
              <a:t>aždý jedinec, každá duše je individualitou, o kterou Kršna pečuje</a:t>
            </a:r>
          </a:p>
          <a:p>
            <a:r>
              <a:rPr lang="cs-CZ" dirty="0"/>
              <a:t>i</a:t>
            </a:r>
            <a:r>
              <a:rPr lang="cs-CZ" dirty="0" smtClean="0"/>
              <a:t>deálem je </a:t>
            </a:r>
            <a:r>
              <a:rPr lang="cs-CZ" dirty="0" smtClean="0">
                <a:solidFill>
                  <a:schemeClr val="accent3"/>
                </a:solidFill>
              </a:rPr>
              <a:t>mnich</a:t>
            </a:r>
            <a:r>
              <a:rPr lang="cs-CZ" dirty="0" smtClean="0"/>
              <a:t>, který žije v askezi a slouží Kršnovi</a:t>
            </a:r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věrouka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41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</a:t>
            </a:r>
            <a:r>
              <a:rPr lang="cs-CZ" dirty="0" smtClean="0"/>
              <a:t>líčový posvátný verš, 16 slov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HARÉ KRŠNA, HARÉ KRŠNA, KRŠNA KRŠNA, HARÉ HARÉ, HARÉ RAMA, HARÉ RAMA, RAMA RAMA, HARÉ HARÉ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RAMA</a:t>
            </a:r>
            <a:r>
              <a:rPr lang="cs-CZ" dirty="0" smtClean="0"/>
              <a:t> = jiné jméno pro Kršnu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HARÉ</a:t>
            </a:r>
            <a:r>
              <a:rPr lang="cs-CZ" dirty="0" smtClean="0"/>
              <a:t> = tvořivá energie</a:t>
            </a:r>
          </a:p>
          <a:p>
            <a:r>
              <a:rPr lang="cs-CZ" dirty="0"/>
              <a:t>d</a:t>
            </a:r>
            <a:r>
              <a:rPr lang="cs-CZ" dirty="0" smtClean="0"/>
              <a:t>žapování = uvědomovat si Kršnu prostřednictvím odříkávání mahamantry</a:t>
            </a:r>
          </a:p>
          <a:p>
            <a:r>
              <a:rPr lang="cs-CZ" dirty="0" smtClean="0"/>
              <a:t>16 x denně přeříkat (přezpívat)„růženec“ (ščúra, 108 kuliček) =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1728 krát </a:t>
            </a:r>
            <a:r>
              <a:rPr lang="cs-CZ" dirty="0" smtClean="0"/>
              <a:t>(asi 2,5 hodiny denně)</a:t>
            </a:r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mahamantra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9814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ahamantra, </a:t>
            </a:r>
            <a:r>
              <a:rPr lang="cs-CZ" sz="1800" dirty="0" smtClean="0"/>
              <a:t>zdroj: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http://www.google.cz/search?hl=cs&amp;site=imghp&amp;tbm=isch&amp;source=hp&amp;biw=1311&amp;bih=572&amp;q=hare+krishna&amp;oq=hare+krishna&amp;gs_l=img.3..0j0i24l9.1831.7563.0.9017.12.10.0.2.2.0.84.766.10.10.0...0.0...1ac.1.8.img.ncIxcQFS3x0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574838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929336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o</a:t>
            </a:r>
            <a:r>
              <a:rPr lang="cs-CZ" dirty="0" smtClean="0"/>
              <a:t>ddaní žijí v komunitách –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ášramech </a:t>
            </a:r>
            <a:r>
              <a:rPr lang="cs-CZ" sz="2600" dirty="0" smtClean="0"/>
              <a:t>(např. Kršnov, poblíž Městečka u Vlašimi)</a:t>
            </a:r>
          </a:p>
          <a:p>
            <a:r>
              <a:rPr lang="cs-CZ" dirty="0"/>
              <a:t>m</a:t>
            </a:r>
            <a:r>
              <a:rPr lang="cs-CZ" dirty="0" smtClean="0"/>
              <a:t>nišská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askeze</a:t>
            </a:r>
            <a:r>
              <a:rPr lang="cs-CZ" dirty="0" smtClean="0"/>
              <a:t>, hlavní je duchovní pokrok </a:t>
            </a:r>
            <a:r>
              <a:rPr lang="cs-CZ" dirty="0" smtClean="0"/>
              <a:t>skrze </a:t>
            </a:r>
            <a:r>
              <a:rPr lang="cs-CZ" dirty="0" smtClean="0"/>
              <a:t>službu Kršnovi, praktikují bhakti-jógu</a:t>
            </a:r>
          </a:p>
          <a:p>
            <a:r>
              <a:rPr lang="cs-CZ" dirty="0"/>
              <a:t>t</a:t>
            </a:r>
            <a:r>
              <a:rPr lang="cs-CZ" dirty="0" smtClean="0"/>
              <a:t>ělo oddaného patří Kršnovi, 12 míst na těle se označí jílem </a:t>
            </a:r>
          </a:p>
          <a:p>
            <a:r>
              <a:rPr lang="cs-CZ" dirty="0"/>
              <a:t>t</a:t>
            </a:r>
            <a:r>
              <a:rPr lang="cs-CZ" dirty="0" smtClean="0"/>
              <a:t>ypický oděv a účes</a:t>
            </a:r>
          </a:p>
          <a:p>
            <a:r>
              <a:rPr lang="cs-CZ" sz="2600" dirty="0"/>
              <a:t>j</a:t>
            </a:r>
            <a:r>
              <a:rPr lang="cs-CZ" sz="2600" dirty="0" smtClean="0"/>
              <a:t>e nutné odolávat chtíči a materiálním požitkům</a:t>
            </a:r>
          </a:p>
          <a:p>
            <a:r>
              <a:rPr lang="cs-CZ" dirty="0"/>
              <a:t>p</a:t>
            </a:r>
            <a:r>
              <a:rPr lang="cs-CZ" dirty="0" smtClean="0"/>
              <a:t>astevectví, pěstování zeleniny, prodej literaturya jídel, přednášky, popř. žebrání</a:t>
            </a:r>
          </a:p>
          <a:p>
            <a:r>
              <a:rPr lang="cs-CZ" sz="2600" dirty="0"/>
              <a:t>m</a:t>
            </a:r>
            <a:r>
              <a:rPr lang="cs-CZ" sz="2600" dirty="0" smtClean="0"/>
              <a:t>anželství uzavírají jen „méně odolní“</a:t>
            </a:r>
          </a:p>
          <a:p>
            <a:r>
              <a:rPr lang="cs-CZ" dirty="0"/>
              <a:t>s</a:t>
            </a:r>
            <a:r>
              <a:rPr lang="cs-CZ" dirty="0" smtClean="0"/>
              <a:t>koro celý den </a:t>
            </a:r>
            <a:r>
              <a:rPr lang="cs-CZ" sz="2600" dirty="0" smtClean="0"/>
              <a:t>(cca od 4 do 21 hodin) </a:t>
            </a:r>
            <a:r>
              <a:rPr lang="cs-CZ" dirty="0" smtClean="0"/>
              <a:t>zabere pobožnost a „oddaná služba“</a:t>
            </a:r>
          </a:p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ivot oddaných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5597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82394" y="404664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sz="3600" dirty="0"/>
              <a:t>č</a:t>
            </a:r>
            <a:r>
              <a:rPr lang="cs-CZ" sz="3600" dirty="0" smtClean="0"/>
              <a:t>lenové hnutí tančí a zpívají mahamantru, </a:t>
            </a:r>
            <a:r>
              <a:rPr lang="cs-CZ" sz="1800" dirty="0" smtClean="0"/>
              <a:t>zdroj: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http://www.google.cz/search?hl=cs&amp;site=imghp&amp;tbm=isch&amp;source=hp&amp;biw=1311&amp;bih=572&amp;q=hare+krishna&amp;oq=hare+krishna&amp;gs_l=img.3..0j0i24l9.1831.7563.0.9017.12.10.0.2.2.0.84.766.10.10.0...0.0...1ac.1.8.img.ncIxcQFS3x0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36457697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č</a:t>
            </a:r>
            <a:r>
              <a:rPr lang="cs-CZ" dirty="0" smtClean="0"/>
              <a:t>lenové jsou povinni dodržovat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čtyři</a:t>
            </a:r>
            <a:r>
              <a:rPr lang="cs-CZ" dirty="0" smtClean="0"/>
              <a:t> základní příkazy (které se dále rozvíjejí):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ejíst maso, ryby, vejce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epožívat omamné látky (ani káva a čaj)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drženlivé sexuální chování (s opačným pohlavím mluví jen o Kršnovi)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ákaz hazardních her</a:t>
            </a:r>
          </a:p>
          <a:p>
            <a:r>
              <a:rPr lang="cs-CZ" dirty="0"/>
              <a:t>s</a:t>
            </a:r>
            <a:r>
              <a:rPr lang="cs-CZ" dirty="0" smtClean="0"/>
              <a:t>ex je povolen pouze manželům, za účelem plození dětí</a:t>
            </a:r>
          </a:p>
          <a:p>
            <a:r>
              <a:rPr lang="cs-CZ" dirty="0"/>
              <a:t>k</a:t>
            </a:r>
            <a:r>
              <a:rPr lang="cs-CZ" dirty="0" smtClean="0"/>
              <a:t>aždodenní povinností je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džapa </a:t>
            </a:r>
            <a:r>
              <a:rPr lang="cs-CZ" dirty="0" smtClean="0"/>
              <a:t>– upřímné zpívání, nikoli strojový zpěv</a:t>
            </a:r>
          </a:p>
          <a:p>
            <a:r>
              <a:rPr lang="cs-CZ" dirty="0"/>
              <a:t>r</a:t>
            </a:r>
            <a:r>
              <a:rPr lang="cs-CZ" dirty="0" smtClean="0"/>
              <a:t>ituální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vaření</a:t>
            </a:r>
            <a:r>
              <a:rPr lang="cs-CZ" dirty="0" smtClean="0"/>
              <a:t> jídel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l</a:t>
            </a:r>
            <a:r>
              <a:rPr lang="cs-CZ" dirty="0" smtClean="0"/>
              <a:t>evou rukou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eochutnávat, neočichávat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echat vstoupit Kršnu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emluvit u toho</a:t>
            </a:r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ákazy a povinnosti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40604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</a:t>
            </a:r>
            <a:r>
              <a:rPr lang="cs-CZ" dirty="0" smtClean="0"/>
              <a:t>nutí Haré Kršna mělo mnoho podporovatelů v hnutí hippies (G. Harrison, A. Ginsberg)</a:t>
            </a:r>
          </a:p>
          <a:p>
            <a:r>
              <a:rPr lang="cs-CZ" dirty="0"/>
              <a:t>t</a:t>
            </a:r>
            <a:r>
              <a:rPr lang="cs-CZ" dirty="0" smtClean="0"/>
              <a:t>ypický účes – vyholená hlava, na temeni ponechaný pramínek vlasů</a:t>
            </a:r>
          </a:p>
          <a:p>
            <a:r>
              <a:rPr lang="cs-CZ" dirty="0"/>
              <a:t>j</a:t>
            </a:r>
            <a:r>
              <a:rPr lang="cs-CZ" dirty="0" smtClean="0"/>
              <a:t>ídlo, které vám ISKCON nabízí, obsahuje Kršnu (vylepšují si karmu)</a:t>
            </a:r>
          </a:p>
          <a:p>
            <a:r>
              <a:rPr lang="cs-CZ" dirty="0"/>
              <a:t>p</a:t>
            </a:r>
            <a:r>
              <a:rPr lang="cs-CZ" dirty="0" smtClean="0"/>
              <a:t>ravidelným džapováním se „uklízí v hlavě“, </a:t>
            </a:r>
            <a:r>
              <a:rPr lang="cs-CZ" sz="2000" dirty="0" smtClean="0"/>
              <a:t>experimentální přeříkávání vedlo k zarážejícím výsledkům experimentátorů, po týdnu nebyli schopni složitějších myšlenkových operací, vytěsněny všechny vlastní myšlenky</a:t>
            </a:r>
            <a:endParaRPr lang="cs-CZ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3954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1520" y="476672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ětšina ilustrací v Prabhupádových knihách je značně kýčovitá, </a:t>
            </a:r>
            <a:r>
              <a:rPr lang="cs-CZ" sz="1800" dirty="0" smtClean="0"/>
              <a:t>zdroj: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http://www.google.cz/search?hl=cs&amp;site=imghp&amp;tbm=isch&amp;source=hp&amp;biw=1311&amp;bih=572&amp;q=hare+krishna&amp;oq=hare+krishna&amp;gs_l=img.3..0j0i24l9.1831.7563.0.9017.12.10.0.2.2.0.84.766.10.10.0...0.0...1ac.1.8.img.ncIxcQFS3x0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3248849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a kde v ČR jste se setkali s tímto hnutím?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hnutí vzniklo, z jakých zdrojů vychází jeho učení a mytologie?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vás zaujalo toto hnutí?</a:t>
            </a:r>
          </a:p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odpovězte otázky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73001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ŠKVAŘIL, R. </a:t>
            </a:r>
            <a:r>
              <a:rPr lang="cs-CZ" i="1" dirty="0" smtClean="0"/>
              <a:t>Had leze z víry (proroci, Mesiáši, Bojovníci)</a:t>
            </a:r>
            <a:r>
              <a:rPr lang="cs-CZ" dirty="0" smtClean="0"/>
              <a:t>. Praha: Talpress, 1995.</a:t>
            </a:r>
          </a:p>
          <a:p>
            <a:r>
              <a:rPr lang="cs-CZ" dirty="0" smtClean="0"/>
              <a:t>NOVOTNÝ, T. </a:t>
            </a:r>
            <a:r>
              <a:rPr lang="cs-CZ" i="1" dirty="0" smtClean="0"/>
              <a:t>Přicházejí</a:t>
            </a:r>
            <a:r>
              <a:rPr lang="cs-CZ" dirty="0" smtClean="0"/>
              <a:t>. Praha: Rada Církve bratrské, 1992.</a:t>
            </a:r>
          </a:p>
          <a:p>
            <a:r>
              <a:rPr lang="cs-CZ" dirty="0" smtClean="0"/>
              <a:t>LUŽNÝ, D. </a:t>
            </a:r>
            <a:r>
              <a:rPr lang="cs-CZ" i="1" dirty="0" smtClean="0"/>
              <a:t>Nová náboženská hnutí</a:t>
            </a:r>
            <a:r>
              <a:rPr lang="cs-CZ" dirty="0" smtClean="0"/>
              <a:t>. Brno: Masarykova univerzita, 1997.</a:t>
            </a:r>
          </a:p>
          <a:p>
            <a:r>
              <a:rPr lang="cs-CZ" dirty="0" smtClean="0"/>
              <a:t>VOJTÍŠEK, Z. </a:t>
            </a:r>
            <a:r>
              <a:rPr lang="cs-CZ" i="1" dirty="0" smtClean="0"/>
              <a:t>Nová náboženská hnutí a jak jim porozumět</a:t>
            </a:r>
            <a:r>
              <a:rPr lang="cs-CZ" dirty="0" smtClean="0"/>
              <a:t>. Praha: Beta Books, 2007.</a:t>
            </a:r>
          </a:p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iteratura a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63776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225</TotalTime>
  <Words>764</Words>
  <Application>Microsoft Office PowerPoint</Application>
  <PresentationFormat>Předvádění na obrazovce (4:3)</PresentationFormat>
  <Paragraphs>77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Paper</vt:lpstr>
      <vt:lpstr>HNUTÍ  HARÉ  KRIŠNA</vt:lpstr>
      <vt:lpstr>základní charakteristika</vt:lpstr>
      <vt:lpstr>Šrí Prabhupáda, zdroj: http://www.google.cz/search?hl=cs&amp;site=imghp&amp;tbm=isch&amp;source=hp&amp;biw=1311&amp;bih=572&amp;q=hare+krishna&amp;oq=hare+krishna&amp;gs_l=img.3..0j0i24l9.1831.7563.0.9017.12.10.0.2.2.0.84.766.10.10.0...0.0...1ac.1.8.img.ncIxcQFS3x0 </vt:lpstr>
      <vt:lpstr>historie hnutí</vt:lpstr>
      <vt:lpstr>Šrí Prabhupáda se stal v USA velmi bohatým a ctěným mužem, zdroj: http://www.google.cz/search?hl=cs&amp;site=imghp&amp;tbm=isch&amp;source=hp&amp;biw=1311&amp;bih=572&amp;q=hare+krishna&amp;oq=hare+krishna&amp;gs_l=img.3..0j0i24l9.1831.7563.0.9017.12.10.0.2.2.0.84.766.10.10.0...0.0...1ac.1.8.img.ncIxcQFS3x0  </vt:lpstr>
      <vt:lpstr>věrouka</vt:lpstr>
      <vt:lpstr>mahamantra</vt:lpstr>
      <vt:lpstr>mahamantra, zdroj: http://www.google.cz/search?hl=cs&amp;site=imghp&amp;tbm=isch&amp;source=hp&amp;biw=1311&amp;bih=572&amp;q=hare+krishna&amp;oq=hare+krishna&amp;gs_l=img.3..0j0i24l9.1831.7563.0.9017.12.10.0.2.2.0.84.766.10.10.0...0.0...1ac.1.8.img.ncIxcQFS3x0 </vt:lpstr>
      <vt:lpstr>život oddaných</vt:lpstr>
      <vt:lpstr>členové hnutí tančí a zpívají mahamantru, zdroj: http://www.google.cz/search?hl=cs&amp;site=imghp&amp;tbm=isch&amp;source=hp&amp;biw=1311&amp;bih=572&amp;q=hare+krishna&amp;oq=hare+krishna&amp;gs_l=img.3..0j0i24l9.1831.7563.0.9017.12.10.0.2.2.0.84.766.10.10.0...0.0...1ac.1.8.img.ncIxcQFS3x0 </vt:lpstr>
      <vt:lpstr>zákazy a povinnosti</vt:lpstr>
      <vt:lpstr>zajímavosti</vt:lpstr>
      <vt:lpstr>většina ilustrací v Prabhupádových knihách je značně kýčovitá, zdroj: http://www.google.cz/search?hl=cs&amp;site=imghp&amp;tbm=isch&amp;source=hp&amp;biw=1311&amp;bih=572&amp;q=hare+krishna&amp;oq=hare+krishna&amp;gs_l=img.3..0j0i24l9.1831.7563.0.9017.12.10.0.2.2.0.84.766.10.10.0...0.0...1ac.1.8.img.ncIxcQFS3x0 </vt:lpstr>
      <vt:lpstr>zodpovězte otázky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HNUTÍ HARÉ KRIŠNA</dc:title>
  <dc:creator>LLL</dc:creator>
  <cp:lastModifiedBy>Dum</cp:lastModifiedBy>
  <cp:revision>43</cp:revision>
  <dcterms:created xsi:type="dcterms:W3CDTF">2013-04-05T16:21:28Z</dcterms:created>
  <dcterms:modified xsi:type="dcterms:W3CDTF">2014-06-03T08:29:31Z</dcterms:modified>
</cp:coreProperties>
</file>