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60" r:id="rId3"/>
    <p:sldId id="268" r:id="rId4"/>
    <p:sldId id="261" r:id="rId5"/>
    <p:sldId id="269" r:id="rId6"/>
    <p:sldId id="262" r:id="rId7"/>
    <p:sldId id="270" r:id="rId8"/>
    <p:sldId id="263" r:id="rId9"/>
    <p:sldId id="265" r:id="rId10"/>
    <p:sldId id="266" r:id="rId11"/>
    <p:sldId id="264" r:id="rId12"/>
    <p:sldId id="258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A778ED-718D-48FB-B5C3-3B4AB86F7C8B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1508E9-173B-4047-90C4-B44A9258A5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04748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Be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1508E9-173B-4047-90C4-B44A9258A5A6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48460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E885-083D-40A5-A434-8C137325BF1C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3873-7165-4329-A9AA-1E14DAF9B0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E885-083D-40A5-A434-8C137325BF1C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3873-7165-4329-A9AA-1E14DAF9B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E885-083D-40A5-A434-8C137325BF1C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3873-7165-4329-A9AA-1E14DAF9B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E885-083D-40A5-A434-8C137325BF1C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3873-7165-4329-A9AA-1E14DAF9B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E885-083D-40A5-A434-8C137325BF1C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3873-7165-4329-A9AA-1E14DAF9B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E885-083D-40A5-A434-8C137325BF1C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3873-7165-4329-A9AA-1E14DAF9B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E885-083D-40A5-A434-8C137325BF1C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3873-7165-4329-A9AA-1E14DAF9B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E885-083D-40A5-A434-8C137325BF1C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3873-7165-4329-A9AA-1E14DAF9B0E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350E885-083D-40A5-A434-8C137325BF1C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46293873-7165-4329-A9AA-1E14DAF9B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E885-083D-40A5-A434-8C137325BF1C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3873-7165-4329-A9AA-1E14DAF9B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50E885-083D-40A5-A434-8C137325BF1C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93873-7165-4329-A9AA-1E14DAF9B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350E885-083D-40A5-A434-8C137325BF1C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293873-7165-4329-A9AA-1E14DAF9B0E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mormons&amp;oq=mormons&amp;gs_l=img.3..0j0i24l9.2382.3879.0.4370.7.6.0.1.1.0.90.430.6.6.0...0.0...1ac.1.8.img.d_-tY-oVW3k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mormons&amp;oq=mormons&amp;gs_l=img.3..0j0i24l9.2382.3879.0.4370.7.6.0.1.1.0.90.430.6.6.0...0.0...1ac.1.8.img.d_-tY-oVW3k" TargetMode="Externa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mormons&amp;oq=mormons&amp;gs_l=img.3..0j0i24l9.2382.3879.0.4370.7.6.0.1.1.0.90.430.6.6.0...0.0...1ac.1.8.img.d_-tY-oVW3k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site=imghp&amp;tbm=isch&amp;source=hp&amp;biw=1311&amp;bih=572&amp;q=mormons&amp;oq=mormons&amp;gs_l=img.3..0j0i24l9.2382.3879.0.4370.7.6.0.1.1.0.90.430.6.6.0...0.0...1ac.1.8.img.d_-tY-oVW3k" TargetMode="Externa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2500306"/>
            <a:ext cx="7772400" cy="2259682"/>
          </a:xfrm>
        </p:spPr>
        <p:txBody>
          <a:bodyPr>
            <a:noAutofit/>
          </a:bodyPr>
          <a:lstStyle/>
          <a:p>
            <a:pPr algn="r"/>
            <a:r>
              <a:rPr lang="cs-CZ" sz="5400" dirty="0" smtClean="0"/>
              <a:t>CÍRKEV JEŽÍŠE KRISTA SVATÝCH</a:t>
            </a:r>
            <a:br>
              <a:rPr lang="cs-CZ" sz="5400" dirty="0" smtClean="0"/>
            </a:br>
            <a:r>
              <a:rPr lang="cs-CZ" sz="5400" dirty="0" smtClean="0"/>
              <a:t> POSLEDNÍCH DNŮ</a:t>
            </a:r>
            <a:endParaRPr lang="cs-CZ" sz="5400" dirty="0"/>
          </a:p>
        </p:txBody>
      </p:sp>
      <p:sp>
        <p:nvSpPr>
          <p:cNvPr id="4" name="Rectangle 3"/>
          <p:cNvSpPr/>
          <p:nvPr/>
        </p:nvSpPr>
        <p:spPr>
          <a:xfrm>
            <a:off x="4716016" y="6021288"/>
            <a:ext cx="4048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ČÍSLO DUM: VY_32_INOVACE_OBN_3_19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071670" y="0"/>
            <a:ext cx="475162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s-CZ" sz="800" dirty="0" smtClean="0"/>
              <a:t> </a:t>
            </a:r>
          </a:p>
          <a:p>
            <a:pPr algn="ctr"/>
            <a:r>
              <a:rPr lang="cs-CZ" sz="800" b="1" dirty="0" smtClean="0"/>
              <a:t>Číslo projektu: CZ.1.07./1.5.00/34.0938  Název projektu: Zlepšení podmínek pro vzdělávání na SUŠ, Ostrava</a:t>
            </a:r>
            <a:r>
              <a:rPr lang="cs-CZ" sz="800" dirty="0" smtClean="0"/>
              <a:t> </a:t>
            </a:r>
          </a:p>
          <a:p>
            <a:pPr algn="ctr"/>
            <a:r>
              <a:rPr lang="cs-CZ" sz="800" dirty="0" smtClean="0"/>
              <a:t> </a:t>
            </a:r>
            <a:endParaRPr lang="cs-CZ" sz="800" dirty="0"/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816009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ákladní charakteristika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96544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Církev Ježíše Krista Svatých posledních dnů – </a:t>
            </a:r>
            <a:r>
              <a:rPr lang="cs-CZ" sz="2800" dirty="0" smtClean="0"/>
              <a:t>plný název, tzv. </a:t>
            </a:r>
            <a:r>
              <a:rPr lang="cs-CZ" sz="2800" dirty="0" smtClean="0">
                <a:solidFill>
                  <a:schemeClr val="accent1"/>
                </a:solidFill>
              </a:rPr>
              <a:t>mormoni </a:t>
            </a:r>
            <a:r>
              <a:rPr lang="cs-CZ" sz="2800" dirty="0" smtClean="0"/>
              <a:t>(podle Knihy Mormon)</a:t>
            </a:r>
          </a:p>
          <a:p>
            <a:r>
              <a:rPr lang="cs-CZ" dirty="0"/>
              <a:t>a</a:t>
            </a:r>
            <a:r>
              <a:rPr lang="cs-CZ" dirty="0" smtClean="0"/>
              <a:t>si 15 000 000 věřících</a:t>
            </a:r>
          </a:p>
          <a:p>
            <a:r>
              <a:rPr lang="cs-CZ" dirty="0"/>
              <a:t>n</a:t>
            </a:r>
            <a:r>
              <a:rPr lang="cs-CZ" dirty="0" smtClean="0"/>
              <a:t>ejrychleji se šířící náboženské hnutí (sekta, kult) na světě</a:t>
            </a:r>
          </a:p>
          <a:p>
            <a:r>
              <a:rPr lang="cs-CZ" dirty="0"/>
              <a:t>v</a:t>
            </a:r>
            <a:r>
              <a:rPr lang="cs-CZ" dirty="0" smtClean="0"/>
              <a:t>elmi svérázné (až naivní) učení, </a:t>
            </a:r>
            <a:r>
              <a:rPr lang="cs-CZ" sz="2800" dirty="0" smtClean="0"/>
              <a:t>navazuje na </a:t>
            </a:r>
            <a:r>
              <a:rPr lang="cs-CZ" sz="2800" dirty="0" smtClean="0">
                <a:solidFill>
                  <a:schemeClr val="accent1"/>
                </a:solidFill>
              </a:rPr>
              <a:t>křesťanství</a:t>
            </a:r>
          </a:p>
          <a:p>
            <a:r>
              <a:rPr lang="cs-CZ" dirty="0"/>
              <a:t>z</a:t>
            </a:r>
            <a:r>
              <a:rPr lang="cs-CZ" dirty="0" smtClean="0"/>
              <a:t>akladatel </a:t>
            </a:r>
            <a:r>
              <a:rPr lang="cs-CZ" dirty="0" smtClean="0">
                <a:solidFill>
                  <a:schemeClr val="accent1"/>
                </a:solidFill>
              </a:rPr>
              <a:t>Joseph Smith</a:t>
            </a:r>
            <a:r>
              <a:rPr lang="cs-CZ" dirty="0" smtClean="0"/>
              <a:t>, kult vede žijící prorok </a:t>
            </a:r>
            <a:r>
              <a:rPr lang="cs-CZ" sz="2800" dirty="0" smtClean="0"/>
              <a:t>(jímž promlouvá Bůh)</a:t>
            </a:r>
          </a:p>
          <a:p>
            <a:r>
              <a:rPr lang="cs-CZ" dirty="0"/>
              <a:t>s</a:t>
            </a:r>
            <a:r>
              <a:rPr lang="cs-CZ" dirty="0" smtClean="0"/>
              <a:t>ídlo v Salt-Lake City, </a:t>
            </a:r>
            <a:r>
              <a:rPr lang="cs-CZ" dirty="0" smtClean="0">
                <a:solidFill>
                  <a:schemeClr val="accent1"/>
                </a:solidFill>
              </a:rPr>
              <a:t>Utah</a:t>
            </a:r>
            <a:r>
              <a:rPr lang="cs-CZ" dirty="0" smtClean="0"/>
              <a:t>, USA</a:t>
            </a:r>
          </a:p>
          <a:p>
            <a:r>
              <a:rPr lang="cs-CZ" dirty="0"/>
              <a:t>m</a:t>
            </a:r>
            <a:r>
              <a:rPr lang="cs-CZ" dirty="0" smtClean="0"/>
              <a:t>ladí misionáři (18-20 let</a:t>
            </a:r>
            <a:r>
              <a:rPr lang="cs-CZ" smtClean="0"/>
              <a:t>), misie trvá 2 roky,</a:t>
            </a:r>
            <a:r>
              <a:rPr lang="cs-CZ" sz="2800" smtClean="0"/>
              <a:t>v ČR </a:t>
            </a:r>
            <a:r>
              <a:rPr lang="cs-CZ" sz="2800" dirty="0" smtClean="0"/>
              <a:t>působí </a:t>
            </a:r>
            <a:r>
              <a:rPr lang="cs-CZ" sz="2800" smtClean="0"/>
              <a:t>kolem 90 </a:t>
            </a:r>
            <a:r>
              <a:rPr lang="cs-CZ" sz="2800" dirty="0" smtClean="0"/>
              <a:t>misionářů, střídají se co 4 měsíce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44321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/>
              <a:t>m</a:t>
            </a:r>
            <a:r>
              <a:rPr lang="cs-CZ" sz="3100" dirty="0" smtClean="0"/>
              <a:t>isii vykonávají mladí lidé, je povinná, trvá 2 roky, </a:t>
            </a:r>
            <a:r>
              <a:rPr lang="cs-CZ" sz="1600" dirty="0" smtClean="0"/>
              <a:t>zdroj: </a:t>
            </a:r>
            <a:r>
              <a:rPr lang="cs-CZ" sz="1300" dirty="0" smtClean="0">
                <a:hlinkClick r:id="rId2"/>
              </a:rPr>
              <a:t>http://www.google.cz/search?hl=cs&amp;site=imghp&amp;tbm=isch&amp;source=hp&amp;biw=1311&amp;bih=572&amp;q=mormons&amp;oq=mormons&amp;gs_l=img.3..0j0i24l9.2382.3879.0.4370.7.6.0.1.1.0.90.430.6.6.0...0.0...1ac.1.8.img.d_-tY-oVW3k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="" xmlns:p14="http://schemas.microsoft.com/office/powerpoint/2010/main" val="2811327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266"/>
            <a:ext cx="8229600" cy="1143000"/>
          </a:xfrm>
        </p:spPr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istorie církve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6192688"/>
          </a:xfrm>
        </p:spPr>
        <p:txBody>
          <a:bodyPr>
            <a:normAutofit fontScale="77500" lnSpcReduction="20000"/>
          </a:bodyPr>
          <a:lstStyle/>
          <a:p>
            <a:r>
              <a:rPr lang="cs-CZ" dirty="0">
                <a:solidFill>
                  <a:srgbClr val="FFC000"/>
                </a:solidFill>
              </a:rPr>
              <a:t>z</a:t>
            </a:r>
            <a:r>
              <a:rPr lang="cs-CZ" dirty="0" smtClean="0">
                <a:solidFill>
                  <a:srgbClr val="FFC000"/>
                </a:solidFill>
              </a:rPr>
              <a:t>akladatel JOSEPH SMITH, r. 1827 v USA</a:t>
            </a:r>
          </a:p>
          <a:p>
            <a:pPr lvl="1">
              <a:buFont typeface="Wingdings" pitchFamily="2" charset="2"/>
              <a:buChar char="Ø"/>
            </a:pPr>
            <a:r>
              <a:rPr lang="cs-CZ" sz="2900" dirty="0"/>
              <a:t>v</a:t>
            </a:r>
            <a:r>
              <a:rPr lang="cs-CZ" sz="2900" dirty="0" smtClean="0"/>
              <a:t>e věku 22 let (už ve věku 14 let osloven andělem Mormonim)</a:t>
            </a:r>
          </a:p>
          <a:p>
            <a:pPr lvl="1">
              <a:buFont typeface="Wingdings" pitchFamily="2" charset="2"/>
              <a:buChar char="Ø"/>
            </a:pPr>
            <a:r>
              <a:rPr lang="cs-CZ" sz="2900" dirty="0"/>
              <a:t>n</a:t>
            </a:r>
            <a:r>
              <a:rPr lang="cs-CZ" sz="2900" dirty="0" smtClean="0"/>
              <a:t>alezl na pahorku poblíž New Yorku </a:t>
            </a:r>
            <a:r>
              <a:rPr lang="cs-CZ" sz="2900" dirty="0" smtClean="0">
                <a:solidFill>
                  <a:schemeClr val="accent1"/>
                </a:solidFill>
              </a:rPr>
              <a:t>zlaté</a:t>
            </a:r>
            <a:r>
              <a:rPr lang="cs-CZ" sz="2900" dirty="0" smtClean="0"/>
              <a:t> </a:t>
            </a:r>
            <a:r>
              <a:rPr lang="cs-CZ" sz="2900" dirty="0" smtClean="0">
                <a:solidFill>
                  <a:schemeClr val="accent1"/>
                </a:solidFill>
              </a:rPr>
              <a:t>desky</a:t>
            </a:r>
            <a:r>
              <a:rPr lang="cs-CZ" sz="2900" dirty="0" smtClean="0"/>
              <a:t> popsané převážně egyptskými hieroglyfy</a:t>
            </a:r>
          </a:p>
          <a:p>
            <a:pPr lvl="1">
              <a:buFont typeface="Wingdings" pitchFamily="2" charset="2"/>
              <a:buChar char="Ø"/>
            </a:pPr>
            <a:r>
              <a:rPr lang="cs-CZ" sz="2900" dirty="0"/>
              <a:t>u</a:t>
            </a:r>
            <a:r>
              <a:rPr lang="cs-CZ" sz="2900" dirty="0" smtClean="0"/>
              <a:t>čení, které z desek vyčetl, později nadiktoval do </a:t>
            </a:r>
            <a:r>
              <a:rPr lang="cs-CZ" sz="2900" dirty="0" smtClean="0">
                <a:solidFill>
                  <a:schemeClr val="accent1"/>
                </a:solidFill>
              </a:rPr>
              <a:t>Knihy Mormon</a:t>
            </a:r>
            <a:r>
              <a:rPr lang="cs-CZ" sz="2900" dirty="0" smtClean="0"/>
              <a:t> (zjevení umožnil anděl Mormoni)</a:t>
            </a:r>
          </a:p>
          <a:p>
            <a:pPr lvl="1">
              <a:buFont typeface="Wingdings" pitchFamily="2" charset="2"/>
              <a:buChar char="Ø"/>
            </a:pPr>
            <a:r>
              <a:rPr lang="cs-CZ" sz="2900" dirty="0"/>
              <a:t>p</a:t>
            </a:r>
            <a:r>
              <a:rPr lang="cs-CZ" sz="2900" dirty="0" smtClean="0"/>
              <a:t>o smrti usedl v nebi vedle Boha Otce a Boha Syna (poslední soud)</a:t>
            </a:r>
          </a:p>
          <a:p>
            <a:r>
              <a:rPr lang="cs-CZ" sz="3100" dirty="0"/>
              <a:t>p</a:t>
            </a:r>
            <a:r>
              <a:rPr lang="cs-CZ" sz="3100" dirty="0" smtClean="0"/>
              <a:t>ronásledování vyhnalo skupinu na západ k velkému Solnému jezeru, kde se usadili</a:t>
            </a:r>
          </a:p>
          <a:p>
            <a:r>
              <a:rPr lang="cs-CZ" dirty="0"/>
              <a:t>v</a:t>
            </a:r>
            <a:r>
              <a:rPr lang="cs-CZ" dirty="0" smtClean="0"/>
              <a:t>elká úmrtnost mužů vedla k přímé podpoře </a:t>
            </a:r>
            <a:r>
              <a:rPr lang="cs-CZ" dirty="0" smtClean="0">
                <a:solidFill>
                  <a:schemeClr val="accent1"/>
                </a:solidFill>
              </a:rPr>
              <a:t>mnohoženství</a:t>
            </a:r>
            <a:r>
              <a:rPr lang="cs-CZ" dirty="0" smtClean="0"/>
              <a:t> </a:t>
            </a:r>
            <a:r>
              <a:rPr lang="cs-CZ" sz="2900" dirty="0" smtClean="0"/>
              <a:t>(druhý „apoštol“ měl až 70 manželek)</a:t>
            </a:r>
          </a:p>
          <a:p>
            <a:r>
              <a:rPr lang="cs-CZ" dirty="0" smtClean="0"/>
              <a:t>„Některé hříchy nevykoupí ani Ježíšova krev“, </a:t>
            </a:r>
            <a:r>
              <a:rPr lang="cs-CZ" sz="2900" dirty="0" smtClean="0"/>
              <a:t>praktikovali trest smrti podříznutím</a:t>
            </a:r>
          </a:p>
          <a:p>
            <a:r>
              <a:rPr lang="cs-CZ" sz="3100" dirty="0"/>
              <a:t>p</a:t>
            </a:r>
            <a:r>
              <a:rPr lang="cs-CZ" sz="3100" dirty="0" smtClean="0"/>
              <a:t>ůvodní silný rasismus vůči černochům byl odvolán po stávce  černošských basketbalových hráčů r. 1978</a:t>
            </a:r>
          </a:p>
          <a:p>
            <a:r>
              <a:rPr lang="cs-CZ" dirty="0"/>
              <a:t>d</a:t>
            </a:r>
            <a:r>
              <a:rPr lang="cs-CZ" dirty="0" smtClean="0"/>
              <a:t>nes asi 60% obyvatel Utahu jsou mormoni, </a:t>
            </a:r>
            <a:r>
              <a:rPr lang="cs-CZ" sz="2900" dirty="0" smtClean="0"/>
              <a:t>(Mitt Romney kandidoval  r.  2012 na prezidenta USA proti B. Obamovi, neuspěl)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45420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580112" y="476672"/>
            <a:ext cx="3024336" cy="3083772"/>
          </a:xfrm>
        </p:spPr>
        <p:txBody>
          <a:bodyPr>
            <a:normAutofit/>
          </a:bodyPr>
          <a:lstStyle/>
          <a:p>
            <a:r>
              <a:rPr lang="cs-CZ" sz="3600" dirty="0" smtClean="0"/>
              <a:t>Joseph Smith, zakladatel, </a:t>
            </a:r>
            <a:r>
              <a:rPr lang="cs-CZ" sz="1600" dirty="0" smtClean="0"/>
              <a:t>zdroj: </a:t>
            </a:r>
            <a:r>
              <a:rPr lang="cs-CZ" sz="1200" dirty="0" smtClean="0">
                <a:hlinkClick r:id="rId2"/>
              </a:rPr>
              <a:t>http://www.google.cz/search?hl=cs&amp;site=imghp&amp;tbm=isch&amp;source=hp&amp;biw=1311&amp;bih=572&amp;q=mormons&amp;oq=mormons&amp;gs_l=img.3..0j0i24l9.2382.3879.0.4370.7.6.0.1.1.0.90.430.6.6.0...0.0...1ac.1.8.img.d_-tY-oVW3k</a:t>
            </a:r>
            <a:r>
              <a:rPr lang="cs-CZ" sz="1200" dirty="0" smtClean="0"/>
              <a:t>  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23631542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mytologie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s</a:t>
            </a:r>
            <a:r>
              <a:rPr lang="cs-CZ" dirty="0" smtClean="0"/>
              <a:t>kupina </a:t>
            </a:r>
            <a:r>
              <a:rPr lang="cs-CZ" dirty="0" smtClean="0">
                <a:solidFill>
                  <a:schemeClr val="accent1"/>
                </a:solidFill>
              </a:rPr>
              <a:t>izraelských </a:t>
            </a:r>
            <a:r>
              <a:rPr lang="cs-CZ" dirty="0" smtClean="0"/>
              <a:t>emigrantů uprchla kolem r. 600 př. n. l. pod vedením proroka Lehiho do </a:t>
            </a:r>
            <a:r>
              <a:rPr lang="cs-CZ" dirty="0" smtClean="0">
                <a:solidFill>
                  <a:schemeClr val="accent1"/>
                </a:solidFill>
              </a:rPr>
              <a:t>Sev. Ameriky</a:t>
            </a:r>
            <a:r>
              <a:rPr lang="cs-CZ" dirty="0" smtClean="0"/>
              <a:t> (nové Země zaslíbené), </a:t>
            </a:r>
            <a:r>
              <a:rPr lang="cs-CZ" sz="2800" dirty="0" smtClean="0"/>
              <a:t>předci dnešních indiánů</a:t>
            </a:r>
          </a:p>
          <a:p>
            <a:r>
              <a:rPr lang="cs-CZ" dirty="0"/>
              <a:t>p</a:t>
            </a:r>
            <a:r>
              <a:rPr lang="cs-CZ" dirty="0" smtClean="0"/>
              <a:t>o neúspěchu u Židů se </a:t>
            </a:r>
            <a:r>
              <a:rPr lang="cs-CZ" dirty="0" smtClean="0">
                <a:solidFill>
                  <a:schemeClr val="accent1"/>
                </a:solidFill>
              </a:rPr>
              <a:t>Ježíš</a:t>
            </a:r>
            <a:r>
              <a:rPr lang="cs-CZ" dirty="0" smtClean="0"/>
              <a:t> zjevil v kmeni Nephitů, </a:t>
            </a:r>
            <a:r>
              <a:rPr lang="cs-CZ" sz="2800" dirty="0" smtClean="0"/>
              <a:t>kde založil svou pravou církev</a:t>
            </a:r>
          </a:p>
          <a:p>
            <a:r>
              <a:rPr lang="cs-CZ" dirty="0" smtClean="0"/>
              <a:t>Nephyti byli kolem r. 400 n. l. vyvražděni, poslední kronikář zakopal zlaté desky s věroukou a historií předkolumbovské Ameriky do země </a:t>
            </a:r>
            <a:r>
              <a:rPr lang="cs-CZ" sz="2800" dirty="0" smtClean="0"/>
              <a:t>(na hoře Cumorah)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Joseph Smith</a:t>
            </a:r>
            <a:r>
              <a:rPr lang="cs-CZ" dirty="0" smtClean="0"/>
              <a:t>, veden andělem, tyto desky vykopal, přečetl a založil církev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34967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Ježíš se zjevil v Severní Americe, </a:t>
            </a:r>
            <a:r>
              <a:rPr lang="cs-CZ" sz="1800" dirty="0" smtClean="0"/>
              <a:t>zdroj: </a:t>
            </a:r>
            <a:r>
              <a:rPr lang="cs-CZ" sz="1300" dirty="0" smtClean="0">
                <a:hlinkClick r:id="rId2"/>
              </a:rPr>
              <a:t>http://www.google.cz/search?hl=cs&amp;site=imghp&amp;tbm=isch&amp;source=hp&amp;biw=1311&amp;bih=572&amp;q=mormons&amp;oq=mormons&amp;gs_l=img.3..0j0i24l9.2382.3879.0.4370.7.6.0.1.1.0.90.430.6.6.0...0.0...1ac.1.8.img.d_-tY-oVW3k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="" xmlns:p14="http://schemas.microsoft.com/office/powerpoint/2010/main" val="1685094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věrouka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4 stěžejní díla: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Bible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1"/>
                </a:solidFill>
              </a:rPr>
              <a:t>Kniha Mormon </a:t>
            </a:r>
            <a:r>
              <a:rPr lang="cs-CZ" sz="2000" dirty="0" smtClean="0"/>
              <a:t>(zapsaná zjevení, nadiktovaná J. Smithem)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Kniha smluv a nauk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Drahocenná perla </a:t>
            </a:r>
            <a:r>
              <a:rPr lang="cs-CZ" sz="2000" dirty="0" smtClean="0"/>
              <a:t>(J. Smith přeložil svitek dovezený z Egypta)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ovažují se za jedinou církev, která má v současné době „kněžskou pravomoc“ od Boha, </a:t>
            </a:r>
            <a:r>
              <a:rPr lang="cs-CZ" sz="2200" dirty="0" smtClean="0"/>
              <a:t>a tudíž je jako jediná oprávněna Ježíšem Kristem vykonávat spásné obřady evangelia</a:t>
            </a:r>
          </a:p>
          <a:p>
            <a:r>
              <a:rPr lang="cs-CZ" dirty="0"/>
              <a:t>c</a:t>
            </a:r>
            <a:r>
              <a:rPr lang="cs-CZ" dirty="0" smtClean="0"/>
              <a:t>írkev vede </a:t>
            </a:r>
            <a:r>
              <a:rPr lang="cs-CZ" dirty="0" smtClean="0">
                <a:solidFill>
                  <a:schemeClr val="accent1"/>
                </a:solidFill>
              </a:rPr>
              <a:t>žijící PROROK</a:t>
            </a:r>
            <a:r>
              <a:rPr lang="cs-CZ" dirty="0" smtClean="0"/>
              <a:t>, jímž komunikuje Bůh s věřícími (zesnulý prorok vyjma J. Smithe nemá valný význam)</a:t>
            </a:r>
          </a:p>
          <a:p>
            <a:r>
              <a:rPr lang="cs-CZ" dirty="0"/>
              <a:t>b</a:t>
            </a:r>
            <a:r>
              <a:rPr lang="cs-CZ" dirty="0" smtClean="0"/>
              <a:t>ohové svých hvězd – </a:t>
            </a:r>
            <a:r>
              <a:rPr lang="cs-CZ" sz="2600" dirty="0" smtClean="0"/>
              <a:t>po smrti bude spravedlivý mormon odměněn, obdrží </a:t>
            </a:r>
            <a:r>
              <a:rPr lang="cs-CZ" sz="3100" dirty="0" smtClean="0">
                <a:solidFill>
                  <a:schemeClr val="accent1"/>
                </a:solidFill>
              </a:rPr>
              <a:t>vlastní planetu</a:t>
            </a:r>
            <a:r>
              <a:rPr lang="cs-CZ" sz="2600" dirty="0" smtClean="0"/>
              <a:t>, na níž bude bohem, se svými nebeskými manželkami bude plodit duchovní děti, jež budou vstupovat do těl tamních obyvatel</a:t>
            </a:r>
            <a:endParaRPr lang="cs-CZ" sz="2600" dirty="0"/>
          </a:p>
        </p:txBody>
      </p:sp>
    </p:spTree>
    <p:extLst>
      <p:ext uri="{BB962C8B-B14F-4D97-AF65-F5344CB8AC3E}">
        <p14:creationId xmlns="" xmlns:p14="http://schemas.microsoft.com/office/powerpoint/2010/main" val="4112236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s</a:t>
            </a:r>
            <a:r>
              <a:rPr lang="cs-CZ" dirty="0" smtClean="0"/>
              <a:t>tát Utah je </a:t>
            </a:r>
            <a:r>
              <a:rPr lang="cs-CZ" dirty="0" smtClean="0">
                <a:solidFill>
                  <a:schemeClr val="accent1"/>
                </a:solidFill>
              </a:rPr>
              <a:t>sociálním státem</a:t>
            </a:r>
            <a:r>
              <a:rPr lang="cs-CZ" dirty="0" smtClean="0"/>
              <a:t>, </a:t>
            </a:r>
            <a:r>
              <a:rPr lang="cs-CZ" sz="2800" dirty="0" smtClean="0"/>
              <a:t>nejlepší sociální síť na světě, postará se o kohokoliv</a:t>
            </a:r>
          </a:p>
          <a:p>
            <a:r>
              <a:rPr lang="cs-CZ" dirty="0"/>
              <a:t>i</a:t>
            </a:r>
            <a:r>
              <a:rPr lang="cs-CZ" dirty="0" smtClean="0"/>
              <a:t> mrtvý se může stát mormonem </a:t>
            </a:r>
            <a:r>
              <a:rPr lang="cs-CZ" sz="2800" dirty="0" smtClean="0"/>
              <a:t>(</a:t>
            </a:r>
            <a:r>
              <a:rPr lang="cs-CZ" sz="2800" dirty="0" smtClean="0">
                <a:solidFill>
                  <a:schemeClr val="accent1"/>
                </a:solidFill>
              </a:rPr>
              <a:t>zástupný křest</a:t>
            </a:r>
            <a:r>
              <a:rPr lang="cs-CZ" sz="2800" dirty="0" smtClean="0"/>
              <a:t>, církev sbírá osobní údaje zemřelých z celého světa, schraňuje je v největším jmenném archivu (8 km, ve skále) v hlavním městě)</a:t>
            </a:r>
          </a:p>
          <a:p>
            <a:r>
              <a:rPr lang="cs-CZ" dirty="0"/>
              <a:t>m</a:t>
            </a:r>
            <a:r>
              <a:rPr lang="cs-CZ" dirty="0" smtClean="0"/>
              <a:t>ormoni jsou nadšení sportovci </a:t>
            </a:r>
            <a:r>
              <a:rPr lang="cs-CZ" sz="2800" dirty="0" smtClean="0"/>
              <a:t>(v r. 2002 hostili zimní olympijské hry)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okřtěný mormon (od 18 let) je povinen nosit „magické“ spodní prádlo (svléká ho jen kvůli sportu nebo hygieně)</a:t>
            </a:r>
          </a:p>
          <a:p>
            <a:r>
              <a:rPr lang="cs-CZ" dirty="0" smtClean="0">
                <a:solidFill>
                  <a:schemeClr val="accent1"/>
                </a:solidFill>
              </a:rPr>
              <a:t>POLYGAMIE</a:t>
            </a:r>
            <a:r>
              <a:rPr lang="cs-CZ" dirty="0" smtClean="0"/>
              <a:t> – </a:t>
            </a:r>
            <a:r>
              <a:rPr lang="cs-CZ" sz="2800" dirty="0" smtClean="0"/>
              <a:t>původně podmínka pro spasení, dnes se nepraktikuje (byla by v rozporu s legislativou USA)</a:t>
            </a: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468259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100" dirty="0" smtClean="0"/>
              <a:t>„magické“ prádlo nosí všichni „temple mormons“ povinně, </a:t>
            </a:r>
            <a:r>
              <a:rPr lang="cs-CZ" sz="1800" dirty="0" smtClean="0"/>
              <a:t>zdroj: </a:t>
            </a:r>
            <a:r>
              <a:rPr lang="cs-CZ" sz="1300" dirty="0" smtClean="0">
                <a:hlinkClick r:id="rId2"/>
              </a:rPr>
              <a:t>http://www.google.cz/search?hl=cs&amp;site=imghp&amp;tbm=isch&amp;source=hp&amp;biw=1311&amp;bih=572&amp;q=mormons&amp;oq=mormons&amp;gs_l=img.3..0j0i24l9.2382.3879.0.4370.7.6.0.1.1.0.90.430.6.6.0...0.0...1ac.1.8.img.d_-tY-oVW3k</a:t>
            </a:r>
            <a:r>
              <a:rPr lang="cs-CZ" sz="1300" dirty="0" smtClean="0"/>
              <a:t> </a:t>
            </a:r>
            <a:endParaRPr lang="cs-CZ" sz="1300" dirty="0"/>
          </a:p>
        </p:txBody>
      </p:sp>
    </p:spTree>
    <p:extLst>
      <p:ext uri="{BB962C8B-B14F-4D97-AF65-F5344CB8AC3E}">
        <p14:creationId xmlns="" xmlns:p14="http://schemas.microsoft.com/office/powerpoint/2010/main" val="2834320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ormoni na našem území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rvní misionář k nám zavítal r. 1883, </a:t>
            </a:r>
            <a:r>
              <a:rPr lang="cs-CZ" sz="2400" dirty="0" smtClean="0"/>
              <a:t>pokřtil 1 člověka, který ho později udal, misionář byl uvězněn, později vyhoštěn</a:t>
            </a:r>
          </a:p>
          <a:p>
            <a:r>
              <a:rPr lang="cs-CZ" dirty="0"/>
              <a:t>ú</a:t>
            </a:r>
            <a:r>
              <a:rPr lang="cs-CZ" dirty="0" smtClean="0"/>
              <a:t>spěšná byla misie od r. 1929, mormoni u nás rozšířili </a:t>
            </a:r>
            <a:r>
              <a:rPr lang="cs-CZ" dirty="0" smtClean="0">
                <a:solidFill>
                  <a:schemeClr val="accent1"/>
                </a:solidFill>
              </a:rPr>
              <a:t>basketbal</a:t>
            </a:r>
            <a:r>
              <a:rPr lang="cs-CZ" dirty="0" smtClean="0"/>
              <a:t>, vyhostili je nacisti</a:t>
            </a:r>
          </a:p>
          <a:p>
            <a:r>
              <a:rPr lang="cs-CZ" dirty="0"/>
              <a:t>n</a:t>
            </a:r>
            <a:r>
              <a:rPr lang="cs-CZ" dirty="0" smtClean="0"/>
              <a:t>ávrat hned po válce, počátkem 50. let je vyhostili komunisti</a:t>
            </a:r>
          </a:p>
          <a:p>
            <a:r>
              <a:rPr lang="cs-CZ" dirty="0"/>
              <a:t>o</a:t>
            </a:r>
            <a:r>
              <a:rPr lang="cs-CZ" dirty="0" smtClean="0"/>
              <a:t>d r. 1990 u nás působí úspěšně znovu, </a:t>
            </a:r>
            <a:r>
              <a:rPr lang="cs-CZ" sz="2600" dirty="0" smtClean="0">
                <a:solidFill>
                  <a:schemeClr val="accent1"/>
                </a:solidFill>
              </a:rPr>
              <a:t>registrovaná církev </a:t>
            </a:r>
            <a:r>
              <a:rPr lang="cs-CZ" sz="2600" dirty="0" smtClean="0"/>
              <a:t>na ministerstvu kultury, nárokuje příspěvky od ČR, </a:t>
            </a:r>
            <a:r>
              <a:rPr lang="cs-CZ" sz="2400" dirty="0" smtClean="0"/>
              <a:t>nejvíc pokřtěných žije v Praze a Brně, </a:t>
            </a:r>
            <a:r>
              <a:rPr lang="cs-CZ" sz="2600" dirty="0" smtClean="0">
                <a:solidFill>
                  <a:schemeClr val="accent1"/>
                </a:solidFill>
              </a:rPr>
              <a:t>926</a:t>
            </a:r>
            <a:r>
              <a:rPr lang="cs-CZ" sz="2600" dirty="0" smtClean="0"/>
              <a:t> občanů se přihlásilo k církvi při sčítání lidu r. 2011</a:t>
            </a:r>
            <a:endParaRPr lang="cs-CZ" sz="2600" dirty="0"/>
          </a:p>
        </p:txBody>
      </p:sp>
    </p:spTree>
    <p:extLst>
      <p:ext uri="{BB962C8B-B14F-4D97-AF65-F5344CB8AC3E}">
        <p14:creationId xmlns="" xmlns:p14="http://schemas.microsoft.com/office/powerpoint/2010/main" val="918896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odpovězte otázky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zní plný název církve, proč se jí běžně říká „mormoni“?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jakých zdrojů vychází jejich učení a mytologie?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Čím vás zaujalo mormonské učení?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7260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iteratura a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ŠKVAŘIL, R. </a:t>
            </a:r>
            <a:r>
              <a:rPr lang="cs-CZ" i="1" dirty="0"/>
              <a:t>Had leze z víry (proroci, Mesiáši, Bojovníci)</a:t>
            </a:r>
            <a:r>
              <a:rPr lang="cs-CZ" dirty="0"/>
              <a:t>. Praha: Talpress, 1995</a:t>
            </a:r>
            <a:r>
              <a:rPr lang="cs-CZ" dirty="0" smtClean="0"/>
              <a:t>.</a:t>
            </a:r>
          </a:p>
          <a:p>
            <a:r>
              <a:rPr lang="cs-CZ" dirty="0" smtClean="0"/>
              <a:t>NOVOTNÝ, T. </a:t>
            </a:r>
            <a:r>
              <a:rPr lang="cs-CZ" i="1" dirty="0" smtClean="0"/>
              <a:t>Přicházejí</a:t>
            </a:r>
            <a:r>
              <a:rPr lang="cs-CZ" dirty="0" smtClean="0"/>
              <a:t>. Praha: Rada Církve bratrské, 1992.</a:t>
            </a:r>
          </a:p>
          <a:p>
            <a:r>
              <a:rPr lang="cs-CZ" dirty="0" smtClean="0"/>
              <a:t>LUŽNÝ, D. </a:t>
            </a:r>
            <a:r>
              <a:rPr lang="cs-CZ" i="1" dirty="0" smtClean="0"/>
              <a:t>Nová náboženská hnutí</a:t>
            </a:r>
            <a:r>
              <a:rPr lang="cs-CZ" dirty="0" smtClean="0"/>
              <a:t>. Brno: Masarykova univerzita, 1997.</a:t>
            </a:r>
          </a:p>
          <a:p>
            <a:r>
              <a:rPr lang="cs-CZ" dirty="0" smtClean="0"/>
              <a:t>VOJTÍŠEK, Z. </a:t>
            </a:r>
            <a:r>
              <a:rPr lang="cs-CZ" i="1" dirty="0" smtClean="0"/>
              <a:t>Nová náboženská hnutí a jak jim porozumět</a:t>
            </a:r>
            <a:r>
              <a:rPr lang="cs-CZ" dirty="0" smtClean="0"/>
              <a:t>. Praha: Beta Books, 2007</a:t>
            </a:r>
            <a:r>
              <a:rPr lang="cs-CZ" dirty="0" smtClean="0"/>
              <a:t>.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292749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152</TotalTime>
  <Words>802</Words>
  <Application>Microsoft Office PowerPoint</Application>
  <PresentationFormat>Předvádění na obrazovce (4:3)</PresentationFormat>
  <Paragraphs>64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Module</vt:lpstr>
      <vt:lpstr>CÍRKEV JEŽÍŠE KRISTA SVATÝCH  POSLEDNÍCH DNŮ</vt:lpstr>
      <vt:lpstr>základní charakteristika</vt:lpstr>
      <vt:lpstr>misii vykonávají mladí lidé, je povinná, trvá 2 roky, zdroj: http://www.google.cz/search?hl=cs&amp;site=imghp&amp;tbm=isch&amp;source=hp&amp;biw=1311&amp;bih=572&amp;q=mormons&amp;oq=mormons&amp;gs_l=img.3..0j0i24l9.2382.3879.0.4370.7.6.0.1.1.0.90.430.6.6.0...0.0...1ac.1.8.img.d_-tY-oVW3k </vt:lpstr>
      <vt:lpstr>historie církve</vt:lpstr>
      <vt:lpstr>Joseph Smith, zakladatel, zdroj: http://www.google.cz/search?hl=cs&amp;site=imghp&amp;tbm=isch&amp;source=hp&amp;biw=1311&amp;bih=572&amp;q=mormons&amp;oq=mormons&amp;gs_l=img.3..0j0i24l9.2382.3879.0.4370.7.6.0.1.1.0.90.430.6.6.0...0.0...1ac.1.8.img.d_-tY-oVW3k  </vt:lpstr>
      <vt:lpstr>mytologie</vt:lpstr>
      <vt:lpstr>Ježíš se zjevil v Severní Americe, zdroj: http://www.google.cz/search?hl=cs&amp;site=imghp&amp;tbm=isch&amp;source=hp&amp;biw=1311&amp;bih=572&amp;q=mormons&amp;oq=mormons&amp;gs_l=img.3..0j0i24l9.2382.3879.0.4370.7.6.0.1.1.0.90.430.6.6.0...0.0...1ac.1.8.img.d_-tY-oVW3k </vt:lpstr>
      <vt:lpstr>věrouka</vt:lpstr>
      <vt:lpstr>zajímavosti</vt:lpstr>
      <vt:lpstr>„magické“ prádlo nosí všichni „temple mormons“ povinně, zdroj: http://www.google.cz/search?hl=cs&amp;site=imghp&amp;tbm=isch&amp;source=hp&amp;biw=1311&amp;bih=572&amp;q=mormons&amp;oq=mormons&amp;gs_l=img.3..0j0i24l9.2382.3879.0.4370.7.6.0.1.1.0.90.430.6.6.0...0.0...1ac.1.8.img.d_-tY-oVW3k </vt:lpstr>
      <vt:lpstr>mormoni na našem území</vt:lpstr>
      <vt:lpstr>zodpovězte otázky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CÍRKEV JEŽÍŠE KRISTA SVATÝCH POSLEDNÍCH DNŮ</dc:title>
  <dc:creator>LLL</dc:creator>
  <cp:lastModifiedBy>spravce2</cp:lastModifiedBy>
  <cp:revision>37</cp:revision>
  <dcterms:created xsi:type="dcterms:W3CDTF">2013-04-03T14:04:42Z</dcterms:created>
  <dcterms:modified xsi:type="dcterms:W3CDTF">2014-06-01T20:57:16Z</dcterms:modified>
</cp:coreProperties>
</file>