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9" r:id="rId3"/>
    <p:sldId id="265" r:id="rId4"/>
    <p:sldId id="260" r:id="rId5"/>
    <p:sldId id="267" r:id="rId6"/>
    <p:sldId id="261" r:id="rId7"/>
    <p:sldId id="262" r:id="rId8"/>
    <p:sldId id="266" r:id="rId9"/>
    <p:sldId id="263" r:id="rId10"/>
    <p:sldId id="264" r:id="rId11"/>
    <p:sldId id="25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764675-98AE-48E9-A825-893B0ECB6C95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8B60B3-0400-49ED-A380-D7F64AE5B8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7309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B60B3-0400-49ED-A380-D7F64AE5B81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62044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B60B3-0400-49ED-A380-D7F64AE5B81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5122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B60B3-0400-49ED-A380-D7F64AE5B81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6448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40E444C-87FD-4128-BFB6-E4248C933140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0ABB84E-4D26-4428-8924-771FA0757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scientology&amp;oq=sciento&amp;gs_l=img.1.2.0l3j0i24l7.2226.5726.0.8777.7.6.0.1.1.0.85.404.6.6.0...0.0...1ac.1.9.img.JldEFF3WMB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scientology&amp;oq=sciento&amp;gs_l=img.1.2.0l3j0i24l7.2226.5726.0.8777.7.6.0.1.1.0.85.404.6.6.0...0.0...1ac.1.9.img.JldEFF3WMB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scientology&amp;oq=sciento&amp;gs_l=img.1.2.0l3j0i24l7.2226.5726.0.8777.7.6.0.1.1.0.85.404.6.6.0...0.0...1ac.1.9.img.JldEFF3WMBs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site=imghp&amp;tbm=isch&amp;source=hp&amp;biw=1311&amp;bih=572&amp;q=scientology&amp;oq=sciento&amp;gs_l=img.1.2.0l3j0i24l7.2226.5726.0.8777.7.6.0.1.1.0.85.404.6.6.0...0.0...1ac.1.9.img.JldEFF3WMB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714620"/>
            <a:ext cx="7772400" cy="1470025"/>
          </a:xfrm>
        </p:spPr>
        <p:txBody>
          <a:bodyPr>
            <a:noAutofit/>
          </a:bodyPr>
          <a:lstStyle/>
          <a:p>
            <a:pPr algn="r"/>
            <a:r>
              <a:rPr lang="cs-CZ" sz="6600" dirty="0" smtClean="0"/>
              <a:t>SCIENTOLOGICKÁ CÍRKEV</a:t>
            </a:r>
            <a:endParaRPr lang="cs-CZ" sz="6600" dirty="0"/>
          </a:p>
        </p:txBody>
      </p:sp>
      <p:sp>
        <p:nvSpPr>
          <p:cNvPr id="4" name="Rectangle 3"/>
          <p:cNvSpPr/>
          <p:nvPr/>
        </p:nvSpPr>
        <p:spPr>
          <a:xfrm>
            <a:off x="4716016" y="6121008"/>
            <a:ext cx="4048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ČÍSLO DUM: VY_32_INOVACE_OBN_3_22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928794" y="0"/>
            <a:ext cx="475162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s-CZ" sz="800" dirty="0" smtClean="0"/>
              <a:t> </a:t>
            </a:r>
          </a:p>
          <a:p>
            <a:pPr algn="ctr"/>
            <a:r>
              <a:rPr lang="cs-CZ" sz="800" b="1" dirty="0" smtClean="0"/>
              <a:t>Číslo projektu: CZ.1.07./1.5.00/34.0938  Název projektu: Zlepšení podmínek pro vzdělávání na SUŠ, Ostrava</a:t>
            </a:r>
            <a:r>
              <a:rPr lang="cs-CZ" sz="800" dirty="0" smtClean="0"/>
              <a:t> </a:t>
            </a:r>
          </a:p>
          <a:p>
            <a:pPr algn="ctr"/>
            <a:r>
              <a:rPr lang="cs-CZ" sz="800" dirty="0" smtClean="0"/>
              <a:t> </a:t>
            </a:r>
            <a:endParaRPr lang="cs-CZ" sz="8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91623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charakteristika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21088"/>
          </a:xfrm>
        </p:spPr>
        <p:txBody>
          <a:bodyPr>
            <a:normAutofit/>
          </a:bodyPr>
          <a:lstStyle/>
          <a:p>
            <a:r>
              <a:rPr lang="cs-CZ" dirty="0" smtClean="0"/>
              <a:t>„UFO-sekta“, sídlo v Los Angeles, USA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lavnými stoupenci jsou Tom Cruise a John Travolta</a:t>
            </a:r>
          </a:p>
          <a:p>
            <a:r>
              <a:rPr lang="cs-CZ" sz="2400" dirty="0" smtClean="0"/>
              <a:t>u nás působí např. pod názvem SPOLEČNOST SCIENTIA</a:t>
            </a:r>
          </a:p>
          <a:p>
            <a:r>
              <a:rPr lang="cs-CZ" dirty="0"/>
              <a:t>z</a:t>
            </a:r>
            <a:r>
              <a:rPr lang="cs-CZ" dirty="0" smtClean="0"/>
              <a:t>akladatel </a:t>
            </a:r>
            <a:r>
              <a:rPr lang="cs-CZ" dirty="0" smtClean="0">
                <a:solidFill>
                  <a:schemeClr val="accent2"/>
                </a:solidFill>
              </a:rPr>
              <a:t>Lafayett Ron Hubbard</a:t>
            </a:r>
            <a:r>
              <a:rPr lang="cs-CZ" dirty="0" smtClean="0"/>
              <a:t>, spisovatel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edná se spíš o obchodní společnost, </a:t>
            </a:r>
            <a:r>
              <a:rPr lang="cs-CZ" sz="2000" dirty="0" smtClean="0"/>
              <a:t>prohlášení za církev byla podnikatelská taktika, jak se v USA vyhnout placení daní</a:t>
            </a:r>
          </a:p>
          <a:p>
            <a:r>
              <a:rPr lang="cs-CZ" dirty="0"/>
              <a:t>a</a:t>
            </a:r>
            <a:r>
              <a:rPr lang="cs-CZ" dirty="0" smtClean="0"/>
              <a:t>utorská „léčebná“ metoda </a:t>
            </a:r>
            <a:r>
              <a:rPr lang="cs-CZ" dirty="0" smtClean="0">
                <a:solidFill>
                  <a:schemeClr val="accent2"/>
                </a:solidFill>
              </a:rPr>
              <a:t>DIANETIKA</a:t>
            </a:r>
            <a:endParaRPr lang="cs-CZ" dirty="0">
              <a:solidFill>
                <a:schemeClr val="accent2"/>
              </a:solidFill>
            </a:endParaRPr>
          </a:p>
          <a:p>
            <a:r>
              <a:rPr lang="cs-CZ" i="1" dirty="0" smtClean="0">
                <a:solidFill>
                  <a:schemeClr val="accent1">
                    <a:lumMod val="50000"/>
                  </a:schemeClr>
                </a:solidFill>
              </a:rPr>
              <a:t>„Kdo chce vydělat peníze, ať si založí církev.“</a:t>
            </a:r>
          </a:p>
        </p:txBody>
      </p:sp>
    </p:spTree>
    <p:extLst>
      <p:ext uri="{BB962C8B-B14F-4D97-AF65-F5344CB8AC3E}">
        <p14:creationId xmlns:p14="http://schemas.microsoft.com/office/powerpoint/2010/main" xmlns="" val="3216781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/>
              <a:t>s</a:t>
            </a:r>
            <a:r>
              <a:rPr lang="cs-CZ" sz="3100" dirty="0" smtClean="0"/>
              <a:t>ídlo církve v Los Angeles, </a:t>
            </a:r>
            <a:r>
              <a:rPr lang="cs-CZ" sz="16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http://www.google.cz/search?hl=cs&amp;site=imghp&amp;tbm=isch&amp;source=hp&amp;biw=1311&amp;bih=572&amp;q=scientology&amp;oq=sciento&amp;gs_l=img.1.2.0l3j0i24l7.2226.5726.0.8777.7.6.0.1.1.0.85.404.6.6.0...0.0...1ac.1.9.img.JldEFF3WMBs#imgrc=_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3759224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L. R. Hubbard a historie společnosti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Američan, spisovatel westernů a sci-fi, </a:t>
            </a:r>
            <a:r>
              <a:rPr lang="cs-CZ" sz="2900" dirty="0" smtClean="0"/>
              <a:t>(1911 – 1986 (prohlášen za mrtvého</a:t>
            </a:r>
            <a:r>
              <a:rPr lang="cs-CZ" sz="2900" dirty="0" smtClean="0"/>
              <a:t>)</a:t>
            </a:r>
            <a:endParaRPr lang="cs-CZ" sz="2900" dirty="0" smtClean="0"/>
          </a:p>
          <a:p>
            <a:r>
              <a:rPr lang="cs-CZ" dirty="0"/>
              <a:t>b</a:t>
            </a:r>
            <a:r>
              <a:rPr lang="cs-CZ" dirty="0" smtClean="0"/>
              <a:t>ojoval ve druhé světové válce u námořnictva</a:t>
            </a:r>
          </a:p>
          <a:p>
            <a:r>
              <a:rPr lang="cs-CZ" dirty="0"/>
              <a:t>d</a:t>
            </a:r>
            <a:r>
              <a:rPr lang="cs-CZ" dirty="0" smtClean="0"/>
              <a:t>le své vlastní verze: byl několikrát raněn, zchromly mu obě nohy, oslepl, 2x ho lékaři prohlásili za mrtvého; objevil v sobě schopnost sebeléčby 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vrátil si zdraví </a:t>
            </a:r>
            <a:r>
              <a:rPr lang="cs-CZ" dirty="0" smtClean="0"/>
              <a:t>– DIANETIKA</a:t>
            </a:r>
          </a:p>
          <a:p>
            <a:r>
              <a:rPr lang="cs-CZ" dirty="0"/>
              <a:t>v</a:t>
            </a:r>
            <a:r>
              <a:rPr lang="cs-CZ" dirty="0" smtClean="0"/>
              <a:t> 50. letech vydal knihu a založil dianetická centra, </a:t>
            </a:r>
            <a:r>
              <a:rPr lang="cs-CZ" sz="2900" dirty="0" smtClean="0"/>
              <a:t>později zkrachoval</a:t>
            </a:r>
          </a:p>
          <a:p>
            <a:r>
              <a:rPr lang="cs-CZ" dirty="0"/>
              <a:t>z</a:t>
            </a:r>
            <a:r>
              <a:rPr lang="cs-CZ" dirty="0" smtClean="0"/>
              <a:t>měnil taktiku: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založil si církev </a:t>
            </a:r>
            <a:r>
              <a:rPr lang="cs-CZ" dirty="0" smtClean="0"/>
              <a:t>SCIENTOLOGICKÁ CÍRKEV</a:t>
            </a:r>
            <a:r>
              <a:rPr lang="cs-CZ" dirty="0"/>
              <a:t> </a:t>
            </a:r>
            <a:r>
              <a:rPr lang="cs-CZ" sz="2900" dirty="0" smtClean="0"/>
              <a:t>(zavedl bohoslužby, kněze v sutanách, klasické obřady – křest, svatba, pohřeb)</a:t>
            </a:r>
          </a:p>
          <a:p>
            <a:r>
              <a:rPr lang="cs-CZ" dirty="0"/>
              <a:t>s</a:t>
            </a:r>
            <a:r>
              <a:rPr lang="cs-CZ" dirty="0" smtClean="0"/>
              <a:t>cientologie nabízí spásu prostřednictvím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OTEVŘENÍ OSOBNOSTI </a:t>
            </a:r>
            <a:r>
              <a:rPr lang="cs-CZ" dirty="0" smtClean="0"/>
              <a:t>– zvýšení IQ nad 135, schopnost vnímat na vyšších duchovních úrovních</a:t>
            </a:r>
          </a:p>
        </p:txBody>
      </p:sp>
    </p:spTree>
    <p:extLst>
      <p:ext uri="{BB962C8B-B14F-4D97-AF65-F5344CB8AC3E}">
        <p14:creationId xmlns:p14="http://schemas.microsoft.com/office/powerpoint/2010/main" xmlns="" val="2762830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/>
              <a:t>z</a:t>
            </a:r>
            <a:r>
              <a:rPr lang="cs-CZ" sz="3100" dirty="0" smtClean="0"/>
              <a:t>akladatel, </a:t>
            </a:r>
            <a:r>
              <a:rPr lang="cs-CZ" sz="16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http://www.google.cz/search?hl=cs&amp;site=imghp&amp;tbm=isch&amp;source=hp&amp;biw=1311&amp;bih=572&amp;q=scientology&amp;oq=sciento&amp;gs_l=img.1.2.0l3j0i24l7.2226.5726.0.8777.7.6.0.1.1.0.85.404.6.6.0...0.0...1ac.1.9.img.JldEFF3WMBs#imgrc=_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2006990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věrouka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auka o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THETANECH</a:t>
            </a:r>
          </a:p>
          <a:p>
            <a:pPr marL="0" indent="0">
              <a:buNone/>
            </a:pPr>
            <a:r>
              <a:rPr lang="cs-CZ" sz="3300" i="1" dirty="0" smtClean="0">
                <a:solidFill>
                  <a:schemeClr val="accent1">
                    <a:lumMod val="50000"/>
                  </a:schemeClr>
                </a:solidFill>
              </a:rPr>
              <a:t>	„Jsou to nemrtelní a nestvoření </a:t>
            </a:r>
            <a:r>
              <a:rPr lang="cs-CZ" sz="3300" i="1" dirty="0" smtClean="0">
                <a:solidFill>
                  <a:schemeClr val="accent2">
                    <a:lumMod val="75000"/>
                  </a:schemeClr>
                </a:solidFill>
              </a:rPr>
              <a:t>bohové</a:t>
            </a:r>
            <a:r>
              <a:rPr lang="cs-CZ" sz="3300" i="1" dirty="0" smtClean="0">
                <a:solidFill>
                  <a:schemeClr val="accent1">
                    <a:lumMod val="50000"/>
                  </a:schemeClr>
                </a:solidFill>
              </a:rPr>
              <a:t>, které bůh Xenu, vládce naší galaxie, poslal na Zemi do výchovného vyhnanství. Thetani přiletěli v ledové krychli a poté, co se rozpustila, vstoupili do hmoty. Do člověka vnikají při jeho početí. Postupným převtělováním se však stali natolik LIDSKÝMI, že zapomněli na své božské poslání i na svůj božský původ. Proto muselo dojít ke vzniku </a:t>
            </a:r>
            <a:r>
              <a:rPr lang="cs-CZ" sz="3300" i="1" dirty="0" smtClean="0">
                <a:solidFill>
                  <a:schemeClr val="accent2">
                    <a:lumMod val="75000"/>
                  </a:schemeClr>
                </a:solidFill>
              </a:rPr>
              <a:t>scientologie</a:t>
            </a:r>
            <a:r>
              <a:rPr lang="cs-CZ" sz="3300" i="1" dirty="0" smtClean="0">
                <a:solidFill>
                  <a:schemeClr val="accent1">
                    <a:lumMod val="50000"/>
                  </a:schemeClr>
                </a:solidFill>
              </a:rPr>
              <a:t>, jež přivádí thetany k tomu, že si znovu uvědomují své schopnosti a možnosti. </a:t>
            </a:r>
            <a:r>
              <a:rPr lang="cs-CZ" sz="3300" i="1" dirty="0" smtClean="0">
                <a:solidFill>
                  <a:schemeClr val="accent2">
                    <a:lumMod val="75000"/>
                  </a:schemeClr>
                </a:solidFill>
              </a:rPr>
              <a:t>Člověk-thetan</a:t>
            </a:r>
            <a:r>
              <a:rPr lang="cs-CZ" sz="3300" i="1" dirty="0" smtClean="0">
                <a:solidFill>
                  <a:schemeClr val="accent1">
                    <a:lumMod val="50000"/>
                  </a:schemeClr>
                </a:solidFill>
              </a:rPr>
              <a:t> potom dokáže vyvinout nesmírnou duchovní i fyzickou sílu.“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6042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dianetika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t</a:t>
            </a:r>
            <a:r>
              <a:rPr lang="cs-CZ" dirty="0" smtClean="0"/>
              <a:t>echniky, jimiž člověk otevírá svou osobnost</a:t>
            </a:r>
          </a:p>
          <a:p>
            <a:r>
              <a:rPr lang="cs-CZ" dirty="0"/>
              <a:t>m</a:t>
            </a:r>
            <a:r>
              <a:rPr lang="cs-CZ" dirty="0" smtClean="0"/>
              <a:t>ůže získat </a:t>
            </a:r>
            <a:r>
              <a:rPr lang="cs-CZ" dirty="0" smtClean="0">
                <a:effectLst/>
              </a:rPr>
              <a:t>vlastní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nesmrtelnost</a:t>
            </a:r>
            <a:r>
              <a:rPr lang="cs-CZ" dirty="0" smtClean="0">
                <a:effectLst/>
              </a:rPr>
              <a:t> a přetnout koloběh zrození a smrti</a:t>
            </a:r>
          </a:p>
          <a:p>
            <a:r>
              <a:rPr lang="cs-CZ" dirty="0"/>
              <a:t>p</a:t>
            </a:r>
            <a:r>
              <a:rPr lang="cs-CZ" dirty="0" smtClean="0"/>
              <a:t>arafráze psychoanalýzy, tzv. auditing, užívají elektrometr, metody působí vědeckým dojmem</a:t>
            </a:r>
          </a:p>
          <a:p>
            <a:r>
              <a:rPr lang="cs-CZ" dirty="0"/>
              <a:t>n</a:t>
            </a:r>
            <a:r>
              <a:rPr lang="cs-CZ" dirty="0" smtClean="0">
                <a:effectLst/>
              </a:rPr>
              <a:t>abízejí komunikační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kurzy</a:t>
            </a:r>
            <a:r>
              <a:rPr lang="cs-CZ" dirty="0" smtClean="0">
                <a:effectLst/>
              </a:rPr>
              <a:t>, oxfordský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test</a:t>
            </a:r>
            <a:r>
              <a:rPr lang="cs-CZ" dirty="0" smtClean="0">
                <a:effectLst/>
              </a:rPr>
              <a:t> osobnosti, stres-testy, kurzy managementu, vzdělávací kurzy</a:t>
            </a:r>
          </a:p>
          <a:p>
            <a:r>
              <a:rPr lang="cs-CZ" dirty="0"/>
              <a:t>s</a:t>
            </a:r>
            <a:r>
              <a:rPr lang="cs-CZ" dirty="0" smtClean="0"/>
              <a:t>libují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zvýšení duševních schopností</a:t>
            </a:r>
            <a:r>
              <a:rPr lang="cs-CZ" dirty="0" smtClean="0"/>
              <a:t>, naprostý průlom v oblasti komunikace, odstranění trémy, atp.</a:t>
            </a:r>
          </a:p>
          <a:p>
            <a:r>
              <a:rPr lang="cs-CZ" dirty="0"/>
              <a:t>n</a:t>
            </a:r>
            <a:r>
              <a:rPr lang="cs-CZ" dirty="0" smtClean="0"/>
              <a:t>a cyklus kurzů navazují další a další, leze do peněz, vzniká závislost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0442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/>
              <a:t>m</a:t>
            </a:r>
            <a:r>
              <a:rPr lang="cs-CZ" sz="3100" dirty="0" smtClean="0"/>
              <a:t>oderní logo, v podtitulku: církev pro 21. století, </a:t>
            </a:r>
            <a:r>
              <a:rPr lang="cs-CZ" sz="1300" dirty="0" smtClean="0"/>
              <a:t>zdroj: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http://www.google.cz/search?hl=cs&amp;site=imghp&amp;tbm=isch&amp;source=hp&amp;biw=1311&amp;bih=572&amp;q=scientology&amp;oq=sciento&amp;gs_l=img.1.2.0l3j0i24l7.2226.5726.0.8777.7.6.0.1.1.0.85.404.6.6.0...0.0...1ac.1.9.img.JldEFF3WMBs#imgrc=_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736349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ohlas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29600" cy="522920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 USA byla společnost uznána za církevní a veřejně prospěšnou organizaci</a:t>
            </a:r>
          </a:p>
          <a:p>
            <a:r>
              <a:rPr lang="cs-CZ" dirty="0" smtClean="0"/>
              <a:t>v EU scientologie uznána jako náboženství, církev už nikoli</a:t>
            </a:r>
          </a:p>
          <a:p>
            <a:r>
              <a:rPr lang="cs-CZ" dirty="0"/>
              <a:t>v</a:t>
            </a:r>
            <a:r>
              <a:rPr lang="cs-CZ" dirty="0" smtClean="0"/>
              <a:t> ČR působí od počátku 90. let jako nezisková organizace, </a:t>
            </a:r>
            <a:r>
              <a:rPr lang="cs-CZ" sz="2600" dirty="0" smtClean="0"/>
              <a:t>několikrát neúspěšně žádala o registraci na ministerstvu kultury</a:t>
            </a:r>
          </a:p>
          <a:p>
            <a:r>
              <a:rPr lang="cs-CZ" sz="2600" dirty="0"/>
              <a:t>d</a:t>
            </a:r>
            <a:r>
              <a:rPr lang="cs-CZ" sz="2600" dirty="0" smtClean="0"/>
              <a:t>ále u nás působí mnoho firem navazujících na scientologii: </a:t>
            </a:r>
            <a:r>
              <a:rPr lang="cs-CZ" sz="2400" dirty="0" smtClean="0">
                <a:effectLst/>
              </a:rPr>
              <a:t>firma Business Success, PERFORMIA, HCA (Hubbard College Of Administration), HAA (Hubbardova akademie administrativy), anglická škola LITE, Basic, WISE</a:t>
            </a:r>
            <a:endParaRPr lang="cs-CZ" sz="2600" dirty="0" smtClean="0"/>
          </a:p>
          <a:p>
            <a:r>
              <a:rPr lang="cs-CZ" dirty="0"/>
              <a:t>b</a:t>
            </a:r>
            <a:r>
              <a:rPr lang="cs-CZ" dirty="0" smtClean="0"/>
              <a:t>ývá obviňována z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brainwashingu</a:t>
            </a:r>
            <a:r>
              <a:rPr lang="cs-CZ" dirty="0" smtClean="0"/>
              <a:t>, nepotvrzeno, spíš manipulační techniky</a:t>
            </a:r>
          </a:p>
          <a:p>
            <a:r>
              <a:rPr lang="cs-CZ" sz="2600" dirty="0"/>
              <a:t>z</a:t>
            </a:r>
            <a:r>
              <a:rPr lang="cs-CZ" sz="2600" dirty="0" smtClean="0"/>
              <a:t>ájem údajně hlavně o vlivné lidi, skrze které pak církev ovládá vlivné světové instituce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14294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824136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T. Cruise a J. Travolta jsou nejznámější tváře scientologické společnosti, </a:t>
            </a:r>
            <a:r>
              <a:rPr lang="cs-CZ" sz="1800" dirty="0" smtClean="0"/>
              <a:t>zdroj: </a:t>
            </a:r>
            <a:r>
              <a:rPr lang="cs-CZ" sz="1300" dirty="0" smtClean="0">
                <a:hlinkClick r:id="rId3"/>
              </a:rPr>
              <a:t>http://www.google.cz/search?hl=cs&amp;site=imghp&amp;tbm=isch&amp;source=hp&amp;biw=1311&amp;bih=572&amp;q=scientology&amp;oq=sciento&amp;gs_l=img.1.2.0l3j0i24l7.2226.5726.0.8777.7.6.0.1.1.0.85.404.6.6.0...0.0...1ac.1.9.img.JldEFF3WMBs#imgrc=_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3124970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odpovězte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a kde v ČR jste se setkali s touto společností?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hnutí vzniklo, z jakých zdrojů vychází jeho učení, čím je typické?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vás zaujalo scientologické učení?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8846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ŠKVAŘIL, R. </a:t>
            </a:r>
            <a:r>
              <a:rPr lang="cs-CZ" i="1" dirty="0" smtClean="0"/>
              <a:t>Had leze z víry (proroci, Mesiáši, Bojovníci)</a:t>
            </a:r>
            <a:r>
              <a:rPr lang="cs-CZ" dirty="0" smtClean="0"/>
              <a:t>. Praha: Talpress, 1995.</a:t>
            </a:r>
          </a:p>
          <a:p>
            <a:r>
              <a:rPr lang="cs-CZ" dirty="0" smtClean="0"/>
              <a:t>NOVOTNÝ, T. </a:t>
            </a:r>
            <a:r>
              <a:rPr lang="cs-CZ" i="1" dirty="0" smtClean="0"/>
              <a:t>Přicházejí</a:t>
            </a:r>
            <a:r>
              <a:rPr lang="cs-CZ" dirty="0" smtClean="0"/>
              <a:t>. Praha: Rada Církve bratrské, 1992.</a:t>
            </a:r>
          </a:p>
          <a:p>
            <a:r>
              <a:rPr lang="cs-CZ" dirty="0" smtClean="0"/>
              <a:t>LUŽNÝ, D. </a:t>
            </a:r>
            <a:r>
              <a:rPr lang="cs-CZ" i="1" dirty="0" smtClean="0"/>
              <a:t>Nová náboženská hnutí</a:t>
            </a:r>
            <a:r>
              <a:rPr lang="cs-CZ" dirty="0" smtClean="0"/>
              <a:t>. Brno: Masarykova univerzita, 1997.</a:t>
            </a:r>
          </a:p>
          <a:p>
            <a:r>
              <a:rPr lang="cs-CZ" dirty="0" smtClean="0"/>
              <a:t>VOJTÍŠEK, Z. </a:t>
            </a:r>
            <a:r>
              <a:rPr lang="cs-CZ" i="1" dirty="0" smtClean="0"/>
              <a:t>Nová náboženská hnutí a jak jim porozumět</a:t>
            </a:r>
            <a:r>
              <a:rPr lang="cs-CZ" dirty="0" smtClean="0"/>
              <a:t>. Praha: Beta </a:t>
            </a:r>
            <a:r>
              <a:rPr lang="cs-CZ" dirty="0" err="1" smtClean="0"/>
              <a:t>Books</a:t>
            </a:r>
            <a:r>
              <a:rPr lang="cs-CZ" dirty="0" smtClean="0"/>
              <a:t>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58015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98</TotalTime>
  <Words>502</Words>
  <Application>Microsoft Office PowerPoint</Application>
  <PresentationFormat>Předvádění na obrazovce (4:3)</PresentationFormat>
  <Paragraphs>53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Median</vt:lpstr>
      <vt:lpstr>SCIENTOLOGICKÁ CÍRKEV</vt:lpstr>
      <vt:lpstr>základní charakteristika</vt:lpstr>
      <vt:lpstr>sídlo církve v Los Angeles, zdroj: http://www.google.cz/search?hl=cs&amp;site=imghp&amp;tbm=isch&amp;source=hp&amp;biw=1311&amp;bih=572&amp;q=scientology&amp;oq=sciento&amp;gs_l=img.1.2.0l3j0i24l7.2226.5726.0.8777.7.6.0.1.1.0.85.404.6.6.0...0.0...1ac.1.9.img.JldEFF3WMBs#imgrc=_ </vt:lpstr>
      <vt:lpstr>L. R. Hubbard a historie společnosti</vt:lpstr>
      <vt:lpstr>zakladatel, zdroj: http://www.google.cz/search?hl=cs&amp;site=imghp&amp;tbm=isch&amp;source=hp&amp;biw=1311&amp;bih=572&amp;q=scientology&amp;oq=sciento&amp;gs_l=img.1.2.0l3j0i24l7.2226.5726.0.8777.7.6.0.1.1.0.85.404.6.6.0...0.0...1ac.1.9.img.JldEFF3WMBs#imgrc=_ </vt:lpstr>
      <vt:lpstr>věrouka</vt:lpstr>
      <vt:lpstr>dianetika</vt:lpstr>
      <vt:lpstr>moderní logo, v podtitulku: církev pro 21. století, zdroj:http://www.google.cz/search?hl=cs&amp;site=imghp&amp;tbm=isch&amp;source=hp&amp;biw=1311&amp;bih=572&amp;q=scientology&amp;oq=sciento&amp;gs_l=img.1.2.0l3j0i24l7.2226.5726.0.8777.7.6.0.1.1.0.85.404.6.6.0...0.0...1ac.1.9.img.JldEFF3WMBs#imgrc=_ </vt:lpstr>
      <vt:lpstr>ohlas</vt:lpstr>
      <vt:lpstr>T. Cruise a J. Travolta jsou nejznámější tváře scientologické společnosti, zdroj: http://www.google.cz/search?hl=cs&amp;site=imghp&amp;tbm=isch&amp;source=hp&amp;biw=1311&amp;bih=572&amp;q=scientology&amp;oq=sciento&amp;gs_l=img.1.2.0l3j0i24l7.2226.5726.0.8777.7.6.0.1.1.0.85.404.6.6.0...0.0...1ac.1.9.img.JldEFF3WMBs#imgrc=_ </vt:lpstr>
      <vt:lpstr>zodpovězte otázky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SCIENTOLOGICKÁ CÍRKEV</dc:title>
  <dc:creator>LLL</dc:creator>
  <cp:lastModifiedBy>Dum</cp:lastModifiedBy>
  <cp:revision>34</cp:revision>
  <dcterms:created xsi:type="dcterms:W3CDTF">2013-04-14T16:52:49Z</dcterms:created>
  <dcterms:modified xsi:type="dcterms:W3CDTF">2014-06-03T08:35:23Z</dcterms:modified>
</cp:coreProperties>
</file>