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0080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7C75E-D347-4438-9636-0F2B2BCC2393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300DFD-8B21-4120-94D7-609DA5402F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cs-CZ" sz="6600" b="1" u="sng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6600" b="1" u="sng" dirty="0" smtClean="0">
                <a:solidFill>
                  <a:schemeClr val="bg1"/>
                </a:solidFill>
              </a:rPr>
              <a:t>DRAMATICKÉ ŽÁNRY</a:t>
            </a:r>
          </a:p>
          <a:p>
            <a:pPr algn="r"/>
            <a:endParaRPr lang="cs-CZ" sz="1000" b="1" dirty="0" smtClean="0">
              <a:solidFill>
                <a:schemeClr val="bg1"/>
              </a:solidFill>
            </a:endParaRPr>
          </a:p>
          <a:p>
            <a:pPr algn="r"/>
            <a:r>
              <a:rPr lang="cs-CZ" sz="1000" b="1" dirty="0" smtClean="0">
                <a:solidFill>
                  <a:schemeClr val="bg1"/>
                </a:solidFill>
              </a:rPr>
              <a:t>Číslo DUM: VY_32_INOVACE_CJL_1,4_73</a:t>
            </a:r>
            <a:endParaRPr lang="cs-CZ" sz="1000" b="1" dirty="0">
              <a:solidFill>
                <a:schemeClr val="bg1"/>
              </a:solidFill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dirty="0" smtClean="0">
                <a:solidFill>
                  <a:schemeClr val="bg1"/>
                </a:solidFill>
              </a:rPr>
              <a:t>OSNOVA: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ÚVOD</a:t>
            </a:r>
            <a:endParaRPr lang="cs-CZ" b="1" dirty="0">
              <a:solidFill>
                <a:schemeClr val="bg1"/>
              </a:solidFill>
            </a:endParaRP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JEDNOTLIVÉ ŽÁNRY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ÚKOL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POUŽITÁ LITERATURA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ZÁVĚR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 smtClean="0">
                <a:solidFill>
                  <a:srgbClr val="002060"/>
                </a:solidFill>
              </a:rPr>
              <a:t>1. ÚVOD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sz="3900" b="1" dirty="0">
                <a:solidFill>
                  <a:srgbClr val="002060"/>
                </a:solidFill>
              </a:rPr>
              <a:t>d</a:t>
            </a:r>
            <a:r>
              <a:rPr lang="cs-CZ" sz="3900" b="1" dirty="0" smtClean="0">
                <a:solidFill>
                  <a:srgbClr val="002060"/>
                </a:solidFill>
              </a:rPr>
              <a:t>ěj dramatu má </a:t>
            </a:r>
            <a:r>
              <a:rPr lang="cs-CZ" sz="3900" b="1" u="sng" dirty="0" smtClean="0">
                <a:solidFill>
                  <a:srgbClr val="002060"/>
                </a:solidFill>
              </a:rPr>
              <a:t>prudký spád</a:t>
            </a:r>
          </a:p>
          <a:p>
            <a:pPr>
              <a:buFontTx/>
              <a:buChar char="-"/>
            </a:pPr>
            <a:r>
              <a:rPr lang="cs-CZ" sz="3900" b="1" dirty="0" smtClean="0">
                <a:solidFill>
                  <a:srgbClr val="002060"/>
                </a:solidFill>
              </a:rPr>
              <a:t>postavy se střetávají v </a:t>
            </a:r>
            <a:r>
              <a:rPr lang="cs-CZ" sz="3900" b="1" u="sng" dirty="0" smtClean="0">
                <a:solidFill>
                  <a:srgbClr val="002060"/>
                </a:solidFill>
              </a:rPr>
              <a:t>konfliktu</a:t>
            </a:r>
          </a:p>
          <a:p>
            <a:pPr>
              <a:buNone/>
            </a:pPr>
            <a:r>
              <a:rPr lang="cs-CZ" sz="4200" b="1" u="sng" dirty="0" smtClean="0">
                <a:solidFill>
                  <a:srgbClr val="FF0000"/>
                </a:solidFill>
              </a:rPr>
              <a:t>Kompozice dramatu:</a:t>
            </a:r>
          </a:p>
          <a:p>
            <a:pPr>
              <a:buNone/>
            </a:pPr>
            <a:r>
              <a:rPr lang="cs-CZ" sz="3900" b="1" dirty="0" smtClean="0">
                <a:solidFill>
                  <a:srgbClr val="002060"/>
                </a:solidFill>
              </a:rPr>
              <a:t>-  úvodní </a:t>
            </a:r>
            <a:r>
              <a:rPr lang="cs-CZ" sz="3900" b="1" i="1" dirty="0" smtClean="0">
                <a:solidFill>
                  <a:srgbClr val="002060"/>
                </a:solidFill>
              </a:rPr>
              <a:t>expozice  </a:t>
            </a:r>
          </a:p>
          <a:p>
            <a:pPr>
              <a:buNone/>
            </a:pPr>
            <a:r>
              <a:rPr lang="cs-CZ" sz="3900" b="1" dirty="0" smtClean="0">
                <a:solidFill>
                  <a:srgbClr val="002060"/>
                </a:solidFill>
              </a:rPr>
              <a:t>-  zápletka/</a:t>
            </a:r>
            <a:r>
              <a:rPr lang="cs-CZ" sz="3900" b="1" i="1" dirty="0" smtClean="0">
                <a:solidFill>
                  <a:srgbClr val="002060"/>
                </a:solidFill>
              </a:rPr>
              <a:t>kolize </a:t>
            </a:r>
          </a:p>
          <a:p>
            <a:pPr>
              <a:buFontTx/>
              <a:buChar char="-"/>
            </a:pPr>
            <a:r>
              <a:rPr lang="cs-CZ" sz="3900" b="1" dirty="0" smtClean="0">
                <a:solidFill>
                  <a:srgbClr val="002060"/>
                </a:solidFill>
              </a:rPr>
              <a:t>vyvrcholení/</a:t>
            </a:r>
            <a:r>
              <a:rPr lang="cs-CZ" sz="3900" b="1" i="1" dirty="0" smtClean="0">
                <a:solidFill>
                  <a:srgbClr val="002060"/>
                </a:solidFill>
              </a:rPr>
              <a:t>krize</a:t>
            </a:r>
          </a:p>
          <a:p>
            <a:pPr>
              <a:buFontTx/>
              <a:buChar char="-"/>
            </a:pPr>
            <a:r>
              <a:rPr lang="cs-CZ" sz="3900" b="1" i="1" dirty="0" smtClean="0">
                <a:solidFill>
                  <a:srgbClr val="002060"/>
                </a:solidFill>
              </a:rPr>
              <a:t>peripetie</a:t>
            </a:r>
          </a:p>
          <a:p>
            <a:pPr>
              <a:buFontTx/>
              <a:buChar char="-"/>
            </a:pPr>
            <a:r>
              <a:rPr lang="cs-CZ" sz="3900" b="1" dirty="0" smtClean="0">
                <a:solidFill>
                  <a:srgbClr val="002060"/>
                </a:solidFill>
              </a:rPr>
              <a:t>rozuzlení/</a:t>
            </a:r>
            <a:r>
              <a:rPr lang="cs-CZ" sz="3900" b="1" i="1" dirty="0" smtClean="0">
                <a:solidFill>
                  <a:srgbClr val="002060"/>
                </a:solidFill>
              </a:rPr>
              <a:t>katastrofa</a:t>
            </a:r>
          </a:p>
          <a:p>
            <a:pPr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5500694" y="3286124"/>
            <a:ext cx="2286016" cy="2000264"/>
          </a:xfrm>
          <a:prstGeom prst="sun">
            <a:avLst>
              <a:gd name="adj" fmla="val 3792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bg1"/>
                </a:solidFill>
              </a:rPr>
              <a:t>2. JEDNOTLIVÉ ŽÁNRY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chemeClr val="bg1"/>
                </a:solidFill>
              </a:rPr>
              <a:t>TRAGÉDIE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základní dramatický žánr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vážný obsah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hrdina neúspěšně bojuje s nepřízní osudu nebo sám se sebou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bg1"/>
          </a:solidFill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Jokerman" pitchFamily="82" charset="0"/>
              </a:rPr>
              <a:t>Komedie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Jokerman" pitchFamily="82" charset="0"/>
              </a:rPr>
              <a:t>základní dramatický žánr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Jokerman" pitchFamily="82" charset="0"/>
              </a:rPr>
              <a:t>veselá divadelní hra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Jokerman" pitchFamily="82" charset="0"/>
              </a:rPr>
              <a:t>ukazuje život z jeho směšné stránky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Jokerman" pitchFamily="82" charset="0"/>
              </a:rPr>
              <a:t>nadsázka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Jokerman" pitchFamily="82" charset="0"/>
              </a:rPr>
              <a:t>dobrý konec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Jokerman" pitchFamily="82" charset="0"/>
              </a:rPr>
              <a:t>jazyková komika</a:t>
            </a:r>
            <a:endParaRPr lang="cs-CZ" b="1" dirty="0">
              <a:solidFill>
                <a:srgbClr val="FF0000"/>
              </a:solidFill>
              <a:latin typeface="Jokerm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bg1"/>
                </a:solidFill>
              </a:rPr>
              <a:t>ČINOHRA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b="1" dirty="0" smtClean="0"/>
              <a:t>drama v užším slova smyslu</a:t>
            </a:r>
          </a:p>
          <a:p>
            <a:pPr>
              <a:buFontTx/>
              <a:buChar char="-"/>
            </a:pPr>
            <a:r>
              <a:rPr lang="cs-CZ" b="1" dirty="0" smtClean="0"/>
              <a:t>psychologické a sociologické prokreslení postav, různorodá tematika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bg1"/>
                </a:solidFill>
              </a:rPr>
              <a:t>DRAMATICKÁ BÁCHORKA</a:t>
            </a: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dirty="0" smtClean="0"/>
              <a:t>- historicky ohraničený žánr, pohádkové motivy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bg1"/>
                </a:solidFill>
              </a:rPr>
              <a:t>FRAŠKA</a:t>
            </a:r>
          </a:p>
          <a:p>
            <a:pPr>
              <a:buFontTx/>
              <a:buChar char="-"/>
            </a:pPr>
            <a:r>
              <a:rPr lang="cs-CZ" sz="4800" b="1" dirty="0" smtClean="0">
                <a:latin typeface="Blackadder ITC" pitchFamily="82" charset="0"/>
              </a:rPr>
              <a:t>typ komedie</a:t>
            </a:r>
          </a:p>
          <a:p>
            <a:pPr>
              <a:buFontTx/>
              <a:buChar char="-"/>
            </a:pPr>
            <a:r>
              <a:rPr lang="cs-CZ" sz="4800" b="1" dirty="0" smtClean="0">
                <a:latin typeface="Blackadder ITC" pitchFamily="82" charset="0"/>
              </a:rPr>
              <a:t>obhroublá komika, karikatury postav</a:t>
            </a:r>
          </a:p>
          <a:p>
            <a:pPr>
              <a:buFontTx/>
              <a:buChar char="-"/>
            </a:pPr>
            <a:r>
              <a:rPr lang="cs-CZ" sz="4800" b="1" dirty="0" smtClean="0">
                <a:latin typeface="Blackadder ITC" pitchFamily="82" charset="0"/>
              </a:rPr>
              <a:t>nespisovný jazyk</a:t>
            </a:r>
          </a:p>
          <a:p>
            <a:pPr>
              <a:buFontTx/>
              <a:buChar char="-"/>
            </a:pPr>
            <a:endParaRPr lang="cs-CZ" b="1" dirty="0" smtClean="0">
              <a:latin typeface="Blackadder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bg1"/>
                </a:solidFill>
              </a:rPr>
              <a:t>LYRICKÉ DRAMA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4400" b="1" dirty="0" smtClean="0"/>
              <a:t>vlastní děj potlačen</a:t>
            </a:r>
          </a:p>
          <a:p>
            <a:pPr>
              <a:buFontTx/>
              <a:buChar char="-"/>
            </a:pPr>
            <a:r>
              <a:rPr lang="cs-CZ" sz="4400" b="1" dirty="0" smtClean="0"/>
              <a:t>převládá reflexívní nálada</a:t>
            </a:r>
          </a:p>
          <a:p>
            <a:pPr>
              <a:buFontTx/>
              <a:buChar char="-"/>
            </a:pPr>
            <a:r>
              <a:rPr lang="cs-CZ" sz="4400" b="1" dirty="0" smtClean="0"/>
              <a:t>subjektivní vidění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latin typeface="+mn-lt"/>
              </a:rPr>
              <a:t>KONVERZAČNÍ DRAMA</a:t>
            </a:r>
            <a:endParaRPr lang="cs-CZ" b="1" u="sng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6600" b="1" dirty="0" smtClean="0">
                <a:solidFill>
                  <a:schemeClr val="bg1"/>
                </a:solidFill>
              </a:rPr>
              <a:t>-klade důraz na svižné dialogy</a:t>
            </a:r>
          </a:p>
          <a:p>
            <a:pPr>
              <a:buNone/>
            </a:pPr>
            <a:r>
              <a:rPr lang="cs-CZ" sz="6600" b="1" dirty="0" smtClean="0">
                <a:solidFill>
                  <a:schemeClr val="bg1"/>
                </a:solidFill>
              </a:rPr>
              <a:t>- soudobý život</a:t>
            </a:r>
            <a:endParaRPr lang="cs-CZ" sz="6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latin typeface="Lucida Handwriting" pitchFamily="66" charset="0"/>
              </a:rPr>
              <a:t>OPERA</a:t>
            </a:r>
            <a:endParaRPr lang="cs-CZ" b="1" u="sng" dirty="0">
              <a:solidFill>
                <a:schemeClr val="bg1"/>
              </a:solidFill>
              <a:latin typeface="Lucida Handwriting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bg1"/>
                </a:solidFill>
                <a:latin typeface="Lucida Handwriting" pitchFamily="66" charset="0"/>
              </a:rPr>
              <a:t>hudebně dramatický žánr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bg1"/>
                </a:solidFill>
                <a:latin typeface="Lucida Handwriting" pitchFamily="66" charset="0"/>
              </a:rPr>
              <a:t>text je povětšinou zpíván</a:t>
            </a:r>
          </a:p>
          <a:p>
            <a:pPr algn="ctr">
              <a:buNone/>
            </a:pPr>
            <a:r>
              <a:rPr lang="cs-CZ" sz="4400" b="1" u="sng" dirty="0" smtClean="0">
                <a:solidFill>
                  <a:schemeClr val="bg1"/>
                </a:solidFill>
              </a:rPr>
              <a:t>MUZIKÁL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</a:rPr>
              <a:t>- hudební komedie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rgbClr val="002060"/>
                </a:solidFill>
              </a:rPr>
              <a:t>ÚKOL: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400" b="1" dirty="0" smtClean="0"/>
          </a:p>
          <a:p>
            <a:pPr>
              <a:buNone/>
            </a:pPr>
            <a:r>
              <a:rPr lang="cs-CZ" sz="4400" b="1" dirty="0" smtClean="0"/>
              <a:t>Přiřaďte k následujícím autorům dramatické žánry, jež tvořili:</a:t>
            </a:r>
          </a:p>
          <a:p>
            <a:pPr>
              <a:buNone/>
            </a:pPr>
            <a:r>
              <a:rPr lang="cs-CZ" sz="4400" b="1" i="1" dirty="0" err="1" smtClean="0"/>
              <a:t>Moliére</a:t>
            </a:r>
            <a:r>
              <a:rPr lang="cs-CZ" sz="4400" b="1" i="1" dirty="0" smtClean="0"/>
              <a:t>, W. Shakespeare, P. B. </a:t>
            </a:r>
            <a:r>
              <a:rPr lang="cs-CZ" sz="4400" b="1" i="1" dirty="0" err="1" smtClean="0"/>
              <a:t>Shelley</a:t>
            </a:r>
            <a:r>
              <a:rPr lang="cs-CZ" sz="4400" b="1" i="1" dirty="0" smtClean="0"/>
              <a:t>, </a:t>
            </a:r>
            <a:r>
              <a:rPr lang="cs-CZ" sz="4400" b="1" i="1" dirty="0" err="1" smtClean="0"/>
              <a:t>Sofokles</a:t>
            </a:r>
            <a:r>
              <a:rPr lang="cs-CZ" sz="4400" b="1" i="1" dirty="0" smtClean="0"/>
              <a:t>, J. K. Tyl, L. Janáček, </a:t>
            </a:r>
            <a:r>
              <a:rPr lang="cs-CZ" sz="4400" b="1" i="1" dirty="0" err="1" smtClean="0"/>
              <a:t>Plautus</a:t>
            </a:r>
            <a:r>
              <a:rPr lang="cs-CZ" sz="4400" b="1" i="1" dirty="0" smtClean="0"/>
              <a:t>, O. </a:t>
            </a:r>
            <a:r>
              <a:rPr lang="cs-CZ" sz="4400" b="1" i="1" dirty="0" err="1" smtClean="0"/>
              <a:t>Wilde</a:t>
            </a:r>
            <a:endParaRPr lang="cs-CZ" sz="4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bg1"/>
                </a:solidFill>
              </a:rPr>
              <a:t>Použitá literatura: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Slovník literární teorie. </a:t>
            </a:r>
            <a:r>
              <a:rPr lang="cs-CZ" b="1" dirty="0" smtClean="0">
                <a:solidFill>
                  <a:schemeClr val="bg1"/>
                </a:solidFill>
              </a:rPr>
              <a:t>Praha: Československý spisovatel, 1984.</a:t>
            </a:r>
            <a:endParaRPr lang="cs-CZ" b="1" i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LEDERBUCHOVÁ, L. </a:t>
            </a:r>
            <a:r>
              <a:rPr lang="cs-CZ" b="1" i="1" dirty="0" smtClean="0">
                <a:solidFill>
                  <a:schemeClr val="bg1"/>
                </a:solidFill>
              </a:rPr>
              <a:t>Slovník literárních pojmů. </a:t>
            </a:r>
            <a:r>
              <a:rPr lang="cs-CZ" b="1" dirty="0" smtClean="0">
                <a:solidFill>
                  <a:schemeClr val="bg1"/>
                </a:solidFill>
              </a:rPr>
              <a:t>Plzeň: Nakladatelství </a:t>
            </a:r>
            <a:r>
              <a:rPr lang="cs-CZ" b="1" dirty="0" err="1" smtClean="0">
                <a:solidFill>
                  <a:schemeClr val="bg1"/>
                </a:solidFill>
              </a:rPr>
              <a:t>Fraus</a:t>
            </a:r>
            <a:r>
              <a:rPr lang="cs-CZ" b="1" dirty="0" smtClean="0">
                <a:solidFill>
                  <a:schemeClr val="bg1"/>
                </a:solidFill>
              </a:rPr>
              <a:t>, 2006.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Kresba: 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072206"/>
            <a:ext cx="8229600" cy="1143000"/>
          </a:xfrm>
        </p:spPr>
        <p:txBody>
          <a:bodyPr>
            <a:normAutofit/>
          </a:bodyPr>
          <a:lstStyle/>
          <a:p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>
              <a:solidFill>
                <a:srgbClr val="FF0066"/>
              </a:solidFill>
              <a:latin typeface="+mj-lt"/>
            </a:endParaRPr>
          </a:p>
          <a:p>
            <a:pPr>
              <a:buNone/>
            </a:pPr>
            <a:endParaRPr lang="cs-CZ" b="1" dirty="0" smtClean="0">
              <a:solidFill>
                <a:srgbClr val="FF0066"/>
              </a:solidFill>
              <a:latin typeface="+mj-lt"/>
            </a:endParaRPr>
          </a:p>
          <a:p>
            <a:pPr>
              <a:buNone/>
            </a:pPr>
            <a:endParaRPr lang="cs-CZ" b="1" dirty="0" smtClean="0">
              <a:solidFill>
                <a:srgbClr val="FF0066"/>
              </a:solidFill>
              <a:latin typeface="+mj-lt"/>
            </a:endParaRPr>
          </a:p>
          <a:p>
            <a:pPr>
              <a:buNone/>
            </a:pPr>
            <a:endParaRPr lang="cs-CZ" b="1" dirty="0" smtClean="0">
              <a:solidFill>
                <a:srgbClr val="FF0066"/>
              </a:solidFill>
              <a:latin typeface="+mj-lt"/>
            </a:endParaRPr>
          </a:p>
          <a:p>
            <a:pPr>
              <a:buNone/>
            </a:pPr>
            <a:endParaRPr lang="cs-CZ" b="1" dirty="0" smtClean="0">
              <a:solidFill>
                <a:srgbClr val="FF0066"/>
              </a:solidFill>
              <a:latin typeface="+mj-lt"/>
            </a:endParaRPr>
          </a:p>
          <a:p>
            <a:pPr>
              <a:buNone/>
            </a:pPr>
            <a:endParaRPr lang="cs-CZ" b="1" dirty="0" smtClean="0">
              <a:solidFill>
                <a:srgbClr val="FF0066"/>
              </a:solidFill>
              <a:latin typeface="+mj-lt"/>
            </a:endParaRPr>
          </a:p>
          <a:p>
            <a:pPr>
              <a:buNone/>
            </a:pPr>
            <a:r>
              <a:rPr lang="cs-CZ" sz="4000" b="1" dirty="0" smtClean="0">
                <a:latin typeface="+mj-lt"/>
              </a:rPr>
              <a:t>Děkuji za pozornost</a:t>
            </a:r>
            <a:endParaRPr lang="cs-CZ" sz="4000" b="1" dirty="0">
              <a:latin typeface="+mj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213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OSNOVA:</vt:lpstr>
      <vt:lpstr>1. ÚVOD</vt:lpstr>
      <vt:lpstr>2. JEDNOTLIVÉ ŽÁNRY</vt:lpstr>
      <vt:lpstr>ČINOHRA</vt:lpstr>
      <vt:lpstr>DRAMATICKÁ BÁCHORKA - historicky ohraničený žánr, pohádkové motivy</vt:lpstr>
      <vt:lpstr>LYRICKÉ DRAMA</vt:lpstr>
      <vt:lpstr>KONVERZAČNÍ DRAMA</vt:lpstr>
      <vt:lpstr>OPERA</vt:lpstr>
      <vt:lpstr>ÚKOL:</vt:lpstr>
      <vt:lpstr>Použitá literatura: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spravce2</cp:lastModifiedBy>
  <cp:revision>20</cp:revision>
  <dcterms:created xsi:type="dcterms:W3CDTF">2013-02-05T12:29:22Z</dcterms:created>
  <dcterms:modified xsi:type="dcterms:W3CDTF">2014-06-01T22:27:46Z</dcterms:modified>
</cp:coreProperties>
</file>