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E115-7142-4F78-BF9C-A7BBB09D0265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FFCCB-103D-40CF-9338-E49D55CCA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E115-7142-4F78-BF9C-A7BBB09D0265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FFCCB-103D-40CF-9338-E49D55CCA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E115-7142-4F78-BF9C-A7BBB09D0265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FFCCB-103D-40CF-9338-E49D55CCA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E115-7142-4F78-BF9C-A7BBB09D0265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FFCCB-103D-40CF-9338-E49D55CCA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E115-7142-4F78-BF9C-A7BBB09D0265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FFCCB-103D-40CF-9338-E49D55CCA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E115-7142-4F78-BF9C-A7BBB09D0265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FFCCB-103D-40CF-9338-E49D55CCA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E115-7142-4F78-BF9C-A7BBB09D0265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FFCCB-103D-40CF-9338-E49D55CCA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E115-7142-4F78-BF9C-A7BBB09D0265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FFCCB-103D-40CF-9338-E49D55CCA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E115-7142-4F78-BF9C-A7BBB09D0265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FFCCB-103D-40CF-9338-E49D55CCA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E115-7142-4F78-BF9C-A7BBB09D0265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FFCCB-103D-40CF-9338-E49D55CCA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E115-7142-4F78-BF9C-A7BBB09D0265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FFCCB-103D-40CF-9338-E49D55CCA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DE115-7142-4F78-BF9C-A7BBB09D0265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0FFCCB-103D-40CF-9338-E49D55CCA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2000">
              <a:srgbClr val="FFC000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i="1" dirty="0" smtClean="0"/>
              <a:t>LITERÁRNÍ DRUHY</a:t>
            </a:r>
            <a:endParaRPr lang="cs-CZ" sz="7200" b="1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/>
          </a:p>
          <a:p>
            <a:pPr algn="r"/>
            <a:r>
              <a:rPr lang="cs-CZ" sz="1000" smtClean="0"/>
              <a:t>ČÍSLO </a:t>
            </a:r>
            <a:r>
              <a:rPr lang="cs-CZ" sz="1000" dirty="0"/>
              <a:t>DUM: VY_32_INOVACE_CJL_1,4_44</a:t>
            </a:r>
          </a:p>
          <a:p>
            <a:endParaRPr lang="cs-CZ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928662" y="30684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45040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Funkce literatury: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sz="3600" b="1" i="1" u="sng" dirty="0"/>
              <a:t>i</a:t>
            </a:r>
            <a:r>
              <a:rPr lang="cs-CZ" sz="3600" b="1" i="1" u="sng" dirty="0" smtClean="0"/>
              <a:t>nformativní</a:t>
            </a:r>
            <a:r>
              <a:rPr lang="cs-CZ" sz="3600" b="1" u="sng" dirty="0" smtClean="0"/>
              <a:t> </a:t>
            </a:r>
            <a:r>
              <a:rPr lang="cs-CZ" sz="3600" b="1" dirty="0" smtClean="0"/>
              <a:t>(dílo přináší informace, souvisí s funkcí výchovnou)</a:t>
            </a:r>
          </a:p>
          <a:p>
            <a:pPr>
              <a:buFontTx/>
              <a:buChar char="-"/>
            </a:pPr>
            <a:endParaRPr lang="cs-CZ" sz="3600" b="1" dirty="0" smtClean="0"/>
          </a:p>
          <a:p>
            <a:pPr>
              <a:buFontTx/>
              <a:buChar char="-"/>
            </a:pPr>
            <a:r>
              <a:rPr lang="cs-CZ" sz="3600" b="1" i="1" u="sng" dirty="0" smtClean="0"/>
              <a:t>formativní </a:t>
            </a:r>
            <a:r>
              <a:rPr lang="cs-CZ" sz="3600" b="1" dirty="0" smtClean="0"/>
              <a:t>(utváří osobnost)</a:t>
            </a:r>
          </a:p>
          <a:p>
            <a:pPr>
              <a:buFontTx/>
              <a:buChar char="-"/>
            </a:pPr>
            <a:endParaRPr lang="cs-CZ" sz="3600" b="1" dirty="0" smtClean="0"/>
          </a:p>
          <a:p>
            <a:pPr>
              <a:buFontTx/>
              <a:buChar char="-"/>
            </a:pPr>
            <a:r>
              <a:rPr lang="cs-CZ" sz="3600" b="1" i="1" u="sng" dirty="0" smtClean="0"/>
              <a:t>estetická </a:t>
            </a:r>
            <a:r>
              <a:rPr lang="cs-CZ" sz="3600" b="1" dirty="0" smtClean="0"/>
              <a:t>(vyvolává obraz/pocit krásna – estetický zážitek z díla)</a:t>
            </a:r>
          </a:p>
          <a:p>
            <a:pPr>
              <a:buFontTx/>
              <a:buChar char="-"/>
            </a:pPr>
            <a:endParaRPr lang="cs-CZ" b="1" dirty="0" smtClean="0"/>
          </a:p>
          <a:p>
            <a:pPr>
              <a:buFontTx/>
              <a:buChar char="-"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Základní výrazové formy literatury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i="1" u="sng" dirty="0" smtClean="0"/>
              <a:t>poezie</a:t>
            </a:r>
          </a:p>
          <a:p>
            <a:pPr>
              <a:buFontTx/>
              <a:buChar char="-"/>
            </a:pPr>
            <a:r>
              <a:rPr lang="cs-CZ" sz="5400" b="1" dirty="0" smtClean="0"/>
              <a:t>verš, </a:t>
            </a:r>
          </a:p>
          <a:p>
            <a:pPr>
              <a:buNone/>
            </a:pPr>
            <a:r>
              <a:rPr lang="cs-CZ" sz="5400" b="1" dirty="0" smtClean="0"/>
              <a:t>sloka/strofa</a:t>
            </a:r>
            <a:endParaRPr lang="cs-CZ" sz="5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 w="381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i="1" u="sng" dirty="0" smtClean="0"/>
              <a:t>próza</a:t>
            </a:r>
          </a:p>
          <a:p>
            <a:pPr>
              <a:buNone/>
            </a:pPr>
            <a:r>
              <a:rPr lang="cs-CZ" sz="5400" b="1" dirty="0" smtClean="0"/>
              <a:t>- slova, věty, odstavce, kapitoly</a:t>
            </a:r>
            <a:endParaRPr lang="cs-CZ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literární druhy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dělení literárních druhů je</a:t>
            </a:r>
            <a:r>
              <a:rPr lang="cs-CZ" sz="4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dvojí:</a:t>
            </a:r>
          </a:p>
          <a:p>
            <a:pPr marL="742950" indent="-742950">
              <a:buNone/>
            </a:pPr>
            <a:r>
              <a:rPr lang="cs-CZ" sz="4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epika – lyrika – drama</a:t>
            </a:r>
          </a:p>
          <a:p>
            <a:pPr marL="742950" indent="-742950">
              <a:buNone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</a:t>
            </a:r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</a:t>
            </a:r>
          </a:p>
          <a:p>
            <a:pPr marL="742950" indent="-742950">
              <a:buNone/>
            </a:pPr>
            <a:r>
              <a:rPr lang="cs-CZ" sz="4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</a:t>
            </a:r>
            <a:r>
              <a:rPr lang="cs-CZ" sz="4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próza – poezie - drama</a:t>
            </a:r>
            <a:endParaRPr lang="cs-CZ" sz="44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EPIKA /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PRÓZA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sz="3600" b="1" dirty="0" smtClean="0"/>
              <a:t>založena na </a:t>
            </a:r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ději</a:t>
            </a:r>
          </a:p>
          <a:p>
            <a:pPr>
              <a:buFontTx/>
              <a:buChar char="-"/>
            </a:pPr>
            <a:r>
              <a:rPr lang="cs-CZ" sz="3600" b="1" dirty="0" smtClean="0"/>
              <a:t>tíhne k</a:t>
            </a:r>
            <a:r>
              <a:rPr lang="cs-CZ" sz="3600" b="1" u="sng" dirty="0" smtClean="0"/>
              <a:t> </a:t>
            </a:r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vyprávění</a:t>
            </a:r>
          </a:p>
          <a:p>
            <a:pPr>
              <a:buFontTx/>
              <a:buChar char="-"/>
            </a:pPr>
            <a:r>
              <a:rPr lang="cs-CZ" sz="3600" b="1" dirty="0" smtClean="0"/>
              <a:t>nositelem vyprávění je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vypravěč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(ich – forma, er- forma – v 1. nebo 3. osobě)</a:t>
            </a:r>
          </a:p>
          <a:p>
            <a:pPr>
              <a:buFontTx/>
              <a:buChar char="-"/>
            </a:pPr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postavy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(hlavní postava, vedlejší postavy)</a:t>
            </a:r>
          </a:p>
          <a:p>
            <a:pPr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3600" b="1" dirty="0" smtClean="0"/>
              <a:t>   věta, odstavec, kapitola</a:t>
            </a:r>
          </a:p>
          <a:p>
            <a:pPr>
              <a:buFontTx/>
              <a:buChar char="-"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LYRIKA /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POEZIE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sz="4000" b="1" dirty="0" smtClean="0"/>
              <a:t>vyznačuje se </a:t>
            </a:r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nedějovostí </a:t>
            </a:r>
            <a:r>
              <a:rPr lang="cs-CZ" sz="4000" b="1" dirty="0" smtClean="0"/>
              <a:t>(zachycuje pocity, myšlenky, nálady)</a:t>
            </a:r>
          </a:p>
          <a:p>
            <a:pPr>
              <a:buFontTx/>
              <a:buChar char="-"/>
            </a:pPr>
            <a:r>
              <a:rPr lang="cs-CZ" sz="4000" b="1" dirty="0" smtClean="0"/>
              <a:t>autor = </a:t>
            </a:r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lyrický subjekt </a:t>
            </a:r>
            <a:r>
              <a:rPr lang="cs-CZ" sz="4000" b="1" dirty="0" smtClean="0"/>
              <a:t>(lyrický hrdina)</a:t>
            </a:r>
          </a:p>
          <a:p>
            <a:pPr>
              <a:buFontTx/>
              <a:buChar char="-"/>
            </a:pPr>
            <a:r>
              <a:rPr lang="cs-CZ" sz="4000" b="1" dirty="0" smtClean="0"/>
              <a:t>obrazná pojmenování = </a:t>
            </a:r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metafory</a:t>
            </a:r>
          </a:p>
          <a:p>
            <a:pPr>
              <a:buFontTx/>
              <a:buChar char="-"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4000" b="1" dirty="0" smtClean="0"/>
              <a:t>erš, sloka, rým</a:t>
            </a:r>
          </a:p>
          <a:p>
            <a:pPr>
              <a:buFontTx/>
              <a:buChar char="-"/>
            </a:pPr>
            <a:endParaRPr lang="cs-CZ" b="1" dirty="0" smtClean="0"/>
          </a:p>
          <a:p>
            <a:pPr>
              <a:buFontTx/>
              <a:buChar char="-"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FF0000"/>
            </a:solidFill>
          </a:ln>
        </p:spPr>
        <p:txBody>
          <a:bodyPr/>
          <a:lstStyle/>
          <a:p>
            <a:pPr algn="l"/>
            <a:r>
              <a:rPr lang="cs-CZ" b="1" dirty="0" smtClean="0"/>
              <a:t>DRAMA – v próze i ve verších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b="1" dirty="0" smtClean="0"/>
              <a:t>má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</a:t>
            </a:r>
          </a:p>
          <a:p>
            <a:pPr>
              <a:buFontTx/>
              <a:buChar char="-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jevištní zpracování</a:t>
            </a:r>
          </a:p>
          <a:p>
            <a:pPr>
              <a:buFontTx/>
              <a:buChar char="-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inscenace bývají realizovány v divadle, děj předváděn herci</a:t>
            </a:r>
          </a:p>
          <a:p>
            <a:pPr>
              <a:buFontTx/>
              <a:buChar char="-"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dramatické postavy</a:t>
            </a:r>
          </a:p>
          <a:p>
            <a:pPr>
              <a:buFontTx/>
              <a:buChar char="-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postavy mezi sebou vedou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dialog</a:t>
            </a:r>
          </a:p>
          <a:p>
            <a:pPr>
              <a:buFontTx/>
              <a:buChar char="-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dialog je tvořen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replikami</a:t>
            </a:r>
          </a:p>
          <a:p>
            <a:pPr>
              <a:buFontTx/>
              <a:buChar char="-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promluva jedné postavy =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monolog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ÚKOL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b="1" dirty="0" smtClean="0"/>
              <a:t>1.Následující pojmy rozdělte do jednotlivých druhů: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replika, verš, lyrický subjekt, kapitola, monolog, metafora, věta, hlavní postava, dramatická postava, děj, vypravěč, nedějovost, sloka</a:t>
            </a:r>
          </a:p>
          <a:p>
            <a:pPr>
              <a:buNone/>
            </a:pPr>
            <a:r>
              <a:rPr lang="cs-CZ" sz="3600" b="1" dirty="0" smtClean="0"/>
              <a:t>2. Vyhledejte pojem </a:t>
            </a:r>
            <a:r>
              <a:rPr lang="cs-CZ" sz="3600" b="1" i="1" u="sng" dirty="0" smtClean="0"/>
              <a:t>scénická poznámka </a:t>
            </a:r>
            <a:r>
              <a:rPr lang="cs-CZ" sz="3600" b="1" dirty="0" smtClean="0"/>
              <a:t>a</a:t>
            </a:r>
            <a:r>
              <a:rPr lang="cs-CZ" sz="3600" b="1" i="1" dirty="0" smtClean="0"/>
              <a:t> </a:t>
            </a:r>
            <a:r>
              <a:rPr lang="cs-CZ" sz="3600" b="1" dirty="0" smtClean="0"/>
              <a:t>určete, ke kterému druhu náleží.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Slovník literární teorie.</a:t>
            </a:r>
            <a:r>
              <a:rPr lang="cs-CZ" dirty="0" smtClean="0"/>
              <a:t> 2.vyd. Praha: </a:t>
            </a:r>
            <a:r>
              <a:rPr lang="cs-CZ" dirty="0" err="1" smtClean="0"/>
              <a:t>Českoslo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dirty="0" smtClean="0"/>
              <a:t>venský spisovatel, 1984.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246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LITERÁRNÍ DRUHY</vt:lpstr>
      <vt:lpstr>Funkce literatury:</vt:lpstr>
      <vt:lpstr>Základní výrazové formy literatury</vt:lpstr>
      <vt:lpstr>Základní literární druhy</vt:lpstr>
      <vt:lpstr>EPIKA / PRÓZA</vt:lpstr>
      <vt:lpstr>LYRIKA / POEZIE</vt:lpstr>
      <vt:lpstr>DRAMA – v próze i ve verších</vt:lpstr>
      <vt:lpstr>ÚKOL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LITERÁRNÍ DRUHY</dc:title>
  <dc:creator>user</dc:creator>
  <cp:lastModifiedBy>spravce2</cp:lastModifiedBy>
  <cp:revision>10</cp:revision>
  <dcterms:created xsi:type="dcterms:W3CDTF">2012-12-08T18:15:08Z</dcterms:created>
  <dcterms:modified xsi:type="dcterms:W3CDTF">2014-06-01T22:27:02Z</dcterms:modified>
</cp:coreProperties>
</file>