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3300"/>
    <a:srgbClr val="00FFFF"/>
    <a:srgbClr val="006600"/>
    <a:srgbClr val="FF0000"/>
    <a:srgbClr val="0000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02D4D9-3B39-4C92-AE2D-9BAB25935342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765BF-0EC1-42B9-8435-4C30B5DE3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STRUKTURA LITERÁRNÍHO DÍLA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 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                    Autor: Naděžda Ružičková</a:t>
            </a:r>
          </a:p>
          <a:p>
            <a:pPr algn="r"/>
            <a:r>
              <a:rPr lang="cs-CZ" sz="1200" dirty="0"/>
              <a:t>ČÍSLO DUM: </a:t>
            </a:r>
            <a:r>
              <a:rPr lang="cs-CZ" sz="1200" dirty="0" smtClean="0"/>
              <a:t>VY_32_INOVACE_CJL_1,4_76</a:t>
            </a:r>
            <a:endParaRPr lang="cs-CZ" sz="1200" dirty="0"/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 </a:t>
            </a:r>
          </a:p>
          <a:p>
            <a:pPr algn="ctr"/>
            <a:r>
              <a:rPr lang="cs-CZ" sz="1200" b="1" dirty="0" smtClean="0">
                <a:solidFill>
                  <a:schemeClr val="bg1">
                    <a:lumMod val="95000"/>
                  </a:schemeClr>
                </a:solidFill>
              </a:rPr>
              <a:t>Číslo projektu: CZ.1.07./1.5.00/34.0938  Název projektu: Zlepšení podmínek pro vzdělávání na SUŠ, Ostrava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  <a:p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 </a:t>
            </a:r>
            <a:endParaRPr lang="cs-CZ" sz="12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Osnova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</a:rPr>
              <a:t>Plán tematický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</a:rPr>
              <a:t>Plán kompoziční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</a:rPr>
              <a:t>Plán jazykový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</a:rPr>
              <a:t>Otázky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</a:rPr>
              <a:t>Použitá literatura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</a:rPr>
              <a:t>Závěr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Plán tematický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Typy témat</a:t>
            </a:r>
            <a:r>
              <a:rPr lang="cs-CZ" b="1" dirty="0" smtClean="0">
                <a:solidFill>
                  <a:srgbClr val="FFFF00"/>
                </a:solidFill>
              </a:rPr>
              <a:t>:</a:t>
            </a:r>
            <a:endParaRPr lang="cs-CZ" b="1" u="sng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- </a:t>
            </a:r>
            <a:r>
              <a:rPr lang="cs-CZ" b="1" u="sng" dirty="0" smtClean="0">
                <a:solidFill>
                  <a:srgbClr val="FFFF00"/>
                </a:solidFill>
              </a:rPr>
              <a:t>celkové téma</a:t>
            </a:r>
            <a:r>
              <a:rPr lang="cs-CZ" b="1" dirty="0" smtClean="0">
                <a:solidFill>
                  <a:srgbClr val="FFFF00"/>
                </a:solidFill>
              </a:rPr>
              <a:t> = „nejvyšší“ téma díla (život na venkově během čtyř ročních období)</a:t>
            </a:r>
          </a:p>
          <a:p>
            <a:pPr>
              <a:buFontTx/>
              <a:buChar char="-"/>
            </a:pPr>
            <a:r>
              <a:rPr lang="cs-CZ" b="1" u="sng" dirty="0" smtClean="0">
                <a:solidFill>
                  <a:srgbClr val="FFFF00"/>
                </a:solidFill>
              </a:rPr>
              <a:t>hlavní téma</a:t>
            </a:r>
            <a:r>
              <a:rPr lang="cs-CZ" b="1" dirty="0" smtClean="0">
                <a:solidFill>
                  <a:srgbClr val="FFFF00"/>
                </a:solidFill>
              </a:rPr>
              <a:t> = ústřední téma (postava babičky)</a:t>
            </a:r>
          </a:p>
          <a:p>
            <a:pPr>
              <a:buFontTx/>
              <a:buChar char="-"/>
            </a:pPr>
            <a:r>
              <a:rPr lang="cs-CZ" b="1" u="sng" dirty="0" smtClean="0">
                <a:solidFill>
                  <a:srgbClr val="FFFF00"/>
                </a:solidFill>
              </a:rPr>
              <a:t>vedlejší téma</a:t>
            </a:r>
            <a:r>
              <a:rPr lang="cs-CZ" b="1" dirty="0" smtClean="0">
                <a:solidFill>
                  <a:srgbClr val="FFFF00"/>
                </a:solidFill>
              </a:rPr>
              <a:t> = drobnější téma (postava Barunky, způsob života na Starém bělidle)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b="1" u="sng" dirty="0">
                <a:solidFill>
                  <a:srgbClr val="FFFF00"/>
                </a:solidFill>
              </a:rPr>
              <a:t>m</a:t>
            </a:r>
            <a:r>
              <a:rPr lang="cs-CZ" b="1" u="sng" dirty="0" smtClean="0">
                <a:solidFill>
                  <a:srgbClr val="FFFF00"/>
                </a:solidFill>
              </a:rPr>
              <a:t>otiv</a:t>
            </a:r>
            <a:r>
              <a:rPr lang="cs-CZ" b="1" dirty="0" smtClean="0">
                <a:solidFill>
                  <a:srgbClr val="FFFF00"/>
                </a:solidFill>
              </a:rPr>
              <a:t> = </a:t>
            </a:r>
            <a:r>
              <a:rPr lang="cs-CZ" b="1" dirty="0">
                <a:solidFill>
                  <a:srgbClr val="FFFF00"/>
                </a:solidFill>
              </a:rPr>
              <a:t>nejdrobnější téma, dále                nerozložitelné (dárky pro děti při příjezdu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  <a:r>
              <a:rPr lang="cs-CZ" b="1" u="sng" dirty="0" smtClean="0">
                <a:solidFill>
                  <a:srgbClr val="FFFF00"/>
                </a:solidFill>
              </a:rPr>
              <a:t> </a:t>
            </a:r>
          </a:p>
          <a:p>
            <a:pPr>
              <a:buFontTx/>
              <a:buChar char="-"/>
            </a:pPr>
            <a:r>
              <a:rPr lang="cs-CZ" b="1" u="sng" dirty="0" smtClean="0">
                <a:solidFill>
                  <a:srgbClr val="FFFF00"/>
                </a:solidFill>
              </a:rPr>
              <a:t>epizoda</a:t>
            </a:r>
            <a:r>
              <a:rPr lang="cs-CZ" b="1" dirty="0" smtClean="0">
                <a:solidFill>
                  <a:srgbClr val="FFFF00"/>
                </a:solidFill>
              </a:rPr>
              <a:t> = větší tematický celek, který má více méně samostatný charakter, s ostatními tématy je spjat volně (příběh Viktorky)</a:t>
            </a:r>
          </a:p>
          <a:p>
            <a:pPr>
              <a:buFontTx/>
              <a:buChar char="-"/>
            </a:pPr>
            <a:r>
              <a:rPr lang="cs-CZ" b="1" u="sng" dirty="0" smtClean="0">
                <a:solidFill>
                  <a:srgbClr val="FFFF00"/>
                </a:solidFill>
              </a:rPr>
              <a:t>vložka</a:t>
            </a:r>
            <a:r>
              <a:rPr lang="cs-CZ" b="1" dirty="0" smtClean="0">
                <a:solidFill>
                  <a:srgbClr val="FFFF00"/>
                </a:solidFill>
              </a:rPr>
              <a:t> = vysloveně samostatný útvar vložený do díla (lidová písnička vložená do textu)</a:t>
            </a:r>
            <a:endParaRPr lang="cs-CZ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Druhy témat: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400" b="1" i="1" dirty="0" smtClean="0">
                <a:solidFill>
                  <a:srgbClr val="FF0000"/>
                </a:solidFill>
              </a:rPr>
              <a:t>děj</a:t>
            </a:r>
            <a:r>
              <a:rPr lang="cs-CZ" sz="4400" b="1" dirty="0" smtClean="0">
                <a:solidFill>
                  <a:srgbClr val="FF0000"/>
                </a:solidFill>
              </a:rPr>
              <a:t> (přírodní, lidský, nadpřirozený)</a:t>
            </a:r>
          </a:p>
          <a:p>
            <a:pPr>
              <a:buFontTx/>
              <a:buChar char="-"/>
            </a:pPr>
            <a:r>
              <a:rPr lang="cs-CZ" sz="4400" b="1" i="1" dirty="0" smtClean="0">
                <a:solidFill>
                  <a:srgbClr val="FF0000"/>
                </a:solidFill>
              </a:rPr>
              <a:t>postavy</a:t>
            </a:r>
            <a:r>
              <a:rPr lang="cs-CZ" sz="4400" b="1" dirty="0" smtClean="0">
                <a:solidFill>
                  <a:srgbClr val="FF0000"/>
                </a:solidFill>
              </a:rPr>
              <a:t> (téma člověka v díle)</a:t>
            </a:r>
          </a:p>
          <a:p>
            <a:pPr>
              <a:buFontTx/>
              <a:buChar char="-"/>
            </a:pPr>
            <a:r>
              <a:rPr lang="cs-CZ" sz="4400" b="1" i="1" dirty="0" smtClean="0">
                <a:solidFill>
                  <a:srgbClr val="FF0000"/>
                </a:solidFill>
              </a:rPr>
              <a:t>prostředí</a:t>
            </a:r>
            <a:r>
              <a:rPr lang="cs-CZ" sz="4400" b="1" dirty="0" smtClean="0">
                <a:solidFill>
                  <a:srgbClr val="FF0000"/>
                </a:solidFill>
              </a:rPr>
              <a:t> (veškerý vnější svět)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b="1" dirty="0"/>
          </a:p>
        </p:txBody>
      </p:sp>
      <p:pic>
        <p:nvPicPr>
          <p:cNvPr id="4" name="Zástupný symbol pro obsah 3" descr="img04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85852" y="928670"/>
            <a:ext cx="6352939" cy="4525963"/>
          </a:xfrm>
          <a:ln w="762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img0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85852" y="1000108"/>
            <a:ext cx="6460478" cy="4525963"/>
          </a:xfrm>
          <a:ln w="762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Plán kompoziční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b="1" i="1" u="sng" dirty="0" smtClean="0">
                <a:solidFill>
                  <a:srgbClr val="FFFF00"/>
                </a:solidFill>
              </a:rPr>
              <a:t>chronologické řazení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(shoda s „přirozeným“ uspořádáním jevů)</a:t>
            </a:r>
          </a:p>
          <a:p>
            <a:pPr>
              <a:buFontTx/>
              <a:buChar char="-"/>
            </a:pPr>
            <a:r>
              <a:rPr lang="cs-CZ" b="1" i="1" u="sng" dirty="0" smtClean="0">
                <a:solidFill>
                  <a:srgbClr val="FFFF00"/>
                </a:solidFill>
              </a:rPr>
              <a:t>retrospektivní řazení </a:t>
            </a:r>
            <a:r>
              <a:rPr lang="cs-CZ" b="1" dirty="0" smtClean="0">
                <a:solidFill>
                  <a:srgbClr val="FFFF00"/>
                </a:solidFill>
              </a:rPr>
              <a:t>(některé jevy jsou zobrazovány jakoby zpětným pohledem)</a:t>
            </a:r>
          </a:p>
          <a:p>
            <a:pPr>
              <a:buFontTx/>
              <a:buChar char="-"/>
            </a:pPr>
            <a:r>
              <a:rPr lang="cs-CZ" b="1" i="1" u="sng" dirty="0" smtClean="0">
                <a:solidFill>
                  <a:srgbClr val="FFFF00"/>
                </a:solidFill>
              </a:rPr>
              <a:t>rámcová kompozice </a:t>
            </a:r>
            <a:r>
              <a:rPr lang="cs-CZ" b="1" dirty="0" smtClean="0">
                <a:solidFill>
                  <a:srgbClr val="FFFF00"/>
                </a:solidFill>
              </a:rPr>
              <a:t>(děj vychází z jednoho rámce = příběhu, do nějž se vždy vrací)</a:t>
            </a:r>
          </a:p>
          <a:p>
            <a:pPr>
              <a:buFontTx/>
              <a:buChar char="-"/>
            </a:pPr>
            <a:r>
              <a:rPr lang="cs-CZ" b="1" i="1" u="sng" dirty="0" smtClean="0">
                <a:solidFill>
                  <a:srgbClr val="FFFF00"/>
                </a:solidFill>
              </a:rPr>
              <a:t>paralelní řazení</a:t>
            </a:r>
            <a:r>
              <a:rPr lang="cs-CZ" b="1" dirty="0" smtClean="0">
                <a:solidFill>
                  <a:srgbClr val="FFFF00"/>
                </a:solidFill>
              </a:rPr>
              <a:t> (souběžné)</a:t>
            </a:r>
          </a:p>
          <a:p>
            <a:pPr>
              <a:buFontTx/>
              <a:buChar char="-"/>
            </a:pPr>
            <a:r>
              <a:rPr lang="cs-CZ" b="1" i="1" u="sng" dirty="0" smtClean="0">
                <a:solidFill>
                  <a:srgbClr val="FFFF00"/>
                </a:solidFill>
              </a:rPr>
              <a:t>kombinované řazení</a:t>
            </a:r>
            <a:r>
              <a:rPr lang="cs-CZ" b="1" dirty="0" smtClean="0">
                <a:solidFill>
                  <a:srgbClr val="FFFF00"/>
                </a:solidFill>
              </a:rPr>
              <a:t> (moderní literatura)</a:t>
            </a:r>
            <a:endParaRPr lang="cs-CZ" b="1" i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6600"/>
                </a:solidFill>
              </a:rPr>
              <a:t>Plán jazykový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6600"/>
                </a:solidFill>
              </a:rPr>
              <a:t>Spisovatelé využívají všech jazykových vrstev a oblastí.</a:t>
            </a:r>
          </a:p>
          <a:p>
            <a:pPr>
              <a:buNone/>
            </a:pPr>
            <a:r>
              <a:rPr lang="cs-CZ" sz="4000" b="1" u="sng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Spisovná:</a:t>
            </a:r>
          </a:p>
          <a:p>
            <a:pPr>
              <a:buNone/>
            </a:pPr>
            <a:r>
              <a:rPr lang="cs-CZ" sz="4000" b="1" i="1" dirty="0" smtClean="0">
                <a:solidFill>
                  <a:srgbClr val="006600"/>
                </a:solidFill>
              </a:rPr>
              <a:t>neutrální, odborné termíny, knižní,</a:t>
            </a:r>
          </a:p>
          <a:p>
            <a:pPr>
              <a:buNone/>
            </a:pPr>
            <a:r>
              <a:rPr lang="cs-CZ" sz="4000" b="1" i="1" dirty="0" smtClean="0">
                <a:solidFill>
                  <a:srgbClr val="006600"/>
                </a:solidFill>
              </a:rPr>
              <a:t>obrazná pojmenování, archaismy,</a:t>
            </a:r>
          </a:p>
          <a:p>
            <a:pPr>
              <a:buNone/>
            </a:pPr>
            <a:r>
              <a:rPr lang="cs-CZ" sz="4000" b="1" i="1" dirty="0" smtClean="0">
                <a:solidFill>
                  <a:srgbClr val="006600"/>
                </a:solidFill>
              </a:rPr>
              <a:t>zastaralá, poetismy, neologismy</a:t>
            </a:r>
            <a:endParaRPr lang="cs-CZ" sz="4000" b="1" i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Nespisovná:</a:t>
            </a:r>
            <a:endParaRPr lang="cs-CZ" sz="4000" b="1" u="sng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400" b="1" i="1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cs-CZ" sz="4400" b="1" i="1" dirty="0" smtClean="0">
                <a:solidFill>
                  <a:srgbClr val="006600"/>
                </a:solidFill>
              </a:rPr>
              <a:t>obecná čeština, slang, profesní</a:t>
            </a:r>
          </a:p>
          <a:p>
            <a:pPr>
              <a:buNone/>
            </a:pPr>
            <a:r>
              <a:rPr lang="cs-CZ" sz="4400" b="1" i="1" dirty="0" smtClean="0">
                <a:solidFill>
                  <a:srgbClr val="006600"/>
                </a:solidFill>
              </a:rPr>
              <a:t>mluva, argot, expresivní,</a:t>
            </a:r>
          </a:p>
          <a:p>
            <a:pPr>
              <a:buNone/>
            </a:pPr>
            <a:r>
              <a:rPr lang="cs-CZ" sz="4400" b="1" i="1" dirty="0" smtClean="0">
                <a:solidFill>
                  <a:srgbClr val="006600"/>
                </a:solidFill>
              </a:rPr>
              <a:t>vulgarismy, dialektismy (nářeční)</a:t>
            </a:r>
            <a:endParaRPr lang="cs-CZ" sz="4400" b="1" i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Otázky: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Které plány tvoří strukturu literárního díla?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Jaké typy témat znáte? Seřaďte hierarchicky.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Co tvoří prostředí v literárním díle?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Jakou charakteristiku postavy může autor vytvořit?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Jakým způsobem mohou být řazena témata v díle?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Které jazykové vrstvy řadíme do spisovné oblasti?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Použitá literatura: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Slovník literární teorie.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Praha: Československý spisovatel, 1984.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MARTINKOVÁ, V. </a:t>
            </a:r>
            <a:r>
              <a:rPr lang="cs-CZ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Teorie literatury 1 - 4.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Praha: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Trizonia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, 1995.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Kresba</a:t>
            </a:r>
            <a:r>
              <a:rPr lang="cs-CZ" b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: vlastní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00FFFF"/>
                </a:solidFill>
              </a:rPr>
              <a:t>Závěr</a:t>
            </a:r>
            <a:endParaRPr lang="cs-CZ" sz="5400" b="1" dirty="0">
              <a:solidFill>
                <a:srgbClr val="00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6">
              <a:buNone/>
            </a:pPr>
            <a:r>
              <a:rPr lang="cs-CZ" sz="4800" b="1" dirty="0" smtClean="0">
                <a:solidFill>
                  <a:srgbClr val="00FFFF"/>
                </a:solidFill>
              </a:rPr>
              <a:t>Děkuji za pozornost</a:t>
            </a:r>
            <a:endParaRPr lang="cs-CZ" sz="4800" b="1" dirty="0">
              <a:solidFill>
                <a:srgbClr val="00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331</Words>
  <Application>Microsoft Office PowerPoint</Application>
  <PresentationFormat>Předvádění na obrazovce (4:3)</PresentationFormat>
  <Paragraphs>57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STRUKTURA LITERÁRNÍHO DÍLA</vt:lpstr>
      <vt:lpstr>Osnova</vt:lpstr>
      <vt:lpstr>Plán tematický</vt:lpstr>
      <vt:lpstr>Snímek 4</vt:lpstr>
      <vt:lpstr>Druhy témat:</vt:lpstr>
      <vt:lpstr>Snímek 6</vt:lpstr>
      <vt:lpstr>Snímek 7</vt:lpstr>
      <vt:lpstr>Plán kompoziční</vt:lpstr>
      <vt:lpstr>Plán jazykový</vt:lpstr>
      <vt:lpstr>Nespisovná:</vt:lpstr>
      <vt:lpstr>Otázky:</vt:lpstr>
      <vt:lpstr>Použitá literatura:</vt:lpstr>
      <vt:lpstr>Závěr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STRUKTURA LITERÁRNÍHO DÍLA</dc:title>
  <dc:creator>user</dc:creator>
  <cp:lastModifiedBy>spravce2</cp:lastModifiedBy>
  <cp:revision>18</cp:revision>
  <dcterms:created xsi:type="dcterms:W3CDTF">2013-01-01T10:08:20Z</dcterms:created>
  <dcterms:modified xsi:type="dcterms:W3CDTF">2014-06-01T22:06:56Z</dcterms:modified>
</cp:coreProperties>
</file>