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800000"/>
    <a:srgbClr val="CC0066"/>
    <a:srgbClr val="0033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6" d="100"/>
          <a:sy n="76" d="100"/>
        </p:scale>
        <p:origin x="-120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E49BB9-8107-4E40-92A0-BA9AD8EA7061}" type="datetimeFigureOut">
              <a:rPr lang="cs-CZ" smtClean="0"/>
              <a:pPr/>
              <a:t>2.6.2014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8D826F-3396-4FAA-A19F-979D5500D1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792095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B6F2C-112F-4354-A161-9EFE0E0E20B0}" type="datetimeFigureOut">
              <a:rPr lang="cs-CZ" smtClean="0"/>
              <a:pPr/>
              <a:t>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CB260-FD91-4CC0-8090-53328F8CF3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B6F2C-112F-4354-A161-9EFE0E0E20B0}" type="datetimeFigureOut">
              <a:rPr lang="cs-CZ" smtClean="0"/>
              <a:pPr/>
              <a:t>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CB260-FD91-4CC0-8090-53328F8CF3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B6F2C-112F-4354-A161-9EFE0E0E20B0}" type="datetimeFigureOut">
              <a:rPr lang="cs-CZ" smtClean="0"/>
              <a:pPr/>
              <a:t>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CB260-FD91-4CC0-8090-53328F8CF3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B6F2C-112F-4354-A161-9EFE0E0E20B0}" type="datetimeFigureOut">
              <a:rPr lang="cs-CZ" smtClean="0"/>
              <a:pPr/>
              <a:t>2.6.2014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CB260-FD91-4CC0-8090-53328F8CF3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B6F2C-112F-4354-A161-9EFE0E0E20B0}" type="datetimeFigureOut">
              <a:rPr lang="cs-CZ" smtClean="0"/>
              <a:pPr/>
              <a:t>2.6.2014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CB260-FD91-4CC0-8090-53328F8CF3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B6F2C-112F-4354-A161-9EFE0E0E20B0}" type="datetimeFigureOut">
              <a:rPr lang="cs-CZ" smtClean="0"/>
              <a:pPr/>
              <a:t>2.6.2014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CB260-FD91-4CC0-8090-53328F8CF3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B6F2C-112F-4354-A161-9EFE0E0E20B0}" type="datetimeFigureOut">
              <a:rPr lang="cs-CZ" smtClean="0"/>
              <a:pPr/>
              <a:t>2.6.2014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CB260-FD91-4CC0-8090-53328F8CF3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B6F2C-112F-4354-A161-9EFE0E0E20B0}" type="datetimeFigureOut">
              <a:rPr lang="cs-CZ" smtClean="0"/>
              <a:pPr/>
              <a:t>2.6.2014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CB260-FD91-4CC0-8090-53328F8CF3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B6F2C-112F-4354-A161-9EFE0E0E20B0}" type="datetimeFigureOut">
              <a:rPr lang="cs-CZ" smtClean="0"/>
              <a:pPr/>
              <a:t>2.6.2014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CB260-FD91-4CC0-8090-53328F8CF3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B6F2C-112F-4354-A161-9EFE0E0E20B0}" type="datetimeFigureOut">
              <a:rPr lang="cs-CZ" smtClean="0"/>
              <a:pPr/>
              <a:t>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CB260-FD91-4CC0-8090-53328F8CF3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B6F2C-112F-4354-A161-9EFE0E0E20B0}" type="datetimeFigureOut">
              <a:rPr lang="cs-CZ" smtClean="0"/>
              <a:pPr/>
              <a:t>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CB260-FD91-4CC0-8090-53328F8CF3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3B6F2C-112F-4354-A161-9EFE0E0E20B0}" type="datetimeFigureOut">
              <a:rPr lang="cs-CZ" smtClean="0"/>
              <a:pPr/>
              <a:t>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DCB260-FD91-4CC0-8090-53328F8CF30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FFFF00"/>
                </a:solidFill>
              </a:rPr>
              <a:t>Obrazná pojmenování</a:t>
            </a:r>
            <a:endParaRPr lang="cs-CZ" sz="6000" b="1" dirty="0">
              <a:solidFill>
                <a:srgbClr val="FFFF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solidFill>
                  <a:schemeClr val="bg1">
                    <a:lumMod val="65000"/>
                  </a:schemeClr>
                </a:solidFill>
              </a:rPr>
              <a:t>                     </a:t>
            </a:r>
          </a:p>
          <a:p>
            <a:endParaRPr lang="cs-CZ" dirty="0">
              <a:solidFill>
                <a:schemeClr val="bg1">
                  <a:lumMod val="65000"/>
                </a:schemeClr>
              </a:solidFill>
            </a:endParaRPr>
          </a:p>
          <a:p>
            <a:r>
              <a:rPr lang="cs-CZ" dirty="0" smtClean="0">
                <a:solidFill>
                  <a:schemeClr val="bg1">
                    <a:lumMod val="65000"/>
                  </a:schemeClr>
                </a:solidFill>
              </a:rPr>
              <a:t>                     Autor: Naděžda Ružičková</a:t>
            </a:r>
          </a:p>
          <a:p>
            <a:pPr algn="r"/>
            <a:r>
              <a:rPr lang="cs-CZ" sz="1200" dirty="0" smtClean="0">
                <a:solidFill>
                  <a:schemeClr val="bg1">
                    <a:lumMod val="65000"/>
                  </a:schemeClr>
                </a:solidFill>
              </a:rPr>
              <a:t>ČÍSLO </a:t>
            </a:r>
            <a:r>
              <a:rPr lang="cs-CZ" sz="1200" dirty="0">
                <a:solidFill>
                  <a:schemeClr val="bg1">
                    <a:lumMod val="65000"/>
                  </a:schemeClr>
                </a:solidFill>
              </a:rPr>
              <a:t>DUM </a:t>
            </a:r>
            <a:r>
              <a:rPr lang="cs-CZ" sz="1200" dirty="0" smtClean="0">
                <a:solidFill>
                  <a:schemeClr val="bg1">
                    <a:lumMod val="65000"/>
                  </a:schemeClr>
                </a:solidFill>
              </a:rPr>
              <a:t>VY_32_INOVACE_CJL_1,2,4_75</a:t>
            </a:r>
            <a:endParaRPr lang="cs-CZ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928662" y="0"/>
            <a:ext cx="705744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cs-CZ" sz="1200" dirty="0" smtClean="0">
                <a:solidFill>
                  <a:schemeClr val="bg1">
                    <a:lumMod val="95000"/>
                  </a:schemeClr>
                </a:solidFill>
              </a:rPr>
              <a:t> </a:t>
            </a:r>
          </a:p>
          <a:p>
            <a:pPr algn="ctr"/>
            <a:r>
              <a:rPr lang="cs-CZ" sz="1200" b="1" dirty="0" smtClean="0">
                <a:solidFill>
                  <a:schemeClr val="bg1">
                    <a:lumMod val="95000"/>
                  </a:schemeClr>
                </a:solidFill>
              </a:rPr>
              <a:t>Číslo projektu: CZ.1.07./1.5.00/34.0938  Název projektu: Zlepšení podmínek pro vzdělávání na SUŠ, Ostrava</a:t>
            </a:r>
            <a:r>
              <a:rPr lang="cs-CZ" sz="1200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</a:p>
          <a:p>
            <a:r>
              <a:rPr lang="cs-CZ" sz="1200" dirty="0" smtClean="0">
                <a:solidFill>
                  <a:schemeClr val="bg1">
                    <a:lumMod val="95000"/>
                  </a:schemeClr>
                </a:solidFill>
              </a:rPr>
              <a:t> </a:t>
            </a:r>
            <a:endParaRPr lang="cs-CZ" sz="1200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5" name="Obrázek 4" descr="OPVK_hor_zakladni_logolink_RGB_cz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714356"/>
            <a:ext cx="5760720" cy="125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solidFill>
                  <a:srgbClr val="FFFF00"/>
                </a:solidFill>
              </a:rPr>
              <a:t>Osnova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>
                <a:solidFill>
                  <a:srgbClr val="FFFF00"/>
                </a:solidFill>
              </a:rPr>
              <a:t>- Obrazná pojmenování</a:t>
            </a:r>
          </a:p>
          <a:p>
            <a:pPr>
              <a:buNone/>
            </a:pPr>
            <a:r>
              <a:rPr lang="cs-CZ" b="1" dirty="0" smtClean="0">
                <a:solidFill>
                  <a:srgbClr val="FFFF00"/>
                </a:solidFill>
              </a:rPr>
              <a:t>- Epiteton/Přirovnání</a:t>
            </a:r>
          </a:p>
          <a:p>
            <a:pPr>
              <a:buNone/>
            </a:pPr>
            <a:r>
              <a:rPr lang="cs-CZ" b="1" dirty="0" smtClean="0">
                <a:solidFill>
                  <a:srgbClr val="FFFF00"/>
                </a:solidFill>
              </a:rPr>
              <a:t>- Metafora/Personifikace</a:t>
            </a:r>
          </a:p>
          <a:p>
            <a:pPr>
              <a:buNone/>
            </a:pPr>
            <a:r>
              <a:rPr lang="cs-CZ" b="1" dirty="0" smtClean="0">
                <a:solidFill>
                  <a:srgbClr val="FFFF00"/>
                </a:solidFill>
              </a:rPr>
              <a:t>- Metonymie</a:t>
            </a:r>
          </a:p>
          <a:p>
            <a:pPr>
              <a:buNone/>
            </a:pPr>
            <a:r>
              <a:rPr lang="cs-CZ" b="1" dirty="0" smtClean="0">
                <a:solidFill>
                  <a:srgbClr val="FFFF00"/>
                </a:solidFill>
              </a:rPr>
              <a:t>- Synekdocha</a:t>
            </a:r>
          </a:p>
          <a:p>
            <a:pPr>
              <a:buNone/>
            </a:pPr>
            <a:r>
              <a:rPr lang="cs-CZ" b="1" dirty="0" smtClean="0">
                <a:solidFill>
                  <a:srgbClr val="FFFF00"/>
                </a:solidFill>
              </a:rPr>
              <a:t>- Eufemismus</a:t>
            </a:r>
          </a:p>
          <a:p>
            <a:pPr>
              <a:buNone/>
            </a:pPr>
            <a:r>
              <a:rPr lang="cs-CZ" b="1" dirty="0" smtClean="0">
                <a:solidFill>
                  <a:srgbClr val="FFFF00"/>
                </a:solidFill>
              </a:rPr>
              <a:t>- Oxymóron</a:t>
            </a:r>
          </a:p>
          <a:p>
            <a:pPr>
              <a:buNone/>
            </a:pPr>
            <a:r>
              <a:rPr lang="cs-CZ" b="1" dirty="0" smtClean="0">
                <a:solidFill>
                  <a:srgbClr val="FFFF00"/>
                </a:solidFill>
              </a:rPr>
              <a:t>- Úkol</a:t>
            </a:r>
          </a:p>
          <a:p>
            <a:pPr>
              <a:buFontTx/>
              <a:buChar char="-"/>
            </a:pPr>
            <a:endParaRPr lang="cs-CZ" b="1" dirty="0" smtClean="0">
              <a:solidFill>
                <a:srgbClr val="FFFF00"/>
              </a:solidFill>
            </a:endParaRPr>
          </a:p>
          <a:p>
            <a:pPr>
              <a:buNone/>
            </a:pPr>
            <a:endParaRPr lang="cs-CZ" b="1" dirty="0">
              <a:solidFill>
                <a:srgbClr val="00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i="1" dirty="0" smtClean="0">
                <a:solidFill>
                  <a:srgbClr val="FFFF00"/>
                </a:solidFill>
              </a:rPr>
              <a:t>Obrazná pojmenování</a:t>
            </a:r>
            <a:endParaRPr lang="cs-CZ" b="1" i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4000" b="1" dirty="0" smtClean="0">
                <a:solidFill>
                  <a:srgbClr val="FFFF00"/>
                </a:solidFill>
              </a:rPr>
              <a:t>jsou </a:t>
            </a:r>
            <a:r>
              <a:rPr lang="cs-CZ" sz="4000" b="1" i="1" dirty="0" smtClean="0">
                <a:solidFill>
                  <a:srgbClr val="FFFF00"/>
                </a:solidFill>
              </a:rPr>
              <a:t>nepřímá</a:t>
            </a:r>
            <a:r>
              <a:rPr lang="cs-CZ" sz="4000" b="1" dirty="0" smtClean="0">
                <a:solidFill>
                  <a:srgbClr val="FFFF00"/>
                </a:solidFill>
              </a:rPr>
              <a:t> pojmenování, která vznikají:</a:t>
            </a:r>
          </a:p>
          <a:p>
            <a:pPr>
              <a:buFontTx/>
              <a:buChar char="-"/>
            </a:pPr>
            <a:r>
              <a:rPr lang="cs-CZ" sz="4000" b="1" dirty="0" smtClean="0">
                <a:solidFill>
                  <a:srgbClr val="FFFF00"/>
                </a:solidFill>
              </a:rPr>
              <a:t>neočekávanými spojeními a souvislostmi</a:t>
            </a:r>
          </a:p>
          <a:p>
            <a:pPr>
              <a:buFontTx/>
              <a:buChar char="-"/>
            </a:pPr>
            <a:r>
              <a:rPr lang="cs-CZ" sz="4000" b="1" dirty="0" smtClean="0">
                <a:solidFill>
                  <a:srgbClr val="FFFF00"/>
                </a:solidFill>
              </a:rPr>
              <a:t>přesunem a posunem významu</a:t>
            </a:r>
            <a:endParaRPr lang="cs-CZ" sz="4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solidFill>
                  <a:srgbClr val="FFFF00"/>
                </a:solidFill>
              </a:rPr>
              <a:t>Epiteton/Přirovnání</a:t>
            </a:r>
            <a:endParaRPr lang="cs-CZ" b="1" dirty="0">
              <a:solidFill>
                <a:srgbClr val="FFFF00"/>
              </a:solidFill>
            </a:endParaRPr>
          </a:p>
        </p:txBody>
      </p:sp>
      <p:pic>
        <p:nvPicPr>
          <p:cNvPr id="4" name="Zástupný symbol pro obsah 3" descr="img05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57290" y="1571612"/>
            <a:ext cx="6715172" cy="4357718"/>
          </a:xfrm>
          <a:ln w="76200">
            <a:solidFill>
              <a:srgbClr val="FFFF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solidFill>
                  <a:srgbClr val="CC0066"/>
                </a:solidFill>
              </a:rPr>
              <a:t>Metafora</a:t>
            </a:r>
            <a:endParaRPr lang="cs-CZ" b="1" dirty="0">
              <a:solidFill>
                <a:srgbClr val="CC0066"/>
              </a:solidFill>
            </a:endParaRPr>
          </a:p>
        </p:txBody>
      </p:sp>
      <p:pic>
        <p:nvPicPr>
          <p:cNvPr id="4" name="Zástupný symbol pro obsah 3" descr="img05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09116" y="1571612"/>
            <a:ext cx="6525768" cy="471490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solidFill>
                  <a:srgbClr val="FFFF00"/>
                </a:solidFill>
              </a:rPr>
              <a:t>Metonymie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sz="4000" b="1" dirty="0" smtClean="0">
                <a:solidFill>
                  <a:srgbClr val="FFFF00"/>
                </a:solidFill>
              </a:rPr>
              <a:t>přenesení pojmenování na základě </a:t>
            </a:r>
            <a:r>
              <a:rPr lang="cs-CZ" sz="4000" b="1" i="1" dirty="0" smtClean="0">
                <a:solidFill>
                  <a:srgbClr val="FFFF00"/>
                </a:solidFill>
              </a:rPr>
              <a:t>věcné</a:t>
            </a:r>
            <a:r>
              <a:rPr lang="cs-CZ" sz="4000" b="1" dirty="0" smtClean="0">
                <a:solidFill>
                  <a:srgbClr val="FFFF00"/>
                </a:solidFill>
              </a:rPr>
              <a:t> </a:t>
            </a:r>
            <a:r>
              <a:rPr lang="cs-CZ" sz="4000" b="1" i="1" dirty="0" smtClean="0">
                <a:solidFill>
                  <a:srgbClr val="FFFF00"/>
                </a:solidFill>
              </a:rPr>
              <a:t>souvislosti, spojitosti</a:t>
            </a:r>
          </a:p>
          <a:p>
            <a:pPr>
              <a:buNone/>
            </a:pPr>
            <a:endParaRPr lang="cs-CZ" sz="4000" b="1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cs-CZ" sz="4000" b="1" i="1" dirty="0" smtClean="0">
                <a:solidFill>
                  <a:srgbClr val="FFFF00"/>
                </a:solidFill>
              </a:rPr>
              <a:t>Dnes večer </a:t>
            </a:r>
            <a:r>
              <a:rPr lang="cs-CZ" sz="4000" b="1" i="1" u="sng" dirty="0" smtClean="0">
                <a:solidFill>
                  <a:srgbClr val="FFFF00"/>
                </a:solidFill>
              </a:rPr>
              <a:t>jdeme na Mozarta</a:t>
            </a:r>
            <a:r>
              <a:rPr lang="cs-CZ" sz="4000" b="1" i="1" dirty="0" smtClean="0">
                <a:solidFill>
                  <a:srgbClr val="FFFF00"/>
                </a:solidFill>
              </a:rPr>
              <a:t>. (na jeho hudbu)</a:t>
            </a:r>
            <a:endParaRPr lang="cs-CZ" sz="4000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solidFill>
                  <a:srgbClr val="FFFF00"/>
                </a:solidFill>
              </a:rPr>
              <a:t>Synekdocha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cs-CZ" sz="3600" b="1" dirty="0" smtClean="0">
                <a:solidFill>
                  <a:srgbClr val="FFFF00"/>
                </a:solidFill>
              </a:rPr>
              <a:t>druh metonymie (spojitost  </a:t>
            </a:r>
            <a:r>
              <a:rPr lang="cs-CZ" sz="3600" b="1" i="1" dirty="0" smtClean="0">
                <a:solidFill>
                  <a:srgbClr val="FFFF00"/>
                </a:solidFill>
              </a:rPr>
              <a:t>kvantitativní</a:t>
            </a:r>
            <a:r>
              <a:rPr lang="cs-CZ" sz="3600" b="1" dirty="0" smtClean="0">
                <a:solidFill>
                  <a:srgbClr val="FFFF00"/>
                </a:solidFill>
              </a:rPr>
              <a:t>), část označená celkem a naopak</a:t>
            </a:r>
          </a:p>
          <a:p>
            <a:pPr>
              <a:buFontTx/>
              <a:buChar char="-"/>
            </a:pPr>
            <a:endParaRPr lang="cs-CZ" sz="3600" b="1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cs-CZ" sz="3600" b="1" i="1" dirty="0" smtClean="0">
                <a:solidFill>
                  <a:srgbClr val="FFFF00"/>
                </a:solidFill>
              </a:rPr>
              <a:t>A v létě lákají nás k nakousnutí kukuřičná zrna. (klasy)</a:t>
            </a:r>
          </a:p>
          <a:p>
            <a:pPr>
              <a:buNone/>
            </a:pPr>
            <a:endParaRPr lang="cs-CZ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solidFill>
                  <a:srgbClr val="FFFF00"/>
                </a:solidFill>
              </a:rPr>
              <a:t>Eufemismus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sz="3600" b="1" i="1" dirty="0" smtClean="0">
                <a:solidFill>
                  <a:srgbClr val="FFFF00"/>
                </a:solidFill>
              </a:rPr>
              <a:t>zjemnění</a:t>
            </a:r>
            <a:r>
              <a:rPr lang="cs-CZ" sz="3600" b="1" dirty="0" smtClean="0">
                <a:solidFill>
                  <a:srgbClr val="FFFF00"/>
                </a:solidFill>
              </a:rPr>
              <a:t> drsných nebo nepříjemných představ</a:t>
            </a:r>
          </a:p>
          <a:p>
            <a:pPr>
              <a:buFontTx/>
              <a:buChar char="-"/>
            </a:pPr>
            <a:r>
              <a:rPr lang="cs-CZ" sz="3600" b="1" dirty="0" smtClean="0">
                <a:solidFill>
                  <a:srgbClr val="FFFF00"/>
                </a:solidFill>
              </a:rPr>
              <a:t>opakem </a:t>
            </a:r>
            <a:r>
              <a:rPr lang="cs-CZ" sz="3600" b="1" i="1" dirty="0" smtClean="0">
                <a:solidFill>
                  <a:srgbClr val="FFFF00"/>
                </a:solidFill>
              </a:rPr>
              <a:t>dysfemismus</a:t>
            </a:r>
          </a:p>
          <a:p>
            <a:pPr>
              <a:buNone/>
            </a:pPr>
            <a:endParaRPr lang="cs-CZ" sz="3600" b="1" i="1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cs-CZ" sz="3600" b="1" i="1" dirty="0" smtClean="0">
                <a:solidFill>
                  <a:srgbClr val="FFFF00"/>
                </a:solidFill>
              </a:rPr>
              <a:t>Už na něm roste tráva. / Konečně chcípl!</a:t>
            </a:r>
          </a:p>
          <a:p>
            <a:pPr>
              <a:buNone/>
            </a:pPr>
            <a:r>
              <a:rPr lang="cs-CZ" sz="3600" b="1" i="1" dirty="0" smtClean="0">
                <a:solidFill>
                  <a:srgbClr val="FFFF00"/>
                </a:solidFill>
              </a:rPr>
              <a:t>(zemřel)</a:t>
            </a:r>
            <a:endParaRPr lang="cs-CZ" sz="3600" b="1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solidFill>
                  <a:srgbClr val="FFFF00"/>
                </a:solidFill>
              </a:rPr>
              <a:t>Oxymóron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3600" b="1" dirty="0" smtClean="0">
                <a:solidFill>
                  <a:srgbClr val="FFFF00"/>
                </a:solidFill>
              </a:rPr>
              <a:t>= </a:t>
            </a:r>
            <a:r>
              <a:rPr lang="cs-CZ" sz="3600" b="1" i="1" dirty="0" smtClean="0">
                <a:solidFill>
                  <a:srgbClr val="FFFF00"/>
                </a:solidFill>
              </a:rPr>
              <a:t>protimluv</a:t>
            </a:r>
            <a:r>
              <a:rPr lang="cs-CZ" sz="3600" b="1" dirty="0" smtClean="0">
                <a:solidFill>
                  <a:srgbClr val="FFFF00"/>
                </a:solidFill>
              </a:rPr>
              <a:t> - zdánlivě nelogické spojení dvou slov</a:t>
            </a:r>
          </a:p>
          <a:p>
            <a:pPr>
              <a:buNone/>
            </a:pPr>
            <a:endParaRPr lang="cs-CZ" sz="3600" b="1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cs-CZ" sz="3600" b="1" i="1" dirty="0" smtClean="0">
                <a:solidFill>
                  <a:srgbClr val="FFFF00"/>
                </a:solidFill>
              </a:rPr>
              <a:t>živá mrtvola, stará mladá, zdravý nemocný, mrtvého ptáčka krásný zpěv, prasklého bubnu zvuk</a:t>
            </a:r>
            <a:endParaRPr lang="cs-CZ" sz="3600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solidFill>
                  <a:srgbClr val="800000"/>
                </a:solidFill>
              </a:rPr>
              <a:t>Úkol:</a:t>
            </a:r>
            <a:endParaRPr lang="cs-CZ" b="1" dirty="0">
              <a:solidFill>
                <a:srgbClr val="8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u="sng" dirty="0" smtClean="0">
                <a:solidFill>
                  <a:srgbClr val="800000"/>
                </a:solidFill>
              </a:rPr>
              <a:t>Vyhledejte</a:t>
            </a:r>
            <a:r>
              <a:rPr lang="cs-CZ" b="1" dirty="0" smtClean="0">
                <a:solidFill>
                  <a:srgbClr val="800000"/>
                </a:solidFill>
              </a:rPr>
              <a:t>: přirovnání, metaforu, metonymii,</a:t>
            </a:r>
          </a:p>
          <a:p>
            <a:pPr>
              <a:buNone/>
            </a:pPr>
            <a:r>
              <a:rPr lang="cs-CZ" b="1" dirty="0" smtClean="0">
                <a:solidFill>
                  <a:srgbClr val="800000"/>
                </a:solidFill>
              </a:rPr>
              <a:t>synekdochu, epiteton, oxymóron</a:t>
            </a:r>
            <a:r>
              <a:rPr lang="cs-CZ" b="1" smtClean="0">
                <a:solidFill>
                  <a:srgbClr val="800000"/>
                </a:solidFill>
              </a:rPr>
              <a:t>, personifikaci</a:t>
            </a:r>
            <a:endParaRPr lang="cs-CZ" b="1" dirty="0" smtClean="0">
              <a:solidFill>
                <a:srgbClr val="800000"/>
              </a:solidFill>
            </a:endParaRPr>
          </a:p>
          <a:p>
            <a:pPr>
              <a:buNone/>
            </a:pPr>
            <a:r>
              <a:rPr lang="cs-CZ" b="1" i="1" dirty="0" smtClean="0">
                <a:solidFill>
                  <a:srgbClr val="002060"/>
                </a:solidFill>
              </a:rPr>
              <a:t>Včera jsem byla na </a:t>
            </a:r>
            <a:r>
              <a:rPr lang="cs-CZ" b="1" i="1" dirty="0" err="1" smtClean="0">
                <a:solidFill>
                  <a:srgbClr val="002060"/>
                </a:solidFill>
              </a:rPr>
              <a:t>Moliérově</a:t>
            </a:r>
            <a:r>
              <a:rPr lang="cs-CZ" b="1" i="1" dirty="0" smtClean="0">
                <a:solidFill>
                  <a:srgbClr val="002060"/>
                </a:solidFill>
              </a:rPr>
              <a:t> hře Zdravý</a:t>
            </a:r>
          </a:p>
          <a:p>
            <a:pPr>
              <a:buNone/>
            </a:pPr>
            <a:r>
              <a:rPr lang="cs-CZ" b="1" i="1" dirty="0" smtClean="0">
                <a:solidFill>
                  <a:srgbClr val="002060"/>
                </a:solidFill>
              </a:rPr>
              <a:t>nemocný. Je tomu už rok, co odešel na druhý</a:t>
            </a:r>
          </a:p>
          <a:p>
            <a:pPr>
              <a:buNone/>
            </a:pPr>
            <a:r>
              <a:rPr lang="cs-CZ" b="1" i="1" dirty="0" smtClean="0">
                <a:solidFill>
                  <a:srgbClr val="002060"/>
                </a:solidFill>
              </a:rPr>
              <a:t>břeh. Postav vodu na čaj. Na tu zahradu nesmí</a:t>
            </a:r>
          </a:p>
          <a:p>
            <a:pPr>
              <a:buNone/>
            </a:pPr>
            <a:r>
              <a:rPr lang="cs-CZ" b="1" i="1" dirty="0" smtClean="0">
                <a:solidFill>
                  <a:srgbClr val="002060"/>
                </a:solidFill>
              </a:rPr>
              <a:t>ani noha! Nevěřícně na něj zíral jak vyoraná</a:t>
            </a:r>
          </a:p>
          <a:p>
            <a:pPr>
              <a:buNone/>
            </a:pPr>
            <a:r>
              <a:rPr lang="cs-CZ" b="1" i="1" dirty="0" smtClean="0">
                <a:solidFill>
                  <a:srgbClr val="002060"/>
                </a:solidFill>
              </a:rPr>
              <a:t>myš. Z očí jí stékaly kapky moře. Hrnečky</a:t>
            </a:r>
          </a:p>
          <a:p>
            <a:pPr>
              <a:buNone/>
            </a:pPr>
            <a:r>
              <a:rPr lang="cs-CZ" b="1" i="1" dirty="0" smtClean="0">
                <a:solidFill>
                  <a:srgbClr val="002060"/>
                </a:solidFill>
              </a:rPr>
              <a:t>nárazem seskočily z regálu.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solidFill>
                  <a:srgbClr val="7030A0"/>
                </a:solidFill>
              </a:rPr>
              <a:t>Použitá literatura: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MARTINKOVÁ, V. </a:t>
            </a:r>
            <a:r>
              <a:rPr lang="cs-CZ" b="1" i="1" dirty="0" smtClean="0"/>
              <a:t>Teorie literatury 1 - 4. </a:t>
            </a:r>
            <a:r>
              <a:rPr lang="cs-CZ" b="1" dirty="0" smtClean="0"/>
              <a:t>Praha: </a:t>
            </a:r>
            <a:r>
              <a:rPr lang="cs-CZ" b="1" dirty="0" err="1" smtClean="0"/>
              <a:t>Trizonia</a:t>
            </a:r>
            <a:r>
              <a:rPr lang="cs-CZ" b="1" dirty="0" smtClean="0"/>
              <a:t>, 1995.</a:t>
            </a:r>
          </a:p>
          <a:p>
            <a:pPr>
              <a:buNone/>
            </a:pPr>
            <a:r>
              <a:rPr lang="cs-CZ" b="1" smtClean="0"/>
              <a:t>Kresba: </a:t>
            </a:r>
            <a:r>
              <a:rPr lang="cs-CZ" b="1" dirty="0" smtClean="0"/>
              <a:t>vlastní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solidFill>
                  <a:schemeClr val="bg1"/>
                </a:solidFill>
              </a:rPr>
              <a:t>Závěr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				</a:t>
            </a:r>
            <a:r>
              <a:rPr lang="cs-CZ" sz="4800" b="1" dirty="0" smtClean="0">
                <a:solidFill>
                  <a:schemeClr val="bg1"/>
                </a:solidFill>
              </a:rPr>
              <a:t>Děkuji za pozornost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233</Words>
  <Application>Microsoft Office PowerPoint</Application>
  <PresentationFormat>Předvádění na obrazovce (4:3)</PresentationFormat>
  <Paragraphs>55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Obrazná pojmenování</vt:lpstr>
      <vt:lpstr>Osnova</vt:lpstr>
      <vt:lpstr>Obrazná pojmenování</vt:lpstr>
      <vt:lpstr>Epiteton/Přirovnání</vt:lpstr>
      <vt:lpstr>Metafora</vt:lpstr>
      <vt:lpstr>Metonymie</vt:lpstr>
      <vt:lpstr>Synekdocha</vt:lpstr>
      <vt:lpstr>Eufemismus</vt:lpstr>
      <vt:lpstr>Oxymóron</vt:lpstr>
      <vt:lpstr>Úkol:</vt:lpstr>
      <vt:lpstr>Použitá literatura:</vt:lpstr>
      <vt:lpstr>Závěr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Obrazná pojmenování</dc:title>
  <dc:creator>user</dc:creator>
  <cp:lastModifiedBy>spravce2</cp:lastModifiedBy>
  <cp:revision>16</cp:revision>
  <dcterms:created xsi:type="dcterms:W3CDTF">2012-12-31T18:52:35Z</dcterms:created>
  <dcterms:modified xsi:type="dcterms:W3CDTF">2014-06-01T22:10:30Z</dcterms:modified>
</cp:coreProperties>
</file>