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VY_32_INOVACE_07_Matematika pro 6.ročník_Jednotky délky, hmotnosti a obsahu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Jednotky délky, hmotnosti a obsahu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E7FEEC-04A0-47B6-9013-042228B057C3}" type="presOf" srcId="{D1B46980-6531-4606-95E6-44980827E919}" destId="{6140AFEC-043D-4C43-A2F9-D0F5331DF3A3}" srcOrd="0" destOrd="0" presId="urn:microsoft.com/office/officeart/2005/8/layout/target3"/>
    <dgm:cxn modelId="{BE028EA3-A437-4137-84DA-901E994F531B}" type="presOf" srcId="{B651F6E3-6281-48DB-9319-2AEAFDAE7572}" destId="{619D679B-A015-4ECF-8348-D1034C574F40}" srcOrd="0" destOrd="0" presId="urn:microsoft.com/office/officeart/2005/8/layout/target3"/>
    <dgm:cxn modelId="{3F420D35-61AF-4810-88B0-B1EAC1D5D60E}" type="presOf" srcId="{757F3AB3-0718-4624-B441-E567A8F0AB56}" destId="{333A1088-737F-45CB-B68E-254E46348037}" srcOrd="0" destOrd="0" presId="urn:microsoft.com/office/officeart/2005/8/layout/target3"/>
    <dgm:cxn modelId="{D50D1063-57A0-4C79-91AA-0B730172E111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F40A849-CF5C-468E-B4B7-0DDB0617478D}" type="presOf" srcId="{B651F6E3-6281-48DB-9319-2AEAFDAE7572}" destId="{6BB5E863-4638-4E1D-BFDE-399D028AC4ED}" srcOrd="1" destOrd="0" presId="urn:microsoft.com/office/officeart/2005/8/layout/target3"/>
    <dgm:cxn modelId="{B6C4B4B9-086B-4661-9CD2-5D0A38AAFF15}" type="presOf" srcId="{D8197B8C-B260-4A16-BDF4-0947B075E274}" destId="{25B08C86-7E15-44DC-BE7F-FFB55DD49D12}" srcOrd="0" destOrd="0" presId="urn:microsoft.com/office/officeart/2005/8/layout/target3"/>
    <dgm:cxn modelId="{7824140A-C482-42F6-8F96-A6D52FC9AA69}" type="presOf" srcId="{4C35D32F-0EAB-4CD7-82EE-45574DC2A586}" destId="{890E4F0B-2866-4A3F-A3C7-2A14B1797930}" srcOrd="1" destOrd="0" presId="urn:microsoft.com/office/officeart/2005/8/layout/target3"/>
    <dgm:cxn modelId="{801B024F-E4AF-4EFD-A588-42C4C0A3F8BA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AA94758-B24F-4063-8C1A-4666DD72027F}" type="presOf" srcId="{D1D4F407-5343-4D3F-B5B9-D407B03CAEB4}" destId="{AED2198E-93D5-4001-81B4-73124B309672}" srcOrd="1" destOrd="0" presId="urn:microsoft.com/office/officeart/2005/8/layout/target3"/>
    <dgm:cxn modelId="{732FB811-2DFE-4837-810D-77DC1A132ADB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5519EF1-D64F-46C6-8ABE-B95D83C92C0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C1526FC-F2BB-4DEA-B9E4-5E6AC86237BE}" type="presParOf" srcId="{333A1088-737F-45CB-B68E-254E46348037}" destId="{F5ABB229-8D3B-4694-996A-96F23CF14429}" srcOrd="0" destOrd="0" presId="urn:microsoft.com/office/officeart/2005/8/layout/target3"/>
    <dgm:cxn modelId="{FACAA745-C2F9-473E-A45A-7E8F7964A1F4}" type="presParOf" srcId="{333A1088-737F-45CB-B68E-254E46348037}" destId="{F41139FD-01EE-4571-8B17-4FB00FC51163}" srcOrd="1" destOrd="0" presId="urn:microsoft.com/office/officeart/2005/8/layout/target3"/>
    <dgm:cxn modelId="{4E8B91C6-00FC-43B6-8025-5EAA7DBFF670}" type="presParOf" srcId="{333A1088-737F-45CB-B68E-254E46348037}" destId="{D005CE8C-CC26-4C3E-AC11-E15060ECD759}" srcOrd="2" destOrd="0" presId="urn:microsoft.com/office/officeart/2005/8/layout/target3"/>
    <dgm:cxn modelId="{103CE9A0-1532-4594-A4B1-BF642B633350}" type="presParOf" srcId="{333A1088-737F-45CB-B68E-254E46348037}" destId="{2C702D82-9B77-49B7-9568-BB8EB47C3372}" srcOrd="3" destOrd="0" presId="urn:microsoft.com/office/officeart/2005/8/layout/target3"/>
    <dgm:cxn modelId="{6BB2DE40-47BF-4E83-9B33-8D52DE38CEE7}" type="presParOf" srcId="{333A1088-737F-45CB-B68E-254E46348037}" destId="{A52A0455-90FF-4808-ABD0-F02540D31D5A}" srcOrd="4" destOrd="0" presId="urn:microsoft.com/office/officeart/2005/8/layout/target3"/>
    <dgm:cxn modelId="{13D2D7F1-64C3-4849-9E93-9BAF772B1554}" type="presParOf" srcId="{333A1088-737F-45CB-B68E-254E46348037}" destId="{6140AFEC-043D-4C43-A2F9-D0F5331DF3A3}" srcOrd="5" destOrd="0" presId="urn:microsoft.com/office/officeart/2005/8/layout/target3"/>
    <dgm:cxn modelId="{98851657-BD0D-4AD9-AD09-4CFB159BDC83}" type="presParOf" srcId="{333A1088-737F-45CB-B68E-254E46348037}" destId="{9358AC05-5D7D-4327-9F80-1AD486AEA664}" srcOrd="6" destOrd="0" presId="urn:microsoft.com/office/officeart/2005/8/layout/target3"/>
    <dgm:cxn modelId="{ECB9EBAF-11B0-4732-83C0-5907DB79E139}" type="presParOf" srcId="{333A1088-737F-45CB-B68E-254E46348037}" destId="{313FC574-E1CD-4FB4-B054-0B805CE0447D}" srcOrd="7" destOrd="0" presId="urn:microsoft.com/office/officeart/2005/8/layout/target3"/>
    <dgm:cxn modelId="{D97F1596-E3CC-4CCD-A963-1638ABDCEB5B}" type="presParOf" srcId="{333A1088-737F-45CB-B68E-254E46348037}" destId="{619D679B-A015-4ECF-8348-D1034C574F40}" srcOrd="8" destOrd="0" presId="urn:microsoft.com/office/officeart/2005/8/layout/target3"/>
    <dgm:cxn modelId="{D06C5AB1-02D2-4447-BD58-4A7895BD6639}" type="presParOf" srcId="{333A1088-737F-45CB-B68E-254E46348037}" destId="{322283A8-4A27-4CDA-BAE3-F381106A9174}" srcOrd="9" destOrd="0" presId="urn:microsoft.com/office/officeart/2005/8/layout/target3"/>
    <dgm:cxn modelId="{2D1DFEA8-4FE3-4157-9DD5-16989589D283}" type="presParOf" srcId="{333A1088-737F-45CB-B68E-254E46348037}" destId="{FFC9F71D-1B4F-4AD9-A4A6-86ADEFC8AF5C}" srcOrd="10" destOrd="0" presId="urn:microsoft.com/office/officeart/2005/8/layout/target3"/>
    <dgm:cxn modelId="{FB30F932-245B-4FF5-A132-F38E0EEE59B6}" type="presParOf" srcId="{333A1088-737F-45CB-B68E-254E46348037}" destId="{25B08C86-7E15-44DC-BE7F-FFB55DD49D12}" srcOrd="11" destOrd="0" presId="urn:microsoft.com/office/officeart/2005/8/layout/target3"/>
    <dgm:cxn modelId="{D8207FC1-6853-4927-A458-943CC925F1D6}" type="presParOf" srcId="{333A1088-737F-45CB-B68E-254E46348037}" destId="{76644BE8-9D7C-4C09-B250-3D10AF48CBB7}" srcOrd="12" destOrd="0" presId="urn:microsoft.com/office/officeart/2005/8/layout/target3"/>
    <dgm:cxn modelId="{1BC296DB-B005-4379-A1E6-E21E3A2F3B3B}" type="presParOf" srcId="{333A1088-737F-45CB-B68E-254E46348037}" destId="{EE85B701-7295-41C0-BA7A-34D3756A2AE6}" srcOrd="13" destOrd="0" presId="urn:microsoft.com/office/officeart/2005/8/layout/target3"/>
    <dgm:cxn modelId="{733A908A-AC35-4554-8793-04F78669B377}" type="presParOf" srcId="{333A1088-737F-45CB-B68E-254E46348037}" destId="{8BEBB6EC-1DAA-4CAC-8A25-BC0FCBD5DBD5}" srcOrd="14" destOrd="0" presId="urn:microsoft.com/office/officeart/2005/8/layout/target3"/>
    <dgm:cxn modelId="{717FC5D6-B8BC-4E40-9801-53E88F08F663}" type="presParOf" srcId="{333A1088-737F-45CB-B68E-254E46348037}" destId="{AED2198E-93D5-4001-81B4-73124B309672}" srcOrd="15" destOrd="0" presId="urn:microsoft.com/office/officeart/2005/8/layout/target3"/>
    <dgm:cxn modelId="{4B904231-32C1-4BC5-8FD4-2EC79B125BF7}" type="presParOf" srcId="{333A1088-737F-45CB-B68E-254E46348037}" destId="{2BE915AB-18AA-4053-B92C-3BFC9ED204BB}" srcOrd="16" destOrd="0" presId="urn:microsoft.com/office/officeart/2005/8/layout/target3"/>
    <dgm:cxn modelId="{8554B109-EF95-4E0D-AA17-C65AE870B20D}" type="presParOf" srcId="{333A1088-737F-45CB-B68E-254E46348037}" destId="{6BB5E863-4638-4E1D-BFDE-399D028AC4ED}" srcOrd="17" destOrd="0" presId="urn:microsoft.com/office/officeart/2005/8/layout/target3"/>
    <dgm:cxn modelId="{C537ED0A-52BE-496A-9580-1E9BEAE5ADC8}" type="presParOf" srcId="{333A1088-737F-45CB-B68E-254E46348037}" destId="{5A5FFA88-C948-4069-8E93-59FA12366E83}" srcOrd="18" destOrd="0" presId="urn:microsoft.com/office/officeart/2005/8/layout/target3"/>
    <dgm:cxn modelId="{719B9329-64DA-4001-9B7F-D7AEC20BEAF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20000"/>
              </a:schemeClr>
            </a:gs>
          </a:gsLst>
          <a:lin ang="5400000" scaled="1"/>
        </a:grad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20000"/>
              </a:schemeClr>
            </a:gs>
          </a:gsLst>
          <a:lin ang="5400000" scaled="1"/>
        </a:grad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Martina Dostálová</a:t>
          </a:r>
          <a:endParaRPr lang="cs-CZ" sz="12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20000"/>
              </a:schemeClr>
            </a:gs>
          </a:gsLst>
          <a:lin ang="5400000" scaled="1"/>
        </a:grad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VY_32_INOVACE_07_Matematika pro 6.ročník_Jednotky délky, hmotnosti a obsahu</a:t>
          </a:r>
          <a:endParaRPr lang="cs-CZ" sz="12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20000"/>
              </a:schemeClr>
            </a:gs>
          </a:gsLst>
          <a:lin ang="5400000" scaled="1"/>
        </a:grad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Jednotky délky, hmotnosti a obsahu</a:t>
          </a:r>
          <a:endParaRPr lang="cs-CZ" sz="12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20000"/>
              </a:schemeClr>
            </a:gs>
          </a:gsLst>
          <a:lin ang="5400000" scaled="1"/>
        </a:grad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6258794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48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Digitální učební materiál Jednotky délky, hmotnosti a obsahu je určen pro procvičování převádění jednotek délky, hmotnosti a obsahu </a:t>
            </a:r>
            <a:r>
              <a:rPr lang="cs-CZ" dirty="0" smtClean="0"/>
              <a:t>    v </a:t>
            </a:r>
            <a:r>
              <a:rPr lang="cs-CZ" dirty="0" smtClean="0"/>
              <a:t>6.třídě nebo pro opakování v 7.třídě základní školy. Materiál je určen pro prezentaci </a:t>
            </a:r>
            <a:r>
              <a:rPr lang="cs-CZ" dirty="0" smtClean="0"/>
              <a:t>                       na </a:t>
            </a:r>
            <a:r>
              <a:rPr lang="cs-CZ" dirty="0" smtClean="0"/>
              <a:t>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411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délky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08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568952" cy="928686"/>
          </a:xfrm>
        </p:spPr>
        <p:txBody>
          <a:bodyPr>
            <a:normAutofit/>
          </a:bodyPr>
          <a:lstStyle/>
          <a:p>
            <a:r>
              <a:rPr lang="cs-CZ" dirty="0"/>
              <a:t>k</a:t>
            </a:r>
            <a:r>
              <a:rPr lang="cs-CZ" dirty="0" smtClean="0"/>
              <a:t>m		m		dm		cm		mm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331640" y="1124744"/>
            <a:ext cx="720080" cy="0"/>
          </a:xfrm>
          <a:prstGeom prst="straightConnector1">
            <a:avLst/>
          </a:prstGeom>
          <a:ln w="57150"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6804248" y="1150031"/>
            <a:ext cx="720080" cy="0"/>
          </a:xfrm>
          <a:prstGeom prst="straightConnector1">
            <a:avLst/>
          </a:prstGeom>
          <a:ln w="57150"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5004048" y="1150031"/>
            <a:ext cx="720080" cy="0"/>
          </a:xfrm>
          <a:prstGeom prst="straightConnector1">
            <a:avLst/>
          </a:prstGeom>
          <a:ln w="57150"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987824" y="1124744"/>
            <a:ext cx="720080" cy="0"/>
          </a:xfrm>
          <a:prstGeom prst="straightConnector1">
            <a:avLst/>
          </a:prstGeom>
          <a:ln w="57150"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47598" y="2780928"/>
            <a:ext cx="3600400" cy="355481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500 mm =		m</a:t>
            </a:r>
          </a:p>
          <a:p>
            <a:endParaRPr lang="cs-CZ" sz="2500" dirty="0"/>
          </a:p>
          <a:p>
            <a:r>
              <a:rPr lang="cs-CZ" sz="2500" dirty="0" smtClean="0"/>
              <a:t>2 m = 			mm</a:t>
            </a:r>
          </a:p>
          <a:p>
            <a:endParaRPr lang="cs-CZ" sz="2500" dirty="0"/>
          </a:p>
          <a:p>
            <a:r>
              <a:rPr lang="cs-CZ" sz="2500" dirty="0" smtClean="0"/>
              <a:t>1 203 mm =		m</a:t>
            </a:r>
          </a:p>
          <a:p>
            <a:endParaRPr lang="cs-CZ" sz="2500" dirty="0"/>
          </a:p>
          <a:p>
            <a:r>
              <a:rPr lang="cs-CZ" sz="2500" dirty="0" smtClean="0"/>
              <a:t>5,43 m =		cm</a:t>
            </a:r>
          </a:p>
          <a:p>
            <a:endParaRPr lang="cs-CZ" sz="2500" dirty="0"/>
          </a:p>
          <a:p>
            <a:r>
              <a:rPr lang="cs-CZ" sz="2500" dirty="0" smtClean="0"/>
              <a:t>13,25 m =		dm</a:t>
            </a:r>
            <a:endParaRPr lang="cs-CZ" sz="2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2780928"/>
            <a:ext cx="3600400" cy="355481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32,6 mm =		m</a:t>
            </a:r>
          </a:p>
          <a:p>
            <a:endParaRPr lang="cs-CZ" sz="2500" dirty="0"/>
          </a:p>
          <a:p>
            <a:r>
              <a:rPr lang="cs-CZ" sz="2500" dirty="0" smtClean="0"/>
              <a:t>0,36 m = 		mm</a:t>
            </a:r>
          </a:p>
          <a:p>
            <a:endParaRPr lang="cs-CZ" sz="2500" dirty="0"/>
          </a:p>
          <a:p>
            <a:r>
              <a:rPr lang="cs-CZ" sz="2500" dirty="0" smtClean="0"/>
              <a:t>1 13 mm =		m</a:t>
            </a:r>
          </a:p>
          <a:p>
            <a:endParaRPr lang="cs-CZ" sz="2500" dirty="0"/>
          </a:p>
          <a:p>
            <a:r>
              <a:rPr lang="cs-CZ" sz="2500" dirty="0" smtClean="0"/>
              <a:t>73,6 m =		cm</a:t>
            </a:r>
          </a:p>
          <a:p>
            <a:endParaRPr lang="cs-CZ" sz="2500" dirty="0"/>
          </a:p>
          <a:p>
            <a:r>
              <a:rPr lang="cs-CZ" sz="2500" dirty="0" smtClean="0"/>
              <a:t>43 m =			dm</a:t>
            </a:r>
            <a:endParaRPr lang="cs-CZ" sz="2500" dirty="0"/>
          </a:p>
        </p:txBody>
      </p:sp>
      <p:pic>
        <p:nvPicPr>
          <p:cNvPr id="1026" name="Picture 2" descr="C:\Users\mdostalova\AppData\Local\Microsoft\Windows\Temporary Internet Files\Content.IE5\2FBZKO1I\MM90033639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792" y="2852057"/>
            <a:ext cx="448816" cy="44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mdostalova\AppData\Local\Microsoft\Windows\Temporary Internet Files\Content.IE5\2FBZKO1I\MM900336396[1].gif"/>
          <p:cNvPicPr>
            <a:picLocks noChangeAspect="1" noChangeArrowheads="1" noCrop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792" y="3573016"/>
            <a:ext cx="448816" cy="44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mdostalova\AppData\Local\Microsoft\Windows\Temporary Internet Files\Content.IE5\2FBZKO1I\MM900336396[1].gif"/>
          <p:cNvPicPr>
            <a:picLocks noChangeAspect="1" noChangeArrowheads="1" noCrop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0018" y="4333929"/>
            <a:ext cx="448816" cy="44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mdostalova\AppData\Local\Microsoft\Windows\Temporary Internet Files\Content.IE5\2FBZKO1I\MM90033639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0018" y="5157192"/>
            <a:ext cx="448816" cy="44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mdostalova\AppData\Local\Microsoft\Windows\Temporary Internet Files\Content.IE5\2FBZKO1I\MM90033639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792" y="5886931"/>
            <a:ext cx="448816" cy="44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2569029" y="206666"/>
            <a:ext cx="5584371" cy="794820"/>
            <a:chOff x="2569029" y="206666"/>
            <a:chExt cx="5584371" cy="794820"/>
          </a:xfrm>
        </p:grpSpPr>
        <p:sp>
          <p:nvSpPr>
            <p:cNvPr id="10" name="Volný tvar 9"/>
            <p:cNvSpPr/>
            <p:nvPr/>
          </p:nvSpPr>
          <p:spPr>
            <a:xfrm>
              <a:off x="2569029" y="206666"/>
              <a:ext cx="5584371" cy="794820"/>
            </a:xfrm>
            <a:custGeom>
              <a:avLst/>
              <a:gdLst>
                <a:gd name="connsiteX0" fmla="*/ 5584371 w 5584371"/>
                <a:gd name="connsiteY0" fmla="*/ 794820 h 794820"/>
                <a:gd name="connsiteX1" fmla="*/ 2449285 w 5584371"/>
                <a:gd name="connsiteY1" fmla="*/ 163 h 794820"/>
                <a:gd name="connsiteX2" fmla="*/ 0 w 5584371"/>
                <a:gd name="connsiteY2" fmla="*/ 718620 h 794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84371" h="794820">
                  <a:moveTo>
                    <a:pt x="5584371" y="794820"/>
                  </a:moveTo>
                  <a:cubicBezTo>
                    <a:pt x="4482192" y="403841"/>
                    <a:pt x="3380013" y="12863"/>
                    <a:pt x="2449285" y="163"/>
                  </a:cubicBezTo>
                  <a:cubicBezTo>
                    <a:pt x="1518557" y="-12537"/>
                    <a:pt x="0" y="718620"/>
                    <a:pt x="0" y="718620"/>
                  </a:cubicBezTo>
                </a:path>
              </a:pathLst>
            </a:custGeom>
            <a:ln>
              <a:solidFill>
                <a:schemeClr val="accent1"/>
              </a:solidFill>
              <a:headEnd type="none" w="med" len="med"/>
              <a:tailEnd type="arrow" w="med" len="med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591200" y="206666"/>
              <a:ext cx="1276944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>
                  <a:solidFill>
                    <a:schemeClr val="accent1">
                      <a:lumMod val="75000"/>
                    </a:schemeClr>
                  </a:solidFill>
                </a:rPr>
                <a:t>: 1000</a:t>
              </a:r>
              <a:endParaRPr lang="cs-CZ" sz="25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536371" y="1306286"/>
            <a:ext cx="5856515" cy="1087600"/>
            <a:chOff x="2536371" y="1306286"/>
            <a:chExt cx="5856515" cy="1087600"/>
          </a:xfrm>
        </p:grpSpPr>
        <p:sp>
          <p:nvSpPr>
            <p:cNvPr id="18" name="Volný tvar 17"/>
            <p:cNvSpPr/>
            <p:nvPr/>
          </p:nvSpPr>
          <p:spPr>
            <a:xfrm>
              <a:off x="2536371" y="1306286"/>
              <a:ext cx="5856515" cy="1018175"/>
            </a:xfrm>
            <a:custGeom>
              <a:avLst/>
              <a:gdLst>
                <a:gd name="connsiteX0" fmla="*/ 0 w 5856515"/>
                <a:gd name="connsiteY0" fmla="*/ 0 h 1018175"/>
                <a:gd name="connsiteX1" fmla="*/ 2405743 w 5856515"/>
                <a:gd name="connsiteY1" fmla="*/ 947057 h 1018175"/>
                <a:gd name="connsiteX2" fmla="*/ 5257800 w 5856515"/>
                <a:gd name="connsiteY2" fmla="*/ 859971 h 1018175"/>
                <a:gd name="connsiteX3" fmla="*/ 5856515 w 5856515"/>
                <a:gd name="connsiteY3" fmla="*/ 141514 h 1018175"/>
                <a:gd name="connsiteX4" fmla="*/ 5856515 w 5856515"/>
                <a:gd name="connsiteY4" fmla="*/ 141514 h 101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56515" h="1018175">
                  <a:moveTo>
                    <a:pt x="0" y="0"/>
                  </a:moveTo>
                  <a:cubicBezTo>
                    <a:pt x="764721" y="401864"/>
                    <a:pt x="1529443" y="803729"/>
                    <a:pt x="2405743" y="947057"/>
                  </a:cubicBezTo>
                  <a:cubicBezTo>
                    <a:pt x="3282043" y="1090385"/>
                    <a:pt x="4682671" y="994228"/>
                    <a:pt x="5257800" y="859971"/>
                  </a:cubicBezTo>
                  <a:cubicBezTo>
                    <a:pt x="5832929" y="725714"/>
                    <a:pt x="5856515" y="141514"/>
                    <a:pt x="5856515" y="141514"/>
                  </a:cubicBezTo>
                  <a:lnTo>
                    <a:pt x="5856515" y="141514"/>
                  </a:lnTo>
                </a:path>
              </a:pathLst>
            </a:custGeom>
            <a:ln>
              <a:headEnd type="none" w="med" len="med"/>
              <a:tailEnd type="arrow" w="med" len="med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004048" y="1916832"/>
              <a:ext cx="1584176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>
                  <a:solidFill>
                    <a:schemeClr val="accent1">
                      <a:lumMod val="75000"/>
                    </a:schemeClr>
                  </a:solidFill>
                </a:rPr>
                <a:t>. 1000</a:t>
              </a:r>
              <a:endParaRPr lang="cs-CZ" sz="25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449287" y="1284514"/>
            <a:ext cx="3994922" cy="1347899"/>
            <a:chOff x="2449286" y="1284514"/>
            <a:chExt cx="4230917" cy="1399307"/>
          </a:xfrm>
        </p:grpSpPr>
        <p:sp>
          <p:nvSpPr>
            <p:cNvPr id="21" name="Volný tvar 20"/>
            <p:cNvSpPr/>
            <p:nvPr/>
          </p:nvSpPr>
          <p:spPr>
            <a:xfrm>
              <a:off x="2449286" y="1284514"/>
              <a:ext cx="4230917" cy="1399307"/>
            </a:xfrm>
            <a:custGeom>
              <a:avLst/>
              <a:gdLst>
                <a:gd name="connsiteX0" fmla="*/ 0 w 4230917"/>
                <a:gd name="connsiteY0" fmla="*/ 0 h 1399307"/>
                <a:gd name="connsiteX1" fmla="*/ 892628 w 4230917"/>
                <a:gd name="connsiteY1" fmla="*/ 1186543 h 1399307"/>
                <a:gd name="connsiteX2" fmla="*/ 4016828 w 4230917"/>
                <a:gd name="connsiteY2" fmla="*/ 1295400 h 1399307"/>
                <a:gd name="connsiteX3" fmla="*/ 3962400 w 4230917"/>
                <a:gd name="connsiteY3" fmla="*/ 76200 h 1399307"/>
                <a:gd name="connsiteX4" fmla="*/ 3962400 w 4230917"/>
                <a:gd name="connsiteY4" fmla="*/ 76200 h 13993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7" h="1399307">
                  <a:moveTo>
                    <a:pt x="0" y="0"/>
                  </a:moveTo>
                  <a:cubicBezTo>
                    <a:pt x="111578" y="485321"/>
                    <a:pt x="223157" y="970643"/>
                    <a:pt x="892628" y="1186543"/>
                  </a:cubicBezTo>
                  <a:cubicBezTo>
                    <a:pt x="1562099" y="1402443"/>
                    <a:pt x="3505199" y="1480457"/>
                    <a:pt x="4016828" y="1295400"/>
                  </a:cubicBezTo>
                  <a:cubicBezTo>
                    <a:pt x="4528457" y="1110343"/>
                    <a:pt x="3962400" y="76200"/>
                    <a:pt x="3962400" y="76200"/>
                  </a:cubicBezTo>
                  <a:lnTo>
                    <a:pt x="3962400" y="76200"/>
                  </a:lnTo>
                </a:path>
              </a:pathLst>
            </a:custGeom>
            <a:ln>
              <a:headEnd type="none" w="med" len="med"/>
              <a:tailEnd type="arrow" w="med" len="med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707904" y="2155359"/>
              <a:ext cx="1296144" cy="4952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>
                  <a:solidFill>
                    <a:schemeClr val="accent1">
                      <a:lumMod val="75000"/>
                    </a:schemeClr>
                  </a:solidFill>
                </a:rPr>
                <a:t>. 100</a:t>
              </a:r>
              <a:endParaRPr lang="cs-CZ" sz="25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525486" y="1240971"/>
            <a:ext cx="1817914" cy="875964"/>
            <a:chOff x="2525486" y="1240971"/>
            <a:chExt cx="1817914" cy="875964"/>
          </a:xfrm>
        </p:grpSpPr>
        <p:sp>
          <p:nvSpPr>
            <p:cNvPr id="24" name="Volný tvar 23"/>
            <p:cNvSpPr/>
            <p:nvPr/>
          </p:nvSpPr>
          <p:spPr>
            <a:xfrm>
              <a:off x="2525486" y="1240971"/>
              <a:ext cx="1817914" cy="797821"/>
            </a:xfrm>
            <a:custGeom>
              <a:avLst/>
              <a:gdLst>
                <a:gd name="connsiteX0" fmla="*/ 0 w 1817914"/>
                <a:gd name="connsiteY0" fmla="*/ 0 h 797821"/>
                <a:gd name="connsiteX1" fmla="*/ 729343 w 1817914"/>
                <a:gd name="connsiteY1" fmla="*/ 718458 h 797821"/>
                <a:gd name="connsiteX2" fmla="*/ 1469571 w 1817914"/>
                <a:gd name="connsiteY2" fmla="*/ 707572 h 797821"/>
                <a:gd name="connsiteX3" fmla="*/ 1817914 w 1817914"/>
                <a:gd name="connsiteY3" fmla="*/ 76200 h 797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17914" h="797821">
                  <a:moveTo>
                    <a:pt x="0" y="0"/>
                  </a:moveTo>
                  <a:cubicBezTo>
                    <a:pt x="242207" y="300264"/>
                    <a:pt x="484415" y="600529"/>
                    <a:pt x="729343" y="718458"/>
                  </a:cubicBezTo>
                  <a:cubicBezTo>
                    <a:pt x="974272" y="836387"/>
                    <a:pt x="1288143" y="814615"/>
                    <a:pt x="1469571" y="707572"/>
                  </a:cubicBezTo>
                  <a:cubicBezTo>
                    <a:pt x="1651000" y="600529"/>
                    <a:pt x="1734457" y="338364"/>
                    <a:pt x="1817914" y="76200"/>
                  </a:cubicBezTo>
                </a:path>
              </a:pathLst>
            </a:custGeom>
            <a:ln>
              <a:headEnd type="none" w="med" len="med"/>
              <a:tailEnd type="arrow" w="med" len="med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275856" y="1639881"/>
              <a:ext cx="97376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>
                  <a:solidFill>
                    <a:schemeClr val="accent1">
                      <a:lumMod val="75000"/>
                    </a:schemeClr>
                  </a:solidFill>
                </a:rPr>
                <a:t>. 10</a:t>
              </a:r>
              <a:endParaRPr lang="cs-CZ" sz="25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58209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Doplň: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2213" y="1352494"/>
            <a:ext cx="986509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Jedna čtvrtina metru je _____dm = ______cm =____ mm =_____m.</a:t>
            </a:r>
            <a:endParaRPr lang="cs-CZ" sz="2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1283746"/>
            <a:ext cx="93610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2,5</a:t>
            </a:r>
            <a:endParaRPr lang="cs-CZ" sz="25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24406" y="1268760"/>
            <a:ext cx="508474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/>
              <a:t>25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392123" y="1268441"/>
            <a:ext cx="67037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/>
              <a:t>250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812360" y="1283107"/>
            <a:ext cx="75052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/>
              <a:t>0,25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3493" y="2778804"/>
            <a:ext cx="741773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/>
              <a:t>Jedna polovina centimetru je ______ mm = ______ dm.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376491" y="3952586"/>
            <a:ext cx="6094617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/>
              <a:t>Tři čtvrtiny metru je ______ cm = ______ dm.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03801" y="5157192"/>
            <a:ext cx="7024744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/>
              <a:t>Jedna polovina decimetru je ______ cm = ______ m.</a:t>
            </a:r>
          </a:p>
        </p:txBody>
      </p:sp>
    </p:spTree>
    <p:extLst>
      <p:ext uri="{BB962C8B-B14F-4D97-AF65-F5344CB8AC3E}">
        <p14:creationId xmlns:p14="http://schemas.microsoft.com/office/powerpoint/2010/main" val="4122188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hmotnosti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486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88640"/>
            <a:ext cx="6400816" cy="928686"/>
          </a:xfrm>
        </p:spPr>
        <p:txBody>
          <a:bodyPr/>
          <a:lstStyle/>
          <a:p>
            <a:pPr algn="l"/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6543306"/>
              </p:ext>
            </p:extLst>
          </p:nvPr>
        </p:nvGraphicFramePr>
        <p:xfrm>
          <a:off x="395536" y="2564906"/>
          <a:ext cx="8064896" cy="3120345"/>
        </p:xfrm>
        <a:graphic>
          <a:graphicData uri="http://schemas.openxmlformats.org/drawingml/2006/table">
            <a:tbl>
              <a:tblPr firstCol="1" bandCol="1">
                <a:tableStyleId>{5C22544A-7EE6-4342-B048-85BDC9FD1C3A}</a:tableStyleId>
              </a:tblPr>
              <a:tblGrid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6240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759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24069">
                <a:tc>
                  <a:txBody>
                    <a:bodyPr/>
                    <a:lstStyle/>
                    <a:p>
                      <a:pPr algn="ctr"/>
                      <a:r>
                        <a:rPr lang="cs-CZ" sz="2500" smtClean="0">
                          <a:solidFill>
                            <a:schemeClr val="tx1"/>
                          </a:solidFill>
                        </a:rPr>
                        <a:t>dkg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633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56,3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24069">
                <a:tc>
                  <a:txBody>
                    <a:bodyPr/>
                    <a:lstStyle/>
                    <a:p>
                      <a:pPr algn="ctr"/>
                      <a:r>
                        <a:rPr lang="cs-CZ" sz="2500" smtClean="0">
                          <a:solidFill>
                            <a:schemeClr val="tx1"/>
                          </a:solidFill>
                        </a:rPr>
                        <a:t>kg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24069">
                <a:tc>
                  <a:txBody>
                    <a:bodyPr/>
                    <a:lstStyle/>
                    <a:p>
                      <a:pPr algn="ctr"/>
                      <a:r>
                        <a:rPr lang="cs-CZ" sz="2500" smtClean="0">
                          <a:solidFill>
                            <a:schemeClr val="tx1"/>
                          </a:solidFill>
                        </a:rPr>
                        <a:t>q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5,9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240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0,33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2050" name="Picture 2" descr="C:\Users\mdostalova\AppData\Local\Microsoft\Windows\Temporary Internet Files\Content.IE5\2FBZKO1I\MC9003326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1" y="260649"/>
            <a:ext cx="166655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27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obsahu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2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988840"/>
            <a:ext cx="4104456" cy="458074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7 m</a:t>
            </a:r>
            <a:r>
              <a:rPr lang="cs-CZ" sz="2500" baseline="30000" dirty="0" smtClean="0"/>
              <a:t>2 </a:t>
            </a:r>
            <a:r>
              <a:rPr lang="cs-CZ" sz="2500" dirty="0" smtClean="0"/>
              <a:t>= 			cm</a:t>
            </a:r>
            <a:r>
              <a:rPr lang="cs-CZ" sz="2500" baseline="30000" dirty="0" smtClean="0"/>
              <a:t>2</a:t>
            </a:r>
            <a:br>
              <a:rPr lang="cs-CZ" sz="2500" baseline="30000" dirty="0" smtClean="0"/>
            </a:br>
            <a:r>
              <a:rPr lang="cs-CZ" sz="2500" baseline="30000" dirty="0" smtClean="0"/>
              <a:t/>
            </a:r>
            <a:br>
              <a:rPr lang="cs-CZ" sz="2500" baseline="30000" dirty="0" smtClean="0"/>
            </a:br>
            <a:r>
              <a:rPr lang="cs-CZ" sz="2500" dirty="0" smtClean="0"/>
              <a:t>1,3 </a:t>
            </a:r>
            <a:r>
              <a:rPr lang="cs-CZ" sz="2500" dirty="0"/>
              <a:t>m</a:t>
            </a:r>
            <a:r>
              <a:rPr lang="cs-CZ" sz="2500" baseline="30000" dirty="0"/>
              <a:t>2 </a:t>
            </a:r>
            <a:r>
              <a:rPr lang="cs-CZ" sz="2500" dirty="0"/>
              <a:t>= 		</a:t>
            </a:r>
            <a:r>
              <a:rPr lang="cs-CZ" sz="2500" dirty="0" smtClean="0"/>
              <a:t>dm</a:t>
            </a:r>
            <a:r>
              <a:rPr lang="cs-CZ" sz="2500" baseline="30000" dirty="0" smtClean="0"/>
              <a:t>2</a:t>
            </a:r>
            <a:endParaRPr lang="cs-CZ" sz="2500" dirty="0"/>
          </a:p>
          <a:p>
            <a:pPr algn="ctr"/>
            <a:endParaRPr lang="cs-CZ" sz="2500" dirty="0"/>
          </a:p>
          <a:p>
            <a:pPr algn="ctr"/>
            <a:r>
              <a:rPr lang="cs-CZ" sz="2500" dirty="0" smtClean="0"/>
              <a:t>15 cm</a:t>
            </a:r>
            <a:r>
              <a:rPr lang="cs-CZ" sz="2500" baseline="30000" dirty="0" smtClean="0"/>
              <a:t>2 </a:t>
            </a:r>
            <a:r>
              <a:rPr lang="cs-CZ" sz="2500" dirty="0" smtClean="0"/>
              <a:t>= </a:t>
            </a:r>
            <a:r>
              <a:rPr lang="cs-CZ" sz="2500" dirty="0"/>
              <a:t>	</a:t>
            </a:r>
            <a:r>
              <a:rPr lang="cs-CZ" sz="2500" dirty="0" smtClean="0"/>
              <a:t>          </a:t>
            </a:r>
            <a:r>
              <a:rPr lang="cs-CZ" sz="2500" dirty="0"/>
              <a:t>	</a:t>
            </a:r>
            <a:r>
              <a:rPr lang="cs-CZ" sz="2500" dirty="0" smtClean="0"/>
              <a:t>  m</a:t>
            </a:r>
            <a:r>
              <a:rPr lang="cs-CZ" sz="2500" baseline="30000" dirty="0" smtClean="0"/>
              <a:t>2</a:t>
            </a:r>
            <a:endParaRPr lang="cs-CZ" sz="2500" dirty="0"/>
          </a:p>
          <a:p>
            <a:pPr algn="ctr"/>
            <a:endParaRPr lang="cs-CZ" sz="2500" dirty="0" smtClean="0"/>
          </a:p>
          <a:p>
            <a:pPr algn="ctr"/>
            <a:r>
              <a:rPr lang="cs-CZ" sz="2500" dirty="0" smtClean="0"/>
              <a:t>5,31 a </a:t>
            </a:r>
            <a:r>
              <a:rPr lang="cs-CZ" sz="2500" baseline="30000" dirty="0" smtClean="0"/>
              <a:t> </a:t>
            </a:r>
            <a:r>
              <a:rPr lang="cs-CZ" sz="2500" dirty="0"/>
              <a:t>= 		</a:t>
            </a:r>
            <a:r>
              <a:rPr lang="cs-CZ" sz="2500" dirty="0" smtClean="0"/>
              <a:t> m</a:t>
            </a:r>
            <a:r>
              <a:rPr lang="cs-CZ" sz="2500" baseline="30000" dirty="0" smtClean="0"/>
              <a:t>2</a:t>
            </a:r>
            <a:endParaRPr lang="cs-CZ" sz="2500" dirty="0"/>
          </a:p>
          <a:p>
            <a:pPr algn="ctr"/>
            <a:endParaRPr lang="cs-CZ" sz="2500" dirty="0" smtClean="0"/>
          </a:p>
          <a:p>
            <a:pPr algn="ctr"/>
            <a:r>
              <a:rPr lang="cs-CZ" sz="2500" dirty="0" smtClean="0"/>
              <a:t>57 dm</a:t>
            </a:r>
            <a:r>
              <a:rPr lang="cs-CZ" sz="2500" baseline="30000" dirty="0" smtClean="0"/>
              <a:t>2 </a:t>
            </a:r>
            <a:r>
              <a:rPr lang="cs-CZ" sz="2500" dirty="0"/>
              <a:t>= 		</a:t>
            </a:r>
            <a:r>
              <a:rPr lang="cs-CZ" sz="2500" dirty="0" smtClean="0"/>
              <a:t> m</a:t>
            </a:r>
            <a:r>
              <a:rPr lang="cs-CZ" sz="2500" baseline="30000" dirty="0" smtClean="0"/>
              <a:t>2</a:t>
            </a:r>
            <a:endParaRPr lang="cs-CZ" sz="2500" dirty="0"/>
          </a:p>
          <a:p>
            <a:pPr algn="ctr"/>
            <a:endParaRPr lang="cs-CZ" sz="2500" dirty="0" smtClean="0"/>
          </a:p>
          <a:p>
            <a:pPr algn="ctr"/>
            <a:r>
              <a:rPr lang="cs-CZ" sz="2500" dirty="0" smtClean="0"/>
              <a:t>736 </a:t>
            </a:r>
            <a:r>
              <a:rPr lang="cs-CZ" sz="2500" dirty="0"/>
              <a:t>m</a:t>
            </a:r>
            <a:r>
              <a:rPr lang="cs-CZ" sz="2500" baseline="30000" dirty="0"/>
              <a:t>2 </a:t>
            </a:r>
            <a:r>
              <a:rPr lang="cs-CZ" sz="2500" dirty="0"/>
              <a:t>= 		</a:t>
            </a:r>
            <a:r>
              <a:rPr lang="cs-CZ" sz="2500" dirty="0" smtClean="0"/>
              <a:t>ha</a:t>
            </a:r>
            <a:endParaRPr lang="cs-CZ" sz="2500" dirty="0"/>
          </a:p>
          <a:p>
            <a:pPr algn="ctr"/>
            <a:endParaRPr lang="cs-CZ" sz="25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2018184"/>
            <a:ext cx="4104456" cy="458074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0,36 km</a:t>
            </a:r>
            <a:r>
              <a:rPr lang="cs-CZ" sz="2500" baseline="30000" dirty="0" smtClean="0"/>
              <a:t>2 </a:t>
            </a:r>
            <a:r>
              <a:rPr lang="cs-CZ" sz="2500" dirty="0" smtClean="0"/>
              <a:t>= 		  ha</a:t>
            </a:r>
            <a:r>
              <a:rPr lang="cs-CZ" sz="2500" baseline="30000" dirty="0" smtClean="0"/>
              <a:t/>
            </a:r>
            <a:br>
              <a:rPr lang="cs-CZ" sz="2500" baseline="30000" dirty="0" smtClean="0"/>
            </a:br>
            <a:r>
              <a:rPr lang="cs-CZ" sz="2500" baseline="30000" dirty="0" smtClean="0"/>
              <a:t/>
            </a:r>
            <a:br>
              <a:rPr lang="cs-CZ" sz="2500" baseline="30000" dirty="0" smtClean="0"/>
            </a:br>
            <a:r>
              <a:rPr lang="cs-CZ" sz="2500" dirty="0" smtClean="0"/>
              <a:t>0,3602 </a:t>
            </a:r>
            <a:r>
              <a:rPr lang="cs-CZ" sz="2500" dirty="0"/>
              <a:t>m</a:t>
            </a:r>
            <a:r>
              <a:rPr lang="cs-CZ" sz="2500" baseline="30000" dirty="0"/>
              <a:t>2 </a:t>
            </a:r>
            <a:r>
              <a:rPr lang="cs-CZ" sz="2500" dirty="0"/>
              <a:t>= 		cm</a:t>
            </a:r>
            <a:r>
              <a:rPr lang="cs-CZ" sz="2500" baseline="30000" dirty="0"/>
              <a:t>2</a:t>
            </a:r>
            <a:endParaRPr lang="cs-CZ" sz="2500" dirty="0"/>
          </a:p>
          <a:p>
            <a:pPr algn="ctr"/>
            <a:endParaRPr lang="cs-CZ" sz="2500" dirty="0" smtClean="0"/>
          </a:p>
          <a:p>
            <a:pPr algn="ctr"/>
            <a:r>
              <a:rPr lang="cs-CZ" sz="2500" dirty="0" smtClean="0"/>
              <a:t>55,33 </a:t>
            </a:r>
            <a:r>
              <a:rPr lang="cs-CZ" sz="2500" dirty="0"/>
              <a:t>m</a:t>
            </a:r>
            <a:r>
              <a:rPr lang="cs-CZ" sz="2500" baseline="30000" dirty="0"/>
              <a:t>2 </a:t>
            </a:r>
            <a:r>
              <a:rPr lang="cs-CZ" sz="2500" dirty="0"/>
              <a:t>= 		</a:t>
            </a:r>
            <a:r>
              <a:rPr lang="cs-CZ" sz="2500" dirty="0" smtClean="0"/>
              <a:t>   a </a:t>
            </a:r>
            <a:endParaRPr lang="cs-CZ" sz="2500" dirty="0"/>
          </a:p>
          <a:p>
            <a:pPr algn="ctr"/>
            <a:endParaRPr lang="cs-CZ" sz="2500" dirty="0" smtClean="0"/>
          </a:p>
          <a:p>
            <a:pPr algn="ctr"/>
            <a:r>
              <a:rPr lang="cs-CZ" sz="2500" dirty="0" smtClean="0"/>
              <a:t>7,256 mm</a:t>
            </a:r>
            <a:r>
              <a:rPr lang="cs-CZ" sz="2500" baseline="30000" dirty="0" smtClean="0"/>
              <a:t>2 </a:t>
            </a:r>
            <a:r>
              <a:rPr lang="cs-CZ" sz="2500" dirty="0"/>
              <a:t>= 		cm</a:t>
            </a:r>
            <a:r>
              <a:rPr lang="cs-CZ" sz="2500" baseline="30000" dirty="0"/>
              <a:t>2</a:t>
            </a:r>
            <a:endParaRPr lang="cs-CZ" sz="2500" dirty="0"/>
          </a:p>
          <a:p>
            <a:pPr algn="ctr"/>
            <a:endParaRPr lang="cs-CZ" sz="2500" dirty="0" smtClean="0"/>
          </a:p>
          <a:p>
            <a:pPr algn="ctr"/>
            <a:r>
              <a:rPr lang="cs-CZ" sz="2500" dirty="0" smtClean="0"/>
              <a:t>0,003 km</a:t>
            </a:r>
            <a:r>
              <a:rPr lang="cs-CZ" sz="2500" baseline="30000" dirty="0" smtClean="0"/>
              <a:t>2 </a:t>
            </a:r>
            <a:r>
              <a:rPr lang="cs-CZ" sz="2500" dirty="0"/>
              <a:t>= 		</a:t>
            </a:r>
            <a:r>
              <a:rPr lang="cs-CZ" sz="2500" dirty="0" smtClean="0"/>
              <a:t>  m</a:t>
            </a:r>
            <a:r>
              <a:rPr lang="cs-CZ" sz="2500" baseline="30000" dirty="0" smtClean="0"/>
              <a:t>2</a:t>
            </a:r>
            <a:endParaRPr lang="cs-CZ" sz="2500" dirty="0"/>
          </a:p>
          <a:p>
            <a:pPr algn="ctr"/>
            <a:endParaRPr lang="cs-CZ" sz="2500" dirty="0" smtClean="0"/>
          </a:p>
          <a:p>
            <a:pPr algn="ctr"/>
            <a:r>
              <a:rPr lang="cs-CZ" sz="2500" dirty="0" smtClean="0"/>
              <a:t>0,36 </a:t>
            </a:r>
            <a:r>
              <a:rPr lang="cs-CZ" sz="2500" dirty="0"/>
              <a:t>a</a:t>
            </a:r>
            <a:r>
              <a:rPr lang="cs-CZ" sz="2500" baseline="30000" dirty="0" smtClean="0"/>
              <a:t> </a:t>
            </a:r>
            <a:r>
              <a:rPr lang="cs-CZ" sz="2500" dirty="0"/>
              <a:t>= 		</a:t>
            </a:r>
            <a:r>
              <a:rPr lang="cs-CZ" sz="2500" dirty="0" smtClean="0"/>
              <a:t>dm</a:t>
            </a:r>
            <a:r>
              <a:rPr lang="cs-CZ" sz="2500" baseline="30000" dirty="0" smtClean="0"/>
              <a:t>2</a:t>
            </a:r>
            <a:endParaRPr lang="cs-CZ" sz="2500" dirty="0"/>
          </a:p>
          <a:p>
            <a:pPr algn="ctr"/>
            <a:endParaRPr lang="cs-CZ" sz="2500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73765" y="404664"/>
            <a:ext cx="6400816" cy="9286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Převeď na uvedené jednotky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90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6400816" cy="928686"/>
          </a:xfrm>
        </p:spPr>
        <p:txBody>
          <a:bodyPr/>
          <a:lstStyle/>
          <a:p>
            <a:r>
              <a:rPr lang="cs-CZ" dirty="0" smtClean="0"/>
              <a:t>Rozepiš podle vzoru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363271"/>
            <a:ext cx="8064896" cy="477054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4,365457 m</a:t>
            </a:r>
            <a:r>
              <a:rPr lang="cs-CZ" sz="2500" baseline="30000" dirty="0" smtClean="0"/>
              <a:t>2</a:t>
            </a:r>
            <a:r>
              <a:rPr lang="cs-CZ" sz="2500" dirty="0" smtClean="0"/>
              <a:t> = 4</a:t>
            </a:r>
            <a:r>
              <a:rPr lang="cs-CZ" sz="2500" dirty="0"/>
              <a:t> m</a:t>
            </a:r>
            <a:r>
              <a:rPr lang="cs-CZ" sz="2500" baseline="30000" dirty="0"/>
              <a:t>2</a:t>
            </a:r>
            <a:r>
              <a:rPr lang="cs-CZ" sz="2500" dirty="0" smtClean="0"/>
              <a:t> 36 dm</a:t>
            </a:r>
            <a:r>
              <a:rPr lang="cs-CZ" sz="2500" baseline="30000" dirty="0" smtClean="0"/>
              <a:t>2</a:t>
            </a:r>
            <a:r>
              <a:rPr lang="cs-CZ" sz="2500" dirty="0" smtClean="0"/>
              <a:t> 54 cm</a:t>
            </a:r>
            <a:r>
              <a:rPr lang="cs-CZ" sz="2500" baseline="30000" dirty="0" smtClean="0"/>
              <a:t>2</a:t>
            </a:r>
            <a:r>
              <a:rPr lang="cs-CZ" sz="2500" dirty="0" smtClean="0"/>
              <a:t> 57 mm</a:t>
            </a:r>
            <a:r>
              <a:rPr lang="cs-CZ" sz="2500" baseline="30000" dirty="0" smtClean="0"/>
              <a:t>2</a:t>
            </a:r>
            <a:endParaRPr lang="cs-CZ" sz="25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16820"/>
            <a:ext cx="8136904" cy="4770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25,326598 </a:t>
            </a:r>
            <a:r>
              <a:rPr lang="cs-CZ" sz="2500" dirty="0"/>
              <a:t>m</a:t>
            </a:r>
            <a:r>
              <a:rPr lang="cs-CZ" sz="2500" baseline="30000" dirty="0"/>
              <a:t>2</a:t>
            </a:r>
            <a:r>
              <a:rPr lang="cs-CZ" sz="2500" dirty="0" smtClean="0"/>
              <a:t> 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5661248"/>
            <a:ext cx="8136904" cy="4770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9,35781121 km</a:t>
            </a:r>
            <a:r>
              <a:rPr lang="cs-CZ" sz="2500" baseline="30000" dirty="0" smtClean="0"/>
              <a:t>2</a:t>
            </a:r>
            <a:r>
              <a:rPr lang="cs-CZ" sz="2500" dirty="0" smtClean="0"/>
              <a:t>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81607" y="4437112"/>
            <a:ext cx="8136904" cy="4770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2,020433 </a:t>
            </a:r>
            <a:r>
              <a:rPr lang="cs-CZ" sz="2500" dirty="0"/>
              <a:t>m</a:t>
            </a:r>
            <a:r>
              <a:rPr lang="cs-CZ" sz="2500" baseline="30000" dirty="0"/>
              <a:t>2</a:t>
            </a:r>
            <a:r>
              <a:rPr lang="cs-CZ" sz="2500" dirty="0" smtClean="0"/>
              <a:t> =</a:t>
            </a:r>
          </a:p>
        </p:txBody>
      </p:sp>
    </p:spTree>
    <p:extLst>
      <p:ext uri="{BB962C8B-B14F-4D97-AF65-F5344CB8AC3E}">
        <p14:creationId xmlns:p14="http://schemas.microsoft.com/office/powerpoint/2010/main" val="2051695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smtClean="0"/>
              <a:t>ODVÁRKO, Oldřich; KADLEČEK, Jiří. </a:t>
            </a:r>
            <a:r>
              <a:rPr lang="cs-CZ" sz="2000" i="1" smtClean="0"/>
              <a:t>Matematika pro 6.ročník základní školy : 2.díl</a:t>
            </a:r>
            <a:r>
              <a:rPr lang="cs-CZ" sz="2000" smtClean="0"/>
              <a:t>. 1.vydání. Praha : Prometheus, 1997. 88 s. ISBN 80-7196-086-1.</a:t>
            </a:r>
          </a:p>
          <a:p>
            <a:pPr marL="109728" indent="0">
              <a:buFont typeface="Arial" pitchFamily="34" charset="0"/>
              <a:buNone/>
            </a:pPr>
            <a:endParaRPr lang="cs-CZ" sz="2000" smtClean="0"/>
          </a:p>
          <a:p>
            <a:pPr marL="109728" indent="0">
              <a:buFont typeface="Arial" pitchFamily="34" charset="0"/>
              <a:buNone/>
            </a:pPr>
            <a:r>
              <a:rPr lang="cs-CZ" sz="200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6998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ctr">
          <a:defRPr sz="2500" dirty="0" smtClean="0"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74</TotalTime>
  <Words>218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YamatoPainting</vt:lpstr>
      <vt:lpstr>Prezentace aplikace PowerPoint</vt:lpstr>
      <vt:lpstr>Anotace</vt:lpstr>
      <vt:lpstr>Jednotky délky</vt:lpstr>
      <vt:lpstr>km  m  dm  cm  mm</vt:lpstr>
      <vt:lpstr>Prezentace aplikace PowerPoint</vt:lpstr>
      <vt:lpstr>Jednotky hmotnosti</vt:lpstr>
      <vt:lpstr>Doplň tabulku</vt:lpstr>
      <vt:lpstr>Jednotky obsahu</vt:lpstr>
      <vt:lpstr>Převeď na uvedené jednotky</vt:lpstr>
      <vt:lpstr>Rozepiš podle vzoru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 Králík</cp:lastModifiedBy>
  <cp:revision>24</cp:revision>
  <dcterms:created xsi:type="dcterms:W3CDTF">2011-12-07T13:03:57Z</dcterms:created>
  <dcterms:modified xsi:type="dcterms:W3CDTF">2012-04-05T08:35:55Z</dcterms:modified>
</cp:coreProperties>
</file>