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VY_32_INOVACE_08_Matematika pro 6.ročník_Úhly vedlejší, vrcholové, souhlasné a střídavé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Úhly vedlejší, vrcholové, souhlasné a střídavé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145400-30E7-40F9-824F-45E697CC7A00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AF0494E-4D7C-4C25-A724-9F6841A69274}" type="presOf" srcId="{D1B46980-6531-4606-95E6-44980827E919}" destId="{2BE915AB-18AA-4053-B92C-3BFC9ED204BB}" srcOrd="1" destOrd="0" presId="urn:microsoft.com/office/officeart/2005/8/layout/target3"/>
    <dgm:cxn modelId="{1A59C92F-B2D6-411A-9BD3-880D251CD1C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2471525-1D3E-4098-B919-5E3BB79FDB93}" type="presOf" srcId="{757F3AB3-0718-4624-B441-E567A8F0AB56}" destId="{333A1088-737F-45CB-B68E-254E46348037}" srcOrd="0" destOrd="0" presId="urn:microsoft.com/office/officeart/2005/8/layout/target3"/>
    <dgm:cxn modelId="{09F30F5C-FD7A-4A37-B6F2-D3A3954F4E05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2F7B6C-2DD2-4885-AC22-9C6260DE432D}" type="presOf" srcId="{B651F6E3-6281-48DB-9319-2AEAFDAE7572}" destId="{619D679B-A015-4ECF-8348-D1034C574F40}" srcOrd="0" destOrd="0" presId="urn:microsoft.com/office/officeart/2005/8/layout/target3"/>
    <dgm:cxn modelId="{97CD6DF5-69E2-4111-B766-2AA68E946902}" type="presOf" srcId="{D1D4F407-5343-4D3F-B5B9-D407B03CAEB4}" destId="{D005CE8C-CC26-4C3E-AC11-E15060ECD759}" srcOrd="0" destOrd="0" presId="urn:microsoft.com/office/officeart/2005/8/layout/target3"/>
    <dgm:cxn modelId="{428DF4DC-E1FA-41B5-960F-3FE76F7B0D3C}" type="presOf" srcId="{B651F6E3-6281-48DB-9319-2AEAFDAE7572}" destId="{6BB5E863-4638-4E1D-BFDE-399D028AC4ED}" srcOrd="1" destOrd="0" presId="urn:microsoft.com/office/officeart/2005/8/layout/target3"/>
    <dgm:cxn modelId="{27E1203F-F812-418B-909E-C59E1C28997E}" type="presOf" srcId="{D8197B8C-B260-4A16-BDF4-0947B075E274}" destId="{5A5FFA88-C948-4069-8E93-59FA12366E83}" srcOrd="1" destOrd="0" presId="urn:microsoft.com/office/officeart/2005/8/layout/target3"/>
    <dgm:cxn modelId="{D92D6920-BF95-42BB-8869-AE68128276B3}" type="presOf" srcId="{D8197B8C-B260-4A16-BDF4-0947B075E274}" destId="{25B08C86-7E15-44DC-BE7F-FFB55DD49D12}" srcOrd="0" destOrd="0" presId="urn:microsoft.com/office/officeart/2005/8/layout/target3"/>
    <dgm:cxn modelId="{CB01A637-765C-4E76-B2A3-704879F2115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8485FA-5801-4B07-9CCD-69D8964D2DCE}" type="presParOf" srcId="{333A1088-737F-45CB-B68E-254E46348037}" destId="{F5ABB229-8D3B-4694-996A-96F23CF14429}" srcOrd="0" destOrd="0" presId="urn:microsoft.com/office/officeart/2005/8/layout/target3"/>
    <dgm:cxn modelId="{E3F79217-DFE3-4093-A38C-8B9C58C46299}" type="presParOf" srcId="{333A1088-737F-45CB-B68E-254E46348037}" destId="{F41139FD-01EE-4571-8B17-4FB00FC51163}" srcOrd="1" destOrd="0" presId="urn:microsoft.com/office/officeart/2005/8/layout/target3"/>
    <dgm:cxn modelId="{0B4DD6BC-05AF-46D4-BC47-7A0E2DDC1861}" type="presParOf" srcId="{333A1088-737F-45CB-B68E-254E46348037}" destId="{D005CE8C-CC26-4C3E-AC11-E15060ECD759}" srcOrd="2" destOrd="0" presId="urn:microsoft.com/office/officeart/2005/8/layout/target3"/>
    <dgm:cxn modelId="{EB7C9502-49BD-47BB-A7BF-7DD583C81FDC}" type="presParOf" srcId="{333A1088-737F-45CB-B68E-254E46348037}" destId="{2C702D82-9B77-49B7-9568-BB8EB47C3372}" srcOrd="3" destOrd="0" presId="urn:microsoft.com/office/officeart/2005/8/layout/target3"/>
    <dgm:cxn modelId="{BA79A428-A30E-474D-8CFE-4E4F211360F5}" type="presParOf" srcId="{333A1088-737F-45CB-B68E-254E46348037}" destId="{A52A0455-90FF-4808-ABD0-F02540D31D5A}" srcOrd="4" destOrd="0" presId="urn:microsoft.com/office/officeart/2005/8/layout/target3"/>
    <dgm:cxn modelId="{7549F169-B290-463B-9686-7C5D2582B138}" type="presParOf" srcId="{333A1088-737F-45CB-B68E-254E46348037}" destId="{6140AFEC-043D-4C43-A2F9-D0F5331DF3A3}" srcOrd="5" destOrd="0" presId="urn:microsoft.com/office/officeart/2005/8/layout/target3"/>
    <dgm:cxn modelId="{C667D71C-E769-41B2-AB4F-21914F825884}" type="presParOf" srcId="{333A1088-737F-45CB-B68E-254E46348037}" destId="{9358AC05-5D7D-4327-9F80-1AD486AEA664}" srcOrd="6" destOrd="0" presId="urn:microsoft.com/office/officeart/2005/8/layout/target3"/>
    <dgm:cxn modelId="{654AB2C7-A809-434B-A076-AE61AC5C703F}" type="presParOf" srcId="{333A1088-737F-45CB-B68E-254E46348037}" destId="{313FC574-E1CD-4FB4-B054-0B805CE0447D}" srcOrd="7" destOrd="0" presId="urn:microsoft.com/office/officeart/2005/8/layout/target3"/>
    <dgm:cxn modelId="{EF0E2FCB-E384-420A-B3D2-4C114AA62999}" type="presParOf" srcId="{333A1088-737F-45CB-B68E-254E46348037}" destId="{619D679B-A015-4ECF-8348-D1034C574F40}" srcOrd="8" destOrd="0" presId="urn:microsoft.com/office/officeart/2005/8/layout/target3"/>
    <dgm:cxn modelId="{A4CAE61A-AEAB-4C76-81C9-6CEB1AC0BA85}" type="presParOf" srcId="{333A1088-737F-45CB-B68E-254E46348037}" destId="{322283A8-4A27-4CDA-BAE3-F381106A9174}" srcOrd="9" destOrd="0" presId="urn:microsoft.com/office/officeart/2005/8/layout/target3"/>
    <dgm:cxn modelId="{35D01D43-8522-4C42-8C39-2E797FFF4561}" type="presParOf" srcId="{333A1088-737F-45CB-B68E-254E46348037}" destId="{FFC9F71D-1B4F-4AD9-A4A6-86ADEFC8AF5C}" srcOrd="10" destOrd="0" presId="urn:microsoft.com/office/officeart/2005/8/layout/target3"/>
    <dgm:cxn modelId="{ABAE2C55-F627-4022-845E-40266FA6C7E2}" type="presParOf" srcId="{333A1088-737F-45CB-B68E-254E46348037}" destId="{25B08C86-7E15-44DC-BE7F-FFB55DD49D12}" srcOrd="11" destOrd="0" presId="urn:microsoft.com/office/officeart/2005/8/layout/target3"/>
    <dgm:cxn modelId="{D241CDDB-59A2-405B-8F62-F00A65854202}" type="presParOf" srcId="{333A1088-737F-45CB-B68E-254E46348037}" destId="{76644BE8-9D7C-4C09-B250-3D10AF48CBB7}" srcOrd="12" destOrd="0" presId="urn:microsoft.com/office/officeart/2005/8/layout/target3"/>
    <dgm:cxn modelId="{F83D920F-DC05-4ECA-B05D-E806D24C7847}" type="presParOf" srcId="{333A1088-737F-45CB-B68E-254E46348037}" destId="{EE85B701-7295-41C0-BA7A-34D3756A2AE6}" srcOrd="13" destOrd="0" presId="urn:microsoft.com/office/officeart/2005/8/layout/target3"/>
    <dgm:cxn modelId="{58A2903C-5B1D-4D8F-B404-EE7BFA51364E}" type="presParOf" srcId="{333A1088-737F-45CB-B68E-254E46348037}" destId="{8BEBB6EC-1DAA-4CAC-8A25-BC0FCBD5DBD5}" srcOrd="14" destOrd="0" presId="urn:microsoft.com/office/officeart/2005/8/layout/target3"/>
    <dgm:cxn modelId="{1E7F5E6C-4BC3-41CC-A8A4-F1D256B048A9}" type="presParOf" srcId="{333A1088-737F-45CB-B68E-254E46348037}" destId="{AED2198E-93D5-4001-81B4-73124B309672}" srcOrd="15" destOrd="0" presId="urn:microsoft.com/office/officeart/2005/8/layout/target3"/>
    <dgm:cxn modelId="{E40D04A3-F83A-444E-B7C6-B2B782868A8A}" type="presParOf" srcId="{333A1088-737F-45CB-B68E-254E46348037}" destId="{2BE915AB-18AA-4053-B92C-3BFC9ED204BB}" srcOrd="16" destOrd="0" presId="urn:microsoft.com/office/officeart/2005/8/layout/target3"/>
    <dgm:cxn modelId="{C837BEC7-1F4B-4EA3-A42B-5C2BCE9CFA26}" type="presParOf" srcId="{333A1088-737F-45CB-B68E-254E46348037}" destId="{6BB5E863-4638-4E1D-BFDE-399D028AC4ED}" srcOrd="17" destOrd="0" presId="urn:microsoft.com/office/officeart/2005/8/layout/target3"/>
    <dgm:cxn modelId="{0546DF6C-A659-4F6C-984D-C5A250475B05}" type="presParOf" srcId="{333A1088-737F-45CB-B68E-254E46348037}" destId="{5A5FFA88-C948-4069-8E93-59FA12366E83}" srcOrd="18" destOrd="0" presId="urn:microsoft.com/office/officeart/2005/8/layout/target3"/>
    <dgm:cxn modelId="{BAF1244D-A5CF-47E9-92B3-755EE5BE7BE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4"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273857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802584"/>
                <a:satOff val="9922"/>
                <a:lumOff val="-3235"/>
                <a:alphaOff val="0"/>
                <a:tint val="35000"/>
                <a:satMod val="253000"/>
              </a:schemeClr>
            </a:gs>
            <a:gs pos="50000">
              <a:schemeClr val="accent4">
                <a:hueOff val="-802584"/>
                <a:satOff val="9922"/>
                <a:lumOff val="-3235"/>
                <a:alphaOff val="0"/>
                <a:tint val="42000"/>
                <a:satMod val="255000"/>
              </a:schemeClr>
            </a:gs>
            <a:gs pos="97000">
              <a:schemeClr val="accent4">
                <a:hueOff val="-802584"/>
                <a:satOff val="9922"/>
                <a:lumOff val="-3235"/>
                <a:alphaOff val="0"/>
                <a:tint val="53000"/>
                <a:satMod val="260000"/>
              </a:schemeClr>
            </a:gs>
            <a:gs pos="100000">
              <a:schemeClr val="accent4">
                <a:hueOff val="-802584"/>
                <a:satOff val="9922"/>
                <a:lumOff val="-3235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802584"/>
              <a:satOff val="9922"/>
              <a:lumOff val="-323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Martina Dostálová</a:t>
          </a:r>
          <a:endParaRPr lang="cs-CZ" sz="11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605168"/>
                <a:satOff val="19845"/>
                <a:lumOff val="-6470"/>
                <a:alphaOff val="0"/>
                <a:tint val="35000"/>
                <a:satMod val="253000"/>
              </a:schemeClr>
            </a:gs>
            <a:gs pos="50000">
              <a:schemeClr val="accent4">
                <a:hueOff val="-1605168"/>
                <a:satOff val="19845"/>
                <a:lumOff val="-6470"/>
                <a:alphaOff val="0"/>
                <a:tint val="42000"/>
                <a:satMod val="255000"/>
              </a:schemeClr>
            </a:gs>
            <a:gs pos="97000">
              <a:schemeClr val="accent4">
                <a:hueOff val="-1605168"/>
                <a:satOff val="19845"/>
                <a:lumOff val="-6470"/>
                <a:alphaOff val="0"/>
                <a:tint val="53000"/>
                <a:satMod val="260000"/>
              </a:schemeClr>
            </a:gs>
            <a:gs pos="100000">
              <a:schemeClr val="accent4">
                <a:hueOff val="-1605168"/>
                <a:satOff val="19845"/>
                <a:lumOff val="-647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1605168"/>
              <a:satOff val="19845"/>
              <a:lumOff val="-647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VY_32_INOVACE_08_Matematika pro 6.ročník_Úhly vedlejší, vrcholové, souhlasné a střídavé</a:t>
          </a:r>
          <a:endParaRPr lang="cs-CZ" sz="11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407752"/>
                <a:satOff val="29768"/>
                <a:lumOff val="-9704"/>
                <a:alphaOff val="0"/>
                <a:tint val="35000"/>
                <a:satMod val="253000"/>
              </a:schemeClr>
            </a:gs>
            <a:gs pos="50000">
              <a:schemeClr val="accent4">
                <a:hueOff val="-2407752"/>
                <a:satOff val="29768"/>
                <a:lumOff val="-9704"/>
                <a:alphaOff val="0"/>
                <a:tint val="42000"/>
                <a:satMod val="255000"/>
              </a:schemeClr>
            </a:gs>
            <a:gs pos="97000">
              <a:schemeClr val="accent4">
                <a:hueOff val="-2407752"/>
                <a:satOff val="29768"/>
                <a:lumOff val="-9704"/>
                <a:alphaOff val="0"/>
                <a:tint val="53000"/>
                <a:satMod val="260000"/>
              </a:schemeClr>
            </a:gs>
            <a:gs pos="100000">
              <a:schemeClr val="accent4">
                <a:hueOff val="-2407752"/>
                <a:satOff val="29768"/>
                <a:lumOff val="-9704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2407752"/>
              <a:satOff val="29768"/>
              <a:lumOff val="-970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Úhly vedlejší, vrcholové, souhlasné a střídavé</a:t>
          </a:r>
          <a:endParaRPr lang="cs-CZ" sz="11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210336"/>
                <a:satOff val="39690"/>
                <a:lumOff val="-12939"/>
                <a:alphaOff val="0"/>
                <a:tint val="35000"/>
                <a:satMod val="253000"/>
              </a:schemeClr>
            </a:gs>
            <a:gs pos="50000">
              <a:schemeClr val="accent4">
                <a:hueOff val="-3210336"/>
                <a:satOff val="39690"/>
                <a:lumOff val="-12939"/>
                <a:alphaOff val="0"/>
                <a:tint val="42000"/>
                <a:satMod val="255000"/>
              </a:schemeClr>
            </a:gs>
            <a:gs pos="97000">
              <a:schemeClr val="accent4">
                <a:hueOff val="-3210336"/>
                <a:satOff val="39690"/>
                <a:lumOff val="-12939"/>
                <a:alphaOff val="0"/>
                <a:tint val="53000"/>
                <a:satMod val="260000"/>
              </a:schemeClr>
            </a:gs>
            <a:gs pos="100000">
              <a:schemeClr val="accent4">
                <a:hueOff val="-3210336"/>
                <a:satOff val="39690"/>
                <a:lumOff val="-12939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-3210336"/>
              <a:satOff val="39690"/>
              <a:lumOff val="-1293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5412851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7508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lnSpc>
                <a:spcPct val="150000"/>
              </a:lnSpc>
              <a:buNone/>
            </a:pPr>
            <a:r>
              <a:rPr lang="cs-CZ" sz="2000" dirty="0" smtClean="0"/>
              <a:t>Digitální učební </a:t>
            </a:r>
            <a:r>
              <a:rPr lang="cs-CZ" sz="2000" dirty="0" smtClean="0"/>
              <a:t>materiál - Úhly </a:t>
            </a:r>
            <a:r>
              <a:rPr lang="cs-CZ" sz="2000" dirty="0" smtClean="0"/>
              <a:t>vedlejší, vrcholové, souhlasné </a:t>
            </a:r>
            <a:r>
              <a:rPr lang="cs-CZ" sz="2000" dirty="0" smtClean="0"/>
              <a:t>                      a </a:t>
            </a:r>
            <a:r>
              <a:rPr lang="cs-CZ" sz="2000" dirty="0" smtClean="0"/>
              <a:t>střídavé je určen pro prezentaci na interaktivní tabuli v šesté třídě základní školy. Je vhodný pro výklad nové látky i pro zopakování.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4826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Vedlejší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úhly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898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U:\MAT\6.třída\Geometrie\Úhly vedlejší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680" y="1484784"/>
            <a:ext cx="5419725" cy="355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Vedlejší úhly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725144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α</a:t>
            </a:r>
            <a:r>
              <a:rPr lang="cs-CZ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+ </a:t>
            </a:r>
            <a:r>
              <a:rPr lang="el-GR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β</a:t>
            </a:r>
            <a:r>
              <a:rPr lang="cs-CZ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= 180°</a:t>
            </a:r>
          </a:p>
          <a:p>
            <a:r>
              <a:rPr lang="cs-CZ" sz="3000" dirty="0" smtClean="0">
                <a:latin typeface="Calibri"/>
                <a:cs typeface="Calibri"/>
              </a:rPr>
              <a:t>Součet velikostí vedlejších úhlů je 180°.</a:t>
            </a:r>
          </a:p>
          <a:p>
            <a:r>
              <a:rPr lang="cs-CZ" sz="3000" dirty="0" smtClean="0">
                <a:latin typeface="Calibri"/>
                <a:cs typeface="Calibri"/>
              </a:rPr>
              <a:t>Vedlejší úhly mají společný vrchol, jedno rameno a druhé ramena leží na opačných polopřímkách.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090429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U:\MAT\6.třída\Geometrie\Úhly vedlejší - př 4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449" y="3645024"/>
            <a:ext cx="3291007" cy="2780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Vyznač vedlejší úhly k označeným úhlům</a:t>
            </a:r>
            <a:endParaRPr lang="cs-CZ" dirty="0"/>
          </a:p>
        </p:txBody>
      </p:sp>
      <p:pic>
        <p:nvPicPr>
          <p:cNvPr id="2050" name="Picture 2" descr="U:\MAT\6.třída\Geometrie\Úhly vedlejší - př 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370549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U:\MAT\6.třída\Geometrie\Úhly vedlejší - př 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6992"/>
            <a:ext cx="3528392" cy="287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U:\MAT\6.třída\Geometrie\Úhly vedlejší - př 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27410"/>
            <a:ext cx="3096344" cy="247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1150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Vrcholové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ú</a:t>
            </a:r>
            <a:r>
              <a:rPr lang="cs-CZ" dirty="0" smtClean="0"/>
              <a:t>hly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568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Vrcholové úhly</a:t>
            </a:r>
            <a:endParaRPr lang="cs-CZ" dirty="0"/>
          </a:p>
        </p:txBody>
      </p:sp>
      <p:pic>
        <p:nvPicPr>
          <p:cNvPr id="3074" name="Picture 2" descr="U:\MAT\6.třída\Geometrie\Úhly vrcholové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4784"/>
            <a:ext cx="574302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4725144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α</a:t>
            </a:r>
            <a:r>
              <a:rPr lang="cs-CZ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= </a:t>
            </a:r>
            <a:r>
              <a:rPr lang="el-GR" sz="3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β</a:t>
            </a:r>
            <a:endParaRPr lang="cs-CZ" sz="3000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r>
              <a:rPr lang="cs-CZ" sz="3000" dirty="0" smtClean="0">
                <a:latin typeface="Calibri"/>
                <a:cs typeface="Calibri"/>
              </a:rPr>
              <a:t>Vrcholové úhly mají společný vrchol a jejich ramena leží na opačných polopřímkách.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255967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85449" y="3645024"/>
            <a:ext cx="3291007" cy="278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Vyznač vrcholové úhly k označeným úhlům</a:t>
            </a:r>
            <a:endParaRPr lang="cs-CZ" dirty="0"/>
          </a:p>
        </p:txBody>
      </p:sp>
      <p:pic>
        <p:nvPicPr>
          <p:cNvPr id="2050" name="Picture 2" descr="U:\MAT\6.třída\Geometrie\Úhly vedlejší - př 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3705493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U:\MAT\6.třída\Geometrie\Úhly vedlejší - př 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356992"/>
            <a:ext cx="3528392" cy="2870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U:\MAT\6.třída\Geometrie\Úhly vedlejší - př 3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27410"/>
            <a:ext cx="3096344" cy="247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957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Na obrázku vyznač dvojice vrcholových a vedlejších úhlů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691680" y="1988840"/>
            <a:ext cx="5760640" cy="2808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2555776" y="3284984"/>
            <a:ext cx="5832648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83768" y="2348880"/>
            <a:ext cx="5040560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76300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Dopočítej velikost neznámých úhlů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1403648" y="2348880"/>
            <a:ext cx="7740352" cy="9478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5364088" y="1196752"/>
            <a:ext cx="1944216" cy="49725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83768" y="2348880"/>
            <a:ext cx="5040560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627784" y="274427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63°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418806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60°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263811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123°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16116" y="4557401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84037" y="30379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79912" y="294543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435896" y="265310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96338" y="267401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14019" y="437273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09591" y="4742067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30245" y="226878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71354" y="230468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512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Souhlasné a střídavé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úhly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3510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U:\MAT\6.třída\Geometrie\Rovnoběžky proťaté přímko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52736"/>
            <a:ext cx="5400600" cy="3633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Souhlasné úhly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5085184"/>
            <a:ext cx="1584176" cy="70788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α</a:t>
            </a:r>
            <a:r>
              <a:rPr lang="cs-CZ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 = </a:t>
            </a:r>
            <a:r>
              <a:rPr lang="el-GR" sz="4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β</a:t>
            </a:r>
            <a:endParaRPr lang="cs-CZ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732240" y="220486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660232" y="2232585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300192" y="393305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372200" y="3933056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7477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Př. Vyznač souhlasné úhly k daným úhlům</a:t>
            </a:r>
            <a:endParaRPr lang="cs-CZ" dirty="0"/>
          </a:p>
        </p:txBody>
      </p:sp>
      <p:pic>
        <p:nvPicPr>
          <p:cNvPr id="5122" name="Picture 2" descr="U:\MAT\6.třída\Geometrie\Souhlasné úhly - př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772816"/>
            <a:ext cx="5476875" cy="440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6948264" y="292494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876256" y="2899859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516216" y="479715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44208" y="479715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1022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U:\MAT\6.třída\Geometrie\střídavé úhl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80728"/>
            <a:ext cx="5534025" cy="4276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Střídavé úhly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5257453"/>
            <a:ext cx="1728192" cy="70788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4000" dirty="0" smtClean="0">
                <a:latin typeface="Calibri"/>
                <a:cs typeface="Calibri"/>
              </a:rPr>
              <a:t>α</a:t>
            </a:r>
            <a:r>
              <a:rPr lang="cs-CZ" sz="4000" dirty="0" smtClean="0">
                <a:latin typeface="Calibri"/>
                <a:cs typeface="Calibri"/>
              </a:rPr>
              <a:t> = </a:t>
            </a:r>
            <a:r>
              <a:rPr lang="el-GR" sz="4000" dirty="0" smtClean="0">
                <a:latin typeface="Calibri"/>
                <a:cs typeface="Calibri"/>
              </a:rPr>
              <a:t>β</a:t>
            </a:r>
            <a:endParaRPr lang="cs-CZ" sz="4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084168" y="422108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213850" y="4210135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36568" y="20608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104993" y="2060848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60733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500" dirty="0" smtClean="0"/>
              <a:t>Př. Vypočítej velikosti zbývajících úhlů</a:t>
            </a:r>
            <a:endParaRPr lang="cs-CZ" sz="3500" dirty="0"/>
          </a:p>
        </p:txBody>
      </p:sp>
      <p:pic>
        <p:nvPicPr>
          <p:cNvPr id="7170" name="Picture 2" descr="U:\MAT\6.třída\Geometrie\rovnoběžky proťaté přímko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28800"/>
            <a:ext cx="6191250" cy="482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83968" y="472221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65°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732240" y="3356992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660232" y="3341914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444208" y="5091545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72200" y="5091545"/>
            <a:ext cx="0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78325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1187624" y="1481328"/>
            <a:ext cx="7499176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ODVÁRKO, Oldřich; KADLEČEK, Jiří. </a:t>
            </a:r>
            <a:r>
              <a:rPr lang="cs-CZ" sz="2000" i="1" dirty="0" smtClean="0"/>
              <a:t>Matematika pro 6.ročník základní školy : 2.díl</a:t>
            </a:r>
            <a:r>
              <a:rPr lang="cs-CZ" sz="2000" dirty="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dirty="0" smtClean="0"/>
          </a:p>
          <a:p>
            <a:pPr marL="109728" indent="0">
              <a:buFont typeface="Arial" pitchFamily="34" charset="0"/>
              <a:buNone/>
            </a:pPr>
            <a:r>
              <a:rPr lang="cs-CZ" sz="2000" dirty="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52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90</TotalTime>
  <Words>230</Words>
  <Application>Microsoft Office PowerPoint</Application>
  <PresentationFormat>Předvádění na obrazovce (4:3)</PresentationFormat>
  <Paragraphs>47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Slunovrat</vt:lpstr>
      <vt:lpstr>Prezentace aplikace PowerPoint</vt:lpstr>
      <vt:lpstr>Anotace</vt:lpstr>
      <vt:lpstr>Vedlejší</vt:lpstr>
      <vt:lpstr>Vedlejší úhly</vt:lpstr>
      <vt:lpstr>Př. Vyznač vedlejší úhly k označeným úhlům</vt:lpstr>
      <vt:lpstr>Vrcholové</vt:lpstr>
      <vt:lpstr>Vrcholové úhly</vt:lpstr>
      <vt:lpstr>Př. Vyznač vrcholové úhly k označeným úhlům</vt:lpstr>
      <vt:lpstr>Př. Na obrázku vyznač dvojice vrcholových a vedlejších úhlů</vt:lpstr>
      <vt:lpstr>Př. Dopočítej velikost neznámých úhlů</vt:lpstr>
      <vt:lpstr>Souhlasné a střídavé</vt:lpstr>
      <vt:lpstr>Souhlasné úhly</vt:lpstr>
      <vt:lpstr>Př. Vyznač souhlasné úhly k daným úhlům</vt:lpstr>
      <vt:lpstr>Střídavé úhly</vt:lpstr>
      <vt:lpstr>Př. Vypočítej velikosti zbývajících úhlů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28</cp:revision>
  <dcterms:created xsi:type="dcterms:W3CDTF">2012-01-06T13:39:27Z</dcterms:created>
  <dcterms:modified xsi:type="dcterms:W3CDTF">2012-04-05T08:37:57Z</dcterms:modified>
</cp:coreProperties>
</file>