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VY_32_INOVACE_09_Matematika pro 6.ročník_Sčítání a odčítání úhlů - graficky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Sčítání a odčítání úhlů - graficky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A48401-8DF6-4125-8D8A-90AD210B061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37443A-2BC7-414E-ABC1-0FC66F117209}" type="presOf" srcId="{4C35D32F-0EAB-4CD7-82EE-45574DC2A586}" destId="{8BEBB6EC-1DAA-4CAC-8A25-BC0FCBD5DBD5}" srcOrd="0" destOrd="0" presId="urn:microsoft.com/office/officeart/2005/8/layout/target3"/>
    <dgm:cxn modelId="{BF4737F9-4C8C-4735-999D-283D964F2422}" type="presOf" srcId="{D8197B8C-B260-4A16-BDF4-0947B075E274}" destId="{5A5FFA88-C948-4069-8E93-59FA12366E83}" srcOrd="1" destOrd="0" presId="urn:microsoft.com/office/officeart/2005/8/layout/target3"/>
    <dgm:cxn modelId="{F0DDE7FF-C9BD-41D3-AA9D-9BE4DD1D31C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09F18F-5CC9-4ABE-AE09-2D4673C20E49}" type="presOf" srcId="{4C35D32F-0EAB-4CD7-82EE-45574DC2A586}" destId="{890E4F0B-2866-4A3F-A3C7-2A14B1797930}" srcOrd="1" destOrd="0" presId="urn:microsoft.com/office/officeart/2005/8/layout/target3"/>
    <dgm:cxn modelId="{8D3436B1-D7FB-48AA-BC48-12CA612DBFA2}" type="presOf" srcId="{D1D4F407-5343-4D3F-B5B9-D407B03CAEB4}" destId="{D005CE8C-CC26-4C3E-AC11-E15060ECD759}" srcOrd="0" destOrd="0" presId="urn:microsoft.com/office/officeart/2005/8/layout/target3"/>
    <dgm:cxn modelId="{D10B7A31-369E-4047-B8ED-52CB7B2CED2F}" type="presOf" srcId="{D8197B8C-B260-4A16-BDF4-0947B075E274}" destId="{25B08C86-7E15-44DC-BE7F-FFB55DD49D12}" srcOrd="0" destOrd="0" presId="urn:microsoft.com/office/officeart/2005/8/layout/target3"/>
    <dgm:cxn modelId="{3DA4E548-0E14-422C-9B34-39C4598B044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FADCBA-1849-4E8E-A0F6-A2EB5B854C0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C91D08-988D-4D81-89D3-1FD3C2F63B0F}" type="presOf" srcId="{B651F6E3-6281-48DB-9319-2AEAFDAE7572}" destId="{619D679B-A015-4ECF-8348-D1034C574F40}" srcOrd="0" destOrd="0" presId="urn:microsoft.com/office/officeart/2005/8/layout/target3"/>
    <dgm:cxn modelId="{59841084-50C4-47BC-877A-48BEEAB4549F}" type="presOf" srcId="{757F3AB3-0718-4624-B441-E567A8F0AB56}" destId="{333A1088-737F-45CB-B68E-254E46348037}" srcOrd="0" destOrd="0" presId="urn:microsoft.com/office/officeart/2005/8/layout/target3"/>
    <dgm:cxn modelId="{1DF730A8-4ED1-402C-BBDF-7FFF9684C45B}" type="presParOf" srcId="{333A1088-737F-45CB-B68E-254E46348037}" destId="{F5ABB229-8D3B-4694-996A-96F23CF14429}" srcOrd="0" destOrd="0" presId="urn:microsoft.com/office/officeart/2005/8/layout/target3"/>
    <dgm:cxn modelId="{1678AFEE-0015-44C4-A20E-A7EB997F3F7B}" type="presParOf" srcId="{333A1088-737F-45CB-B68E-254E46348037}" destId="{F41139FD-01EE-4571-8B17-4FB00FC51163}" srcOrd="1" destOrd="0" presId="urn:microsoft.com/office/officeart/2005/8/layout/target3"/>
    <dgm:cxn modelId="{1B1147B3-AD45-4CF5-BF2B-BC141425AA3C}" type="presParOf" srcId="{333A1088-737F-45CB-B68E-254E46348037}" destId="{D005CE8C-CC26-4C3E-AC11-E15060ECD759}" srcOrd="2" destOrd="0" presId="urn:microsoft.com/office/officeart/2005/8/layout/target3"/>
    <dgm:cxn modelId="{9967239D-7EEA-4C78-8591-44FC9A701013}" type="presParOf" srcId="{333A1088-737F-45CB-B68E-254E46348037}" destId="{2C702D82-9B77-49B7-9568-BB8EB47C3372}" srcOrd="3" destOrd="0" presId="urn:microsoft.com/office/officeart/2005/8/layout/target3"/>
    <dgm:cxn modelId="{0BA63B79-392E-4B0E-B725-B9EE072D585F}" type="presParOf" srcId="{333A1088-737F-45CB-B68E-254E46348037}" destId="{A52A0455-90FF-4808-ABD0-F02540D31D5A}" srcOrd="4" destOrd="0" presId="urn:microsoft.com/office/officeart/2005/8/layout/target3"/>
    <dgm:cxn modelId="{DBC94A50-ABF8-4AEC-B588-548418E8D7D1}" type="presParOf" srcId="{333A1088-737F-45CB-B68E-254E46348037}" destId="{6140AFEC-043D-4C43-A2F9-D0F5331DF3A3}" srcOrd="5" destOrd="0" presId="urn:microsoft.com/office/officeart/2005/8/layout/target3"/>
    <dgm:cxn modelId="{9E1AB58D-D257-4900-B7A3-23CC5C1CB1D8}" type="presParOf" srcId="{333A1088-737F-45CB-B68E-254E46348037}" destId="{9358AC05-5D7D-4327-9F80-1AD486AEA664}" srcOrd="6" destOrd="0" presId="urn:microsoft.com/office/officeart/2005/8/layout/target3"/>
    <dgm:cxn modelId="{C8780F14-5E54-46F0-A203-9631A9433EE5}" type="presParOf" srcId="{333A1088-737F-45CB-B68E-254E46348037}" destId="{313FC574-E1CD-4FB4-B054-0B805CE0447D}" srcOrd="7" destOrd="0" presId="urn:microsoft.com/office/officeart/2005/8/layout/target3"/>
    <dgm:cxn modelId="{1D4F075C-66E3-42A3-92FF-924DB1E8045A}" type="presParOf" srcId="{333A1088-737F-45CB-B68E-254E46348037}" destId="{619D679B-A015-4ECF-8348-D1034C574F40}" srcOrd="8" destOrd="0" presId="urn:microsoft.com/office/officeart/2005/8/layout/target3"/>
    <dgm:cxn modelId="{53AEAFA2-43AE-4515-B0C8-717D4292710C}" type="presParOf" srcId="{333A1088-737F-45CB-B68E-254E46348037}" destId="{322283A8-4A27-4CDA-BAE3-F381106A9174}" srcOrd="9" destOrd="0" presId="urn:microsoft.com/office/officeart/2005/8/layout/target3"/>
    <dgm:cxn modelId="{7ECABC26-C492-419A-A774-216677A6EE2A}" type="presParOf" srcId="{333A1088-737F-45CB-B68E-254E46348037}" destId="{FFC9F71D-1B4F-4AD9-A4A6-86ADEFC8AF5C}" srcOrd="10" destOrd="0" presId="urn:microsoft.com/office/officeart/2005/8/layout/target3"/>
    <dgm:cxn modelId="{A4185975-9F3F-4488-A9DB-105D71655818}" type="presParOf" srcId="{333A1088-737F-45CB-B68E-254E46348037}" destId="{25B08C86-7E15-44DC-BE7F-FFB55DD49D12}" srcOrd="11" destOrd="0" presId="urn:microsoft.com/office/officeart/2005/8/layout/target3"/>
    <dgm:cxn modelId="{02628BEE-7B55-482B-9F81-871B8E01917F}" type="presParOf" srcId="{333A1088-737F-45CB-B68E-254E46348037}" destId="{76644BE8-9D7C-4C09-B250-3D10AF48CBB7}" srcOrd="12" destOrd="0" presId="urn:microsoft.com/office/officeart/2005/8/layout/target3"/>
    <dgm:cxn modelId="{378F06E1-0937-4447-8C2A-05491CACB548}" type="presParOf" srcId="{333A1088-737F-45CB-B68E-254E46348037}" destId="{EE85B701-7295-41C0-BA7A-34D3756A2AE6}" srcOrd="13" destOrd="0" presId="urn:microsoft.com/office/officeart/2005/8/layout/target3"/>
    <dgm:cxn modelId="{C7D29853-ED8E-40FC-9ABF-500B43E8FA0E}" type="presParOf" srcId="{333A1088-737F-45CB-B68E-254E46348037}" destId="{8BEBB6EC-1DAA-4CAC-8A25-BC0FCBD5DBD5}" srcOrd="14" destOrd="0" presId="urn:microsoft.com/office/officeart/2005/8/layout/target3"/>
    <dgm:cxn modelId="{242746C2-8B36-44B2-8FF9-05A8D5465772}" type="presParOf" srcId="{333A1088-737F-45CB-B68E-254E46348037}" destId="{AED2198E-93D5-4001-81B4-73124B309672}" srcOrd="15" destOrd="0" presId="urn:microsoft.com/office/officeart/2005/8/layout/target3"/>
    <dgm:cxn modelId="{FEBF4137-C39C-495D-A600-5DBE027684A3}" type="presParOf" srcId="{333A1088-737F-45CB-B68E-254E46348037}" destId="{2BE915AB-18AA-4053-B92C-3BFC9ED204BB}" srcOrd="16" destOrd="0" presId="urn:microsoft.com/office/officeart/2005/8/layout/target3"/>
    <dgm:cxn modelId="{8B30CD54-C8F1-4DC5-B280-6F684FFFE4E5}" type="presParOf" srcId="{333A1088-737F-45CB-B68E-254E46348037}" destId="{6BB5E863-4638-4E1D-BFDE-399D028AC4ED}" srcOrd="17" destOrd="0" presId="urn:microsoft.com/office/officeart/2005/8/layout/target3"/>
    <dgm:cxn modelId="{CD1EE7FB-05BF-47B2-BE7F-E3A65C0E8DD8}" type="presParOf" srcId="{333A1088-737F-45CB-B68E-254E46348037}" destId="{5A5FFA88-C948-4069-8E93-59FA12366E83}" srcOrd="18" destOrd="0" presId="urn:microsoft.com/office/officeart/2005/8/layout/target3"/>
    <dgm:cxn modelId="{6F9DA645-5AE2-4AF4-88ED-D7A51E5521D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alpha val="85000"/>
                <a:satMod val="15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3858192"/>
                <a:satOff val="-10996"/>
                <a:lumOff val="3040"/>
                <a:alphaOff val="0"/>
                <a:tint val="50000"/>
                <a:alpha val="85000"/>
                <a:satMod val="150000"/>
              </a:schemeClr>
            </a:gs>
            <a:gs pos="35000">
              <a:schemeClr val="accent4">
                <a:hueOff val="3858192"/>
                <a:satOff val="-10996"/>
                <a:lumOff val="304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4">
                <a:hueOff val="3858192"/>
                <a:satOff val="-10996"/>
                <a:lumOff val="304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3858192"/>
              <a:satOff val="-10996"/>
              <a:lumOff val="304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Martina Dostálová</a:t>
          </a:r>
          <a:endParaRPr lang="cs-CZ" sz="1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7716385"/>
                <a:satOff val="-21992"/>
                <a:lumOff val="6080"/>
                <a:alphaOff val="0"/>
                <a:tint val="50000"/>
                <a:alpha val="85000"/>
                <a:satMod val="150000"/>
              </a:schemeClr>
            </a:gs>
            <a:gs pos="35000">
              <a:schemeClr val="accent4">
                <a:hueOff val="7716385"/>
                <a:satOff val="-21992"/>
                <a:lumOff val="608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4">
                <a:hueOff val="7716385"/>
                <a:satOff val="-21992"/>
                <a:lumOff val="608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7716385"/>
              <a:satOff val="-21992"/>
              <a:lumOff val="608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VY_32_INOVACE_09_Matematika pro 6.ročník_Sčítání a odčítání úhlů - graficky</a:t>
          </a:r>
          <a:endParaRPr lang="cs-CZ" sz="1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1574577"/>
                <a:satOff val="-32989"/>
                <a:lumOff val="9120"/>
                <a:alphaOff val="0"/>
                <a:tint val="50000"/>
                <a:alpha val="85000"/>
                <a:satMod val="150000"/>
              </a:schemeClr>
            </a:gs>
            <a:gs pos="35000">
              <a:schemeClr val="accent4">
                <a:hueOff val="11574577"/>
                <a:satOff val="-32989"/>
                <a:lumOff val="912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4">
                <a:hueOff val="11574577"/>
                <a:satOff val="-32989"/>
                <a:lumOff val="912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11574577"/>
              <a:satOff val="-32989"/>
              <a:lumOff val="912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Sčítání a odčítání úhlů - graficky</a:t>
          </a:r>
          <a:endParaRPr lang="cs-CZ" sz="1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5432770"/>
                <a:satOff val="-43985"/>
                <a:lumOff val="12160"/>
                <a:alphaOff val="0"/>
                <a:tint val="50000"/>
                <a:alpha val="85000"/>
                <a:satMod val="150000"/>
              </a:schemeClr>
            </a:gs>
            <a:gs pos="35000">
              <a:schemeClr val="accent4">
                <a:hueOff val="15432770"/>
                <a:satOff val="-43985"/>
                <a:lumOff val="1216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4">
                <a:hueOff val="15432770"/>
                <a:satOff val="-43985"/>
                <a:lumOff val="1216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15432770"/>
              <a:satOff val="-43985"/>
              <a:lumOff val="1216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4659963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931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Digitální učební materiál Sčítání a odčítání úhlů - graficky je určen pro zavedení sčítání a odčítání úhlů v šesté třídě základní školy. Materiál je vhodný </a:t>
            </a:r>
            <a:r>
              <a:rPr lang="cs-CZ" dirty="0" smtClean="0"/>
              <a:t>                  pro </a:t>
            </a:r>
            <a:r>
              <a:rPr lang="cs-CZ" dirty="0" smtClean="0"/>
              <a:t>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59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a odčítání úhlů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617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Úhly sčítáme a odčítáme: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348880"/>
            <a:ext cx="4824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3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GRAFICKY (konstrukce)</a:t>
            </a:r>
          </a:p>
          <a:p>
            <a:pPr marL="285750" indent="-285750">
              <a:lnSpc>
                <a:spcPct val="300000"/>
              </a:lnSpc>
              <a:buFont typeface="Arial" pitchFamily="34" charset="0"/>
              <a:buChar char="•"/>
            </a:pPr>
            <a:r>
              <a:rPr lang="cs-CZ" sz="3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NUMERICKY (počítání)</a:t>
            </a:r>
            <a:endParaRPr lang="cs-CZ" sz="3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14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úhlů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rot="16200000">
            <a:off x="-1215107" y="3023419"/>
            <a:ext cx="3429000" cy="639762"/>
          </a:xfrm>
        </p:spPr>
        <p:txBody>
          <a:bodyPr/>
          <a:lstStyle/>
          <a:p>
            <a:r>
              <a:rPr lang="cs-CZ" dirty="0" smtClean="0"/>
              <a:t>Graficky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564904"/>
            <a:ext cx="5256584" cy="412101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 rot="16200000">
            <a:off x="3609429" y="2159323"/>
            <a:ext cx="3429000" cy="639762"/>
          </a:xfrm>
        </p:spPr>
        <p:txBody>
          <a:bodyPr/>
          <a:lstStyle/>
          <a:p>
            <a:r>
              <a:rPr lang="cs-CZ" dirty="0" smtClean="0"/>
              <a:t>Numericky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80112" y="404664"/>
            <a:ext cx="3200400" cy="3429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α</a:t>
            </a:r>
            <a:r>
              <a:rPr lang="cs-CZ" sz="2500" dirty="0" smtClean="0">
                <a:latin typeface="Calibri"/>
                <a:cs typeface="Calibri"/>
              </a:rPr>
              <a:t> = 43°</a:t>
            </a:r>
          </a:p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β</a:t>
            </a:r>
            <a:r>
              <a:rPr lang="cs-CZ" sz="2500" dirty="0" smtClean="0">
                <a:latin typeface="Calibri"/>
                <a:cs typeface="Calibri"/>
              </a:rPr>
              <a:t> = 102°</a:t>
            </a:r>
          </a:p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α</a:t>
            </a:r>
            <a:r>
              <a:rPr lang="cs-CZ" sz="2500" dirty="0" smtClean="0">
                <a:latin typeface="Calibri"/>
                <a:cs typeface="Calibri"/>
              </a:rPr>
              <a:t> + </a:t>
            </a:r>
            <a:r>
              <a:rPr lang="el-GR" sz="2500" dirty="0" smtClean="0">
                <a:latin typeface="Calibri"/>
                <a:cs typeface="Calibri"/>
              </a:rPr>
              <a:t>β</a:t>
            </a:r>
            <a:r>
              <a:rPr lang="cs-CZ" sz="2500" dirty="0" smtClean="0">
                <a:latin typeface="Calibri"/>
                <a:cs typeface="Calibri"/>
              </a:rPr>
              <a:t> = ?</a:t>
            </a:r>
          </a:p>
          <a:p>
            <a:pPr marL="0" indent="0">
              <a:buNone/>
            </a:pPr>
            <a:r>
              <a:rPr lang="cs-CZ" sz="2500" dirty="0" smtClean="0">
                <a:latin typeface="Calibri"/>
                <a:cs typeface="Calibri"/>
              </a:rPr>
              <a:t>43°+ 102° </a:t>
            </a:r>
            <a:r>
              <a:rPr lang="cs-CZ" sz="2500" dirty="0">
                <a:latin typeface="Calibri"/>
                <a:cs typeface="Calibri"/>
              </a:rPr>
              <a:t>= </a:t>
            </a:r>
            <a:r>
              <a:rPr lang="cs-CZ" sz="2500" dirty="0" smtClean="0">
                <a:latin typeface="Calibri"/>
                <a:cs typeface="Calibri"/>
              </a:rPr>
              <a:t>145°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xmlns="" val="166593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sčítání úhlů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7178" y="2636912"/>
            <a:ext cx="6591364" cy="32905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84482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Sestroj součet úhlů </a:t>
            </a:r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 a </a:t>
            </a:r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226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568952" cy="63298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276872"/>
            <a:ext cx="7082471" cy="353572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xmlns="" val="234521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úhlů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Graficky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Numericky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α</a:t>
            </a:r>
            <a:r>
              <a:rPr lang="cs-CZ" sz="2500" dirty="0" smtClean="0">
                <a:latin typeface="Calibri"/>
                <a:cs typeface="Calibri"/>
              </a:rPr>
              <a:t> = 43°</a:t>
            </a:r>
          </a:p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β</a:t>
            </a:r>
            <a:r>
              <a:rPr lang="cs-CZ" sz="2500" dirty="0" smtClean="0">
                <a:latin typeface="Calibri"/>
                <a:cs typeface="Calibri"/>
              </a:rPr>
              <a:t> = 102°</a:t>
            </a:r>
          </a:p>
          <a:p>
            <a:pPr marL="0" indent="0">
              <a:buNone/>
            </a:pPr>
            <a:r>
              <a:rPr lang="el-GR" sz="2500" dirty="0" smtClean="0">
                <a:latin typeface="Calibri"/>
                <a:cs typeface="Calibri"/>
              </a:rPr>
              <a:t>β</a:t>
            </a:r>
            <a:r>
              <a:rPr lang="cs-CZ" sz="2500" dirty="0" smtClean="0">
                <a:latin typeface="Calibri"/>
                <a:cs typeface="Calibri"/>
              </a:rPr>
              <a:t> - </a:t>
            </a:r>
            <a:r>
              <a:rPr lang="el-GR" sz="2500" dirty="0">
                <a:latin typeface="Calibri"/>
                <a:cs typeface="Calibri"/>
              </a:rPr>
              <a:t>α</a:t>
            </a:r>
            <a:r>
              <a:rPr lang="cs-CZ" sz="2500" dirty="0" smtClean="0">
                <a:latin typeface="Calibri"/>
                <a:cs typeface="Calibri"/>
              </a:rPr>
              <a:t> = ?</a:t>
            </a:r>
          </a:p>
          <a:p>
            <a:pPr marL="0" indent="0">
              <a:buNone/>
            </a:pPr>
            <a:r>
              <a:rPr lang="cs-CZ" sz="2500" dirty="0" smtClean="0">
                <a:latin typeface="Calibri"/>
                <a:cs typeface="Calibri"/>
              </a:rPr>
              <a:t>102° - 43° </a:t>
            </a:r>
            <a:r>
              <a:rPr lang="cs-CZ" sz="2500" dirty="0">
                <a:latin typeface="Calibri"/>
                <a:cs typeface="Calibri"/>
              </a:rPr>
              <a:t>= </a:t>
            </a:r>
            <a:r>
              <a:rPr lang="cs-CZ" sz="2500" dirty="0" smtClean="0">
                <a:latin typeface="Calibri"/>
                <a:cs typeface="Calibri"/>
              </a:rPr>
              <a:t>59°</a:t>
            </a:r>
            <a:endParaRPr lang="cs-CZ" sz="2500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6800" y="1939348"/>
            <a:ext cx="3200400" cy="3061854"/>
          </a:xfrm>
        </p:spPr>
      </p:pic>
    </p:spTree>
    <p:extLst>
      <p:ext uri="{BB962C8B-B14F-4D97-AF65-F5344CB8AC3E}">
        <p14:creationId xmlns:p14="http://schemas.microsoft.com/office/powerpoint/2010/main" xmlns="" val="183815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odčítání úhlů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7178" y="2636912"/>
            <a:ext cx="6591364" cy="32905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84482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Sestroj rozdíl úhlů </a:t>
            </a:r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 a </a:t>
            </a:r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905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568952" cy="63298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855" y="2348880"/>
            <a:ext cx="8380635" cy="41838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xmlns="" val="99431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029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72</TotalTime>
  <Words>183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Snímek 1</vt:lpstr>
      <vt:lpstr>Anotace</vt:lpstr>
      <vt:lpstr>Snímek 3</vt:lpstr>
      <vt:lpstr>Úhly sčítáme a odčítáme:</vt:lpstr>
      <vt:lpstr>Sčítání úhlů</vt:lpstr>
      <vt:lpstr>Grafické sčítání úhlů</vt:lpstr>
      <vt:lpstr>Snímek 7</vt:lpstr>
      <vt:lpstr>Odčítání úhlů</vt:lpstr>
      <vt:lpstr>Grafické odčítání úhlů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Dum</cp:lastModifiedBy>
  <cp:revision>21</cp:revision>
  <dcterms:created xsi:type="dcterms:W3CDTF">2012-01-06T15:24:28Z</dcterms:created>
  <dcterms:modified xsi:type="dcterms:W3CDTF">2012-04-05T08:39:58Z</dcterms:modified>
</cp:coreProperties>
</file>