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VY_32_INOVACE_10_Matematika </a:t>
          </a:r>
          <a:r>
            <a:rPr lang="cs-CZ" sz="1300" b="0" baseline="0" smtClean="0">
              <a:latin typeface="Times New Roman" pitchFamily="18" charset="0"/>
              <a:cs typeface="Times New Roman" pitchFamily="18" charset="0"/>
            </a:rPr>
            <a:t>pro 6.ročník_Kružnice </a:t>
          </a: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trojúhelníku opsaná</a:t>
          </a:r>
          <a:endParaRPr lang="cs-CZ" sz="1300" b="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Martina Dostálová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dirty="0" smtClean="0"/>
            <a:t>Téma: Kružnice trojúhelníku opsaná</a:t>
          </a:r>
          <a:endParaRPr lang="cs-CZ" sz="15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9969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ScaleY="9225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E8505C-514F-430C-ABC6-85B8A2D0E904}" type="presOf" srcId="{D8197B8C-B260-4A16-BDF4-0947B075E274}" destId="{5A5FFA88-C948-4069-8E93-59FA12366E83}" srcOrd="1" destOrd="0" presId="urn:microsoft.com/office/officeart/2005/8/layout/target3"/>
    <dgm:cxn modelId="{DEC66249-11CD-4329-A0B4-039E82E11D4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226D3A4-6978-4DED-B957-DBA786E0C4D1}" type="presOf" srcId="{D1D4F407-5343-4D3F-B5B9-D407B03CAEB4}" destId="{AED2198E-93D5-4001-81B4-73124B309672}" srcOrd="1" destOrd="0" presId="urn:microsoft.com/office/officeart/2005/8/layout/target3"/>
    <dgm:cxn modelId="{5D8CBB93-F6C4-4EA8-A981-AB93BCC68761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7F9F41-8FC4-462E-B646-2E20F6A9036C}" type="presOf" srcId="{D8197B8C-B260-4A16-BDF4-0947B075E274}" destId="{25B08C86-7E15-44DC-BE7F-FFB55DD49D12}" srcOrd="0" destOrd="0" presId="urn:microsoft.com/office/officeart/2005/8/layout/target3"/>
    <dgm:cxn modelId="{7ED6211D-0DDD-4CB4-8045-EDBB7B116800}" type="presOf" srcId="{757F3AB3-0718-4624-B441-E567A8F0AB56}" destId="{333A1088-737F-45CB-B68E-254E46348037}" srcOrd="0" destOrd="0" presId="urn:microsoft.com/office/officeart/2005/8/layout/target3"/>
    <dgm:cxn modelId="{CC41DD7C-7B90-4181-822F-3431A9F7F2F8}" type="presOf" srcId="{D1D4F407-5343-4D3F-B5B9-D407B03CAEB4}" destId="{D005CE8C-CC26-4C3E-AC11-E15060ECD759}" srcOrd="0" destOrd="0" presId="urn:microsoft.com/office/officeart/2005/8/layout/target3"/>
    <dgm:cxn modelId="{FD1EDCB6-A3D9-4926-A1AB-6A5EECEC62A3}" type="presOf" srcId="{B651F6E3-6281-48DB-9319-2AEAFDAE7572}" destId="{6BB5E863-4638-4E1D-BFDE-399D028AC4ED}" srcOrd="1" destOrd="0" presId="urn:microsoft.com/office/officeart/2005/8/layout/target3"/>
    <dgm:cxn modelId="{2534681F-93FB-43BE-8DFC-4181624AC5D8}" type="presOf" srcId="{D1B46980-6531-4606-95E6-44980827E919}" destId="{6140AFEC-043D-4C43-A2F9-D0F5331DF3A3}" srcOrd="0" destOrd="0" presId="urn:microsoft.com/office/officeart/2005/8/layout/target3"/>
    <dgm:cxn modelId="{60EAEA7A-C083-4C50-8E13-401E1AFE0406}" type="presOf" srcId="{4C35D32F-0EAB-4CD7-82EE-45574DC2A586}" destId="{890E4F0B-2866-4A3F-A3C7-2A14B1797930}" srcOrd="1" destOrd="0" presId="urn:microsoft.com/office/officeart/2005/8/layout/target3"/>
    <dgm:cxn modelId="{B1C855B3-4880-4DA6-AA4B-2AED061B45A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236688-69C6-416E-BA96-591CA80DA421}" type="presParOf" srcId="{333A1088-737F-45CB-B68E-254E46348037}" destId="{F5ABB229-8D3B-4694-996A-96F23CF14429}" srcOrd="0" destOrd="0" presId="urn:microsoft.com/office/officeart/2005/8/layout/target3"/>
    <dgm:cxn modelId="{8432F5ED-B5FD-4703-8581-C87C08E4F5D9}" type="presParOf" srcId="{333A1088-737F-45CB-B68E-254E46348037}" destId="{F41139FD-01EE-4571-8B17-4FB00FC51163}" srcOrd="1" destOrd="0" presId="urn:microsoft.com/office/officeart/2005/8/layout/target3"/>
    <dgm:cxn modelId="{BBFEEBB2-323A-4184-88F0-E820D79D7598}" type="presParOf" srcId="{333A1088-737F-45CB-B68E-254E46348037}" destId="{D005CE8C-CC26-4C3E-AC11-E15060ECD759}" srcOrd="2" destOrd="0" presId="urn:microsoft.com/office/officeart/2005/8/layout/target3"/>
    <dgm:cxn modelId="{DD588E8D-ABC1-4250-8A0E-3022D722EE78}" type="presParOf" srcId="{333A1088-737F-45CB-B68E-254E46348037}" destId="{2C702D82-9B77-49B7-9568-BB8EB47C3372}" srcOrd="3" destOrd="0" presId="urn:microsoft.com/office/officeart/2005/8/layout/target3"/>
    <dgm:cxn modelId="{C429C04C-9FB9-403A-A420-BB6F6207DBCC}" type="presParOf" srcId="{333A1088-737F-45CB-B68E-254E46348037}" destId="{A52A0455-90FF-4808-ABD0-F02540D31D5A}" srcOrd="4" destOrd="0" presId="urn:microsoft.com/office/officeart/2005/8/layout/target3"/>
    <dgm:cxn modelId="{392F24A9-B063-4F63-B450-3E58AA830674}" type="presParOf" srcId="{333A1088-737F-45CB-B68E-254E46348037}" destId="{6140AFEC-043D-4C43-A2F9-D0F5331DF3A3}" srcOrd="5" destOrd="0" presId="urn:microsoft.com/office/officeart/2005/8/layout/target3"/>
    <dgm:cxn modelId="{D73AD602-9323-4B51-BEEE-6A3A8CF4E47D}" type="presParOf" srcId="{333A1088-737F-45CB-B68E-254E46348037}" destId="{9358AC05-5D7D-4327-9F80-1AD486AEA664}" srcOrd="6" destOrd="0" presId="urn:microsoft.com/office/officeart/2005/8/layout/target3"/>
    <dgm:cxn modelId="{B8B67FC9-B2B5-4E2A-A68D-8F0E2449E9F0}" type="presParOf" srcId="{333A1088-737F-45CB-B68E-254E46348037}" destId="{313FC574-E1CD-4FB4-B054-0B805CE0447D}" srcOrd="7" destOrd="0" presId="urn:microsoft.com/office/officeart/2005/8/layout/target3"/>
    <dgm:cxn modelId="{ACAB56AB-2015-45B5-93BE-5F1B2D1B4C72}" type="presParOf" srcId="{333A1088-737F-45CB-B68E-254E46348037}" destId="{619D679B-A015-4ECF-8348-D1034C574F40}" srcOrd="8" destOrd="0" presId="urn:microsoft.com/office/officeart/2005/8/layout/target3"/>
    <dgm:cxn modelId="{44717F80-39D1-459A-A60C-35968D1ED43D}" type="presParOf" srcId="{333A1088-737F-45CB-B68E-254E46348037}" destId="{322283A8-4A27-4CDA-BAE3-F381106A9174}" srcOrd="9" destOrd="0" presId="urn:microsoft.com/office/officeart/2005/8/layout/target3"/>
    <dgm:cxn modelId="{840FEC41-B260-4001-8850-492B942D5C45}" type="presParOf" srcId="{333A1088-737F-45CB-B68E-254E46348037}" destId="{FFC9F71D-1B4F-4AD9-A4A6-86ADEFC8AF5C}" srcOrd="10" destOrd="0" presId="urn:microsoft.com/office/officeart/2005/8/layout/target3"/>
    <dgm:cxn modelId="{96FCD2E4-9DCF-4CB4-970F-172D7D764586}" type="presParOf" srcId="{333A1088-737F-45CB-B68E-254E46348037}" destId="{25B08C86-7E15-44DC-BE7F-FFB55DD49D12}" srcOrd="11" destOrd="0" presId="urn:microsoft.com/office/officeart/2005/8/layout/target3"/>
    <dgm:cxn modelId="{EBB26A69-C877-47DD-8BCD-F4022D10A9D9}" type="presParOf" srcId="{333A1088-737F-45CB-B68E-254E46348037}" destId="{76644BE8-9D7C-4C09-B250-3D10AF48CBB7}" srcOrd="12" destOrd="0" presId="urn:microsoft.com/office/officeart/2005/8/layout/target3"/>
    <dgm:cxn modelId="{70339772-E5D4-46A0-B27E-B54221A97F60}" type="presParOf" srcId="{333A1088-737F-45CB-B68E-254E46348037}" destId="{EE85B701-7295-41C0-BA7A-34D3756A2AE6}" srcOrd="13" destOrd="0" presId="urn:microsoft.com/office/officeart/2005/8/layout/target3"/>
    <dgm:cxn modelId="{11C4AD24-2C30-4EA0-AE12-7D6B09F44B44}" type="presParOf" srcId="{333A1088-737F-45CB-B68E-254E46348037}" destId="{8BEBB6EC-1DAA-4CAC-8A25-BC0FCBD5DBD5}" srcOrd="14" destOrd="0" presId="urn:microsoft.com/office/officeart/2005/8/layout/target3"/>
    <dgm:cxn modelId="{50627F89-B22B-47C8-839C-586D356E6BB6}" type="presParOf" srcId="{333A1088-737F-45CB-B68E-254E46348037}" destId="{AED2198E-93D5-4001-81B4-73124B309672}" srcOrd="15" destOrd="0" presId="urn:microsoft.com/office/officeart/2005/8/layout/target3"/>
    <dgm:cxn modelId="{28A74FD5-6C05-4AE4-A020-ECF4EC263BD1}" type="presParOf" srcId="{333A1088-737F-45CB-B68E-254E46348037}" destId="{2BE915AB-18AA-4053-B92C-3BFC9ED204BB}" srcOrd="16" destOrd="0" presId="urn:microsoft.com/office/officeart/2005/8/layout/target3"/>
    <dgm:cxn modelId="{99193851-291C-4B8E-A6FD-8D6FAB7D91CE}" type="presParOf" srcId="{333A1088-737F-45CB-B68E-254E46348037}" destId="{6BB5E863-4638-4E1D-BFDE-399D028AC4ED}" srcOrd="17" destOrd="0" presId="urn:microsoft.com/office/officeart/2005/8/layout/target3"/>
    <dgm:cxn modelId="{02F43036-193B-4E5C-BEF9-6BA21DA046B6}" type="presParOf" srcId="{333A1088-737F-45CB-B68E-254E46348037}" destId="{5A5FFA88-C948-4069-8E93-59FA12366E83}" srcOrd="18" destOrd="0" presId="urn:microsoft.com/office/officeart/2005/8/layout/target3"/>
    <dgm:cxn modelId="{B4FC5C28-76EB-4A67-8302-83255877C09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2">
                <a:shade val="50000"/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43058"/>
                <a:satOff val="-3062"/>
                <a:lumOff val="20771"/>
                <a:alphaOff val="0"/>
                <a:tint val="20000"/>
                <a:satMod val="180000"/>
                <a:lumMod val="98000"/>
              </a:schemeClr>
            </a:gs>
            <a:gs pos="40000">
              <a:schemeClr val="accent2">
                <a:shade val="50000"/>
                <a:hueOff val="-43058"/>
                <a:satOff val="-3062"/>
                <a:lumOff val="20771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2">
                <a:shade val="50000"/>
                <a:hueOff val="-43058"/>
                <a:satOff val="-3062"/>
                <a:lumOff val="20771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40564"/>
              <a:satOff val="-2974"/>
              <a:lumOff val="18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Martina Dostálová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86116"/>
                <a:satOff val="-6123"/>
                <a:lumOff val="41542"/>
                <a:alphaOff val="0"/>
                <a:tint val="20000"/>
                <a:satMod val="180000"/>
                <a:lumMod val="98000"/>
              </a:schemeClr>
            </a:gs>
            <a:gs pos="40000">
              <a:schemeClr val="accent2">
                <a:shade val="50000"/>
                <a:hueOff val="-86116"/>
                <a:satOff val="-6123"/>
                <a:lumOff val="41542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2">
                <a:shade val="50000"/>
                <a:hueOff val="-86116"/>
                <a:satOff val="-6123"/>
                <a:lumOff val="41542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7492"/>
          <a:ext cx="5350878" cy="1473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81127"/>
              <a:satOff val="-5948"/>
              <a:lumOff val="3729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VY_32_INOVACE_10_Matematika </a:t>
          </a:r>
          <a:r>
            <a:rPr lang="cs-CZ" sz="1300" b="0" kern="1200" baseline="0" smtClean="0">
              <a:latin typeface="Times New Roman" pitchFamily="18" charset="0"/>
              <a:cs typeface="Times New Roman" pitchFamily="18" charset="0"/>
            </a:rPr>
            <a:t>pro 6.ročník_Kružnice </a:t>
          </a: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trojúhelníku opsaná</a:t>
          </a:r>
          <a:endParaRPr lang="cs-CZ" sz="1300" b="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817492"/>
        <a:ext cx="5350878" cy="406407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86116"/>
                <a:satOff val="-6123"/>
                <a:lumOff val="41542"/>
                <a:alphaOff val="0"/>
                <a:tint val="20000"/>
                <a:satMod val="180000"/>
                <a:lumMod val="98000"/>
              </a:schemeClr>
            </a:gs>
            <a:gs pos="40000">
              <a:schemeClr val="accent2">
                <a:shade val="50000"/>
                <a:hueOff val="-86116"/>
                <a:satOff val="-6123"/>
                <a:lumOff val="41542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2">
                <a:shade val="50000"/>
                <a:hueOff val="-86116"/>
                <a:satOff val="-6123"/>
                <a:lumOff val="41542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59392"/>
          <a:ext cx="5350878" cy="869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81127"/>
              <a:satOff val="-5948"/>
              <a:lumOff val="3729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Kružnice trojúhelníku opsaná</a:t>
          </a:r>
          <a:endParaRPr lang="cs-CZ" sz="1500" kern="1200" dirty="0"/>
        </a:p>
      </dsp:txBody>
      <dsp:txXfrm>
        <a:off x="1273857" y="1259392"/>
        <a:ext cx="5350878" cy="376075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43058"/>
                <a:satOff val="-3062"/>
                <a:lumOff val="20771"/>
                <a:alphaOff val="0"/>
                <a:tint val="20000"/>
                <a:satMod val="180000"/>
                <a:lumMod val="98000"/>
              </a:schemeClr>
            </a:gs>
            <a:gs pos="40000">
              <a:schemeClr val="accent2">
                <a:shade val="50000"/>
                <a:hueOff val="-43058"/>
                <a:satOff val="-3062"/>
                <a:lumOff val="20771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2">
                <a:shade val="50000"/>
                <a:hueOff val="-43058"/>
                <a:satOff val="-3062"/>
                <a:lumOff val="20771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40564"/>
              <a:satOff val="-2974"/>
              <a:lumOff val="186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350208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3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76872"/>
            <a:ext cx="71287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/>
              <a:t>Digitální učební materiál Kružnice trojúhelníku opsaná </a:t>
            </a:r>
            <a:r>
              <a:rPr lang="cs-CZ" sz="2000" dirty="0" smtClean="0"/>
              <a:t>              je </a:t>
            </a:r>
            <a:r>
              <a:rPr lang="cs-CZ" sz="2000" dirty="0" smtClean="0"/>
              <a:t>určen pro prezentaci na interaktivní tabuli v 6. ročníku základní školy. První snímky jsou věnovány opakování  osy úsečky a osám stran trojúhelníku. Další se pak </a:t>
            </a:r>
            <a:r>
              <a:rPr lang="cs-CZ" sz="2000" dirty="0" smtClean="0"/>
              <a:t>                  již </a:t>
            </a:r>
            <a:r>
              <a:rPr lang="cs-CZ" sz="2000" dirty="0" smtClean="0"/>
              <a:t>věnují kružnici opsané trojúhelníku.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23282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Osa úsečky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77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024744" cy="1143000"/>
          </a:xfrm>
        </p:spPr>
        <p:txBody>
          <a:bodyPr/>
          <a:lstStyle/>
          <a:p>
            <a:r>
              <a:rPr lang="cs-CZ" dirty="0" smtClean="0"/>
              <a:t>Sestroj osu úsečky AB.</a:t>
            </a:r>
            <a:endParaRPr lang="cs-CZ" dirty="0"/>
          </a:p>
        </p:txBody>
      </p:sp>
      <p:pic>
        <p:nvPicPr>
          <p:cNvPr id="12" name="Picture 2" descr="U:\MAT\7.třída\Geometrie\Osa úsečk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239" y="1700808"/>
            <a:ext cx="7143530" cy="467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3419872" y="3969026"/>
            <a:ext cx="2376264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6220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Sestroj osy daných úseček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425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U:\MAT\6.třída\Geometrie\Osa úsečky 2 - zadání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8" y="419100"/>
            <a:ext cx="7627937" cy="601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263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:\MAT\6.třída\Geometrie\Osa úsečky 2 - výslede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8" y="428625"/>
            <a:ext cx="7627937" cy="600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40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Osy stran trojúhelníka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71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2696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Př. Sestroj trojúhelník ABC: a = 5 cm, </a:t>
            </a:r>
            <a:br>
              <a:rPr lang="cs-CZ" sz="3000" dirty="0" smtClean="0"/>
            </a:br>
            <a:r>
              <a:rPr lang="cs-CZ" sz="3000" dirty="0" smtClean="0"/>
              <a:t>					   b = 6 </a:t>
            </a:r>
            <a:r>
              <a:rPr lang="cs-CZ" sz="3000" dirty="0" smtClean="0"/>
              <a:t>cm,</a:t>
            </a: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>					   c = 7 cm.</a:t>
            </a:r>
            <a:br>
              <a:rPr lang="cs-CZ" sz="3000" dirty="0" smtClean="0"/>
            </a:br>
            <a:r>
              <a:rPr lang="cs-CZ" sz="3000" dirty="0" smtClean="0"/>
              <a:t>Sestroj osy stran trojúhelníku ABC.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64212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U:\MAT\6.třída\Geometrie\Trojúhelník ss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13" y="1042987"/>
            <a:ext cx="7627937" cy="477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52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U:\MAT\6.třída\Geometrie\Trojúhelník sss osy stran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13" y="1042986"/>
            <a:ext cx="7627937" cy="477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049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U:\MAT\6.třída\Geometrie\Trojúhelník sss osy stran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042988"/>
            <a:ext cx="7618413" cy="477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912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U:\MAT\6.třída\Geometrie\Trojúhelník sss osy stran 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31" y="1047750"/>
            <a:ext cx="7618413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44008" y="40050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4797152"/>
            <a:ext cx="3528392" cy="163121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Osy všech stran se protínají v jediném bodě – O – průsečík os stran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96861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511043" cy="1702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Kružnice trojúhelníku opsaná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37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Kružnice trojúhelníku opsaná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Co musíme znát, pokud chceme narýsovat kružnici?</a:t>
            </a:r>
          </a:p>
          <a:p>
            <a:pPr marL="6858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1) Střed kružnice</a:t>
            </a:r>
          </a:p>
          <a:p>
            <a:pPr marL="68580" indent="0">
              <a:buNone/>
            </a:pPr>
            <a:r>
              <a:rPr lang="cs-CZ" dirty="0" smtClean="0"/>
              <a:t>2) Poloměr kružnice</a:t>
            </a:r>
            <a:br>
              <a:rPr lang="cs-CZ" dirty="0" smtClean="0"/>
            </a:b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k </a:t>
            </a:r>
            <a:r>
              <a:rPr lang="cs-CZ" dirty="0" smtClean="0"/>
              <a:t>(S</a:t>
            </a:r>
            <a:r>
              <a:rPr lang="cs-CZ" dirty="0" smtClean="0"/>
              <a:t>, r)		např. </a:t>
            </a:r>
            <a:r>
              <a:rPr lang="cs-CZ" dirty="0" smtClean="0"/>
              <a:t>k (</a:t>
            </a:r>
            <a:r>
              <a:rPr lang="cs-CZ" dirty="0" smtClean="0"/>
              <a:t>A, 3 cm)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653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 kružnice opsané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745308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Průsečík </a:t>
            </a:r>
            <a:r>
              <a:rPr lang="cs-CZ" dirty="0" smtClean="0"/>
              <a:t>os </a:t>
            </a:r>
            <a:r>
              <a:rPr lang="cs-CZ" dirty="0" smtClean="0"/>
              <a:t>stran trojúhelníku:</a:t>
            </a:r>
            <a:endParaRPr lang="cs-CZ" dirty="0"/>
          </a:p>
        </p:txBody>
      </p:sp>
      <p:pic>
        <p:nvPicPr>
          <p:cNvPr id="7170" name="Picture 2" descr="U:\MAT\6.třída\Geometrie\Trojúhelník sss osy stran 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852936"/>
            <a:ext cx="5832648" cy="364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563730" y="4676018"/>
            <a:ext cx="216024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067944" y="501317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368848" y="5108066"/>
            <a:ext cx="216024" cy="21602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355976" y="5108066"/>
            <a:ext cx="288032" cy="21602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214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Poloměr kružnice opsané</a:t>
            </a:r>
            <a:endParaRPr lang="cs-CZ" dirty="0"/>
          </a:p>
        </p:txBody>
      </p:sp>
      <p:pic>
        <p:nvPicPr>
          <p:cNvPr id="8194" name="Picture 2" descr="U:\MAT\6.třída\Geometrie\Poloměr kružnice opsané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36912"/>
            <a:ext cx="6292540" cy="392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1033340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>
                <a:latin typeface="Calibri"/>
                <a:cs typeface="Calibri"/>
              </a:rPr>
              <a:t>│OA│=│OB│=│OC│= r – poloměr kružnice opsané 					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55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U:\MAT\6.třída\Geometrie\Kružnice opsaná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57" y="1268760"/>
            <a:ext cx="7048773" cy="529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05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64087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Př. Sestroj kružnici opsanou ∆XYZ:</a:t>
            </a:r>
            <a:br>
              <a:rPr lang="cs-CZ" sz="3000" dirty="0" smtClean="0"/>
            </a:br>
            <a:r>
              <a:rPr lang="cs-CZ" sz="3000" dirty="0" smtClean="0"/>
              <a:t>x = 3 cm</a:t>
            </a:r>
          </a:p>
          <a:p>
            <a:r>
              <a:rPr lang="cs-CZ" sz="3000" dirty="0" smtClean="0"/>
              <a:t>y = 7 cm</a:t>
            </a:r>
          </a:p>
          <a:p>
            <a:r>
              <a:rPr lang="cs-CZ" sz="3000" dirty="0" smtClean="0"/>
              <a:t>z = 5 cm</a:t>
            </a:r>
            <a:endParaRPr lang="cs-CZ" sz="3000" dirty="0"/>
          </a:p>
        </p:txBody>
      </p:sp>
      <p:pic>
        <p:nvPicPr>
          <p:cNvPr id="10242" name="Picture 2" descr="U:\MAT\6.třída\Geometrie\Kružnice opsaná - tupoúhlý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12776"/>
            <a:ext cx="5705475" cy="508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32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Použité zdroje</a:t>
            </a:r>
            <a:endParaRPr lang="cs-CZ" sz="3000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smtClean="0"/>
              <a:t>ODVÁRKO, Oldřich; KADLEČEK, Jiří. </a:t>
            </a:r>
            <a:r>
              <a:rPr lang="cs-CZ" sz="2000" i="1" smtClean="0"/>
              <a:t>Matematika pro 6.ročník základní školy : 2.díl</a:t>
            </a:r>
            <a:r>
              <a:rPr lang="cs-CZ" sz="200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smtClean="0"/>
          </a:p>
          <a:p>
            <a:pPr marL="109728" indent="0">
              <a:buFont typeface="Arial" pitchFamily="34" charset="0"/>
              <a:buNone/>
            </a:pPr>
            <a:r>
              <a:rPr lang="cs-CZ" sz="200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14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61</TotalTime>
  <Words>192</Words>
  <Application>Microsoft Office PowerPoint</Application>
  <PresentationFormat>Předvádění na obrazovce (4:3)</PresentationFormat>
  <Paragraphs>34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Austin</vt:lpstr>
      <vt:lpstr>Prezentace aplikace PowerPoint</vt:lpstr>
      <vt:lpstr>Anotace</vt:lpstr>
      <vt:lpstr>Osa úsečky</vt:lpstr>
      <vt:lpstr>Sestroj osu úsečky AB.</vt:lpstr>
      <vt:lpstr>Sestroj osy daných úseček</vt:lpstr>
      <vt:lpstr>Prezentace aplikace PowerPoint</vt:lpstr>
      <vt:lpstr>Prezentace aplikace PowerPoint</vt:lpstr>
      <vt:lpstr>Osy stran trojúhelníka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Kružnice trojúhelníku opsaná</vt:lpstr>
      <vt:lpstr>Kružnice trojúhelníku opsaná</vt:lpstr>
      <vt:lpstr>Střed kružnice opsané</vt:lpstr>
      <vt:lpstr>Poloměr kružnice opsané</vt:lpstr>
      <vt:lpstr>Kružnice opsaná trojúhelníku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29</cp:revision>
  <dcterms:created xsi:type="dcterms:W3CDTF">2012-01-19T16:28:50Z</dcterms:created>
  <dcterms:modified xsi:type="dcterms:W3CDTF">2012-04-05T08:40:58Z</dcterms:modified>
</cp:coreProperties>
</file>