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4" r:id="rId4"/>
    <p:sldId id="265" r:id="rId5"/>
    <p:sldId id="266" r:id="rId6"/>
    <p:sldId id="258" r:id="rId7"/>
    <p:sldId id="259" r:id="rId8"/>
    <p:sldId id="260" r:id="rId9"/>
    <p:sldId id="261" r:id="rId10"/>
    <p:sldId id="262" r:id="rId11"/>
    <p:sldId id="263" r:id="rId1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clrMru>
    <a:srgbClr val="663300"/>
    <a:srgbClr val="31EF6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46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7559675" cy="10691813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1937" cy="400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5200" cy="4808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8188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8187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fld id="{1557850E-9270-492E-9562-62A4C58B983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7999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B54F5C-261E-455F-AB2D-8F48CDF07251}" type="slidenum">
              <a:rPr lang="cs-CZ"/>
              <a:pPr/>
              <a:t>1</a:t>
            </a:fld>
            <a:endParaRPr lang="cs-CZ"/>
          </a:p>
        </p:txBody>
      </p:sp>
      <p:sp>
        <p:nvSpPr>
          <p:cNvPr id="1126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0"/>
            <a:ext cx="1588" cy="158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126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000000"/>
                </a:solidFill>
                <a:latin typeface="Times New Roman" pitchFamily="16" charset="0"/>
              </a:defRPr>
            </a:lvl9pPr>
          </a:lstStyle>
          <a:p>
            <a:pPr>
              <a:spcBef>
                <a:spcPts val="450"/>
              </a:spcBef>
            </a:pPr>
            <a:endParaRPr lang="cs-CZ">
              <a:ea typeface="Microsoft YaHei" charset="0"/>
              <a:cs typeface="Microsoft YaHei" charset="0"/>
            </a:endParaRP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0" y="0"/>
            <a:ext cx="1588" cy="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fld id="{5DD57132-6125-441D-B899-27A44CF88D88}" type="slidenum">
              <a:rPr lang="cs-CZ" sz="2100">
                <a:ea typeface="+mn-ea" charset="0"/>
                <a:cs typeface="+mn-ea" charset="0"/>
              </a:rPr>
              <a:pPr/>
              <a:t>1</a:t>
            </a:fld>
            <a:endParaRPr lang="cs-CZ" sz="2100">
              <a:ea typeface="+mn-ea" charset="0"/>
              <a:cs typeface="+mn-ea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33F2D3C-5997-42D5-B616-97A91F74B67C}" type="slidenum">
              <a:rPr lang="cs-CZ"/>
              <a:pPr/>
              <a:t>2</a:t>
            </a:fld>
            <a:endParaRPr lang="cs-CZ"/>
          </a:p>
        </p:txBody>
      </p:sp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2D84999C-409B-4412-931C-0C950219F571}" type="slidenum">
              <a:rPr lang="cs-CZ"/>
              <a:pPr/>
              <a:t>6</a:t>
            </a:fld>
            <a:endParaRPr lang="cs-CZ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D16485-0439-4A1E-8586-21E9D0DA2946}" type="slidenum">
              <a:rPr lang="cs-CZ"/>
              <a:pPr/>
              <a:t>7</a:t>
            </a:fld>
            <a:endParaRPr lang="cs-CZ"/>
          </a:p>
        </p:txBody>
      </p:sp>
      <p:sp>
        <p:nvSpPr>
          <p:cNvPr id="143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4ADCAA2-401E-4EC1-BA8E-48CC1869CA9F}" type="slidenum">
              <a:rPr lang="cs-CZ"/>
              <a:pPr/>
              <a:t>8</a:t>
            </a:fld>
            <a:endParaRPr lang="cs-CZ"/>
          </a:p>
        </p:txBody>
      </p:sp>
      <p:sp>
        <p:nvSpPr>
          <p:cNvPr id="153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A078986-8894-406F-9F72-B6E4303BE2F8}" type="slidenum">
              <a:rPr lang="cs-CZ"/>
              <a:pPr/>
              <a:t>9</a:t>
            </a:fld>
            <a:endParaRPr lang="cs-CZ"/>
          </a:p>
        </p:txBody>
      </p:sp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A77F71-E9F7-4675-A7B9-EED31DC3EED0}" type="slidenum">
              <a:rPr lang="cs-CZ"/>
              <a:pPr/>
              <a:t>10</a:t>
            </a:fld>
            <a:endParaRPr lang="cs-CZ"/>
          </a:p>
        </p:txBody>
      </p:sp>
      <p:sp>
        <p:nvSpPr>
          <p:cNvPr id="17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1903267-5626-4356-8D02-1242087ECF46}" type="slidenum">
              <a:rPr lang="cs-CZ"/>
              <a:pPr/>
              <a:t>11</a:t>
            </a:fld>
            <a:endParaRPr lang="cs-CZ"/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7FE6F0-BEEE-466A-BDE5-7EC9EF563BE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9292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D4B9D19-46A5-434E-BDF9-E4633695B6F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3618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78C2583-318F-459B-B27C-B10677DC4B1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498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7700" cy="4986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9537ECD-D51F-421A-9FE9-E471BC75B4B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1781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D1EFFC-B2F6-4908-B74D-CDCE6B8CBD0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7969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37C760-5E33-4020-B35B-4196B7E9723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8525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916F09B-8C4B-405B-9F09-D8205D4772A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8370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51D581FD-7C90-4F51-BB0A-6B1B1F2F19F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53335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DE65473-3C77-48F7-9F8C-0307FB456C1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2897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43F9617-B3A6-4201-B490-56A7E44B6D7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6648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4088" y="301625"/>
            <a:ext cx="2266950" cy="645318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48450" cy="645318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43D4465-ADAF-4581-887B-175B8A8B880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326762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7800" cy="1258888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4737" cy="51752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2463" cy="517525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4737" cy="517525"/>
          </a:xfrm>
        </p:spPr>
        <p:txBody>
          <a:bodyPr/>
          <a:lstStyle>
            <a:lvl1pPr>
              <a:defRPr/>
            </a:lvl1pPr>
          </a:lstStyle>
          <a:p>
            <a:fld id="{90FF7666-4B56-4EF7-8BC9-FDC89E3F6EEA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62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7800" cy="1258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7800" cy="4986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08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2463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4737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fld id="{B7F256A9-1585-43E8-9A2B-0FC679465176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3213"/>
            <a:ext cx="9070975" cy="1665287"/>
          </a:xfrm>
          <a:ln>
            <a:solidFill>
              <a:srgbClr val="FFFFFF"/>
            </a:solidFill>
            <a:miter lim="800000"/>
            <a:headEnd/>
            <a:tailEnd/>
          </a:ln>
        </p:spPr>
        <p:txBody>
          <a:bodyPr lIns="90000" tIns="45000" rIns="90000" bIns="45000" anchor="t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9100" y="287338"/>
            <a:ext cx="6704013" cy="16383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02174453"/>
              </p:ext>
            </p:extLst>
          </p:nvPr>
        </p:nvGraphicFramePr>
        <p:xfrm>
          <a:off x="1387475" y="2351088"/>
          <a:ext cx="7385050" cy="4522788"/>
        </p:xfrm>
        <a:graphic>
          <a:graphicData uri="http://schemas.openxmlformats.org/drawingml/2006/table">
            <a:tbl>
              <a:tblPr/>
              <a:tblGrid>
                <a:gridCol w="2714625"/>
                <a:gridCol w="4670425"/>
              </a:tblGrid>
              <a:tr h="7112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Název školy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Microsoft YaHei" charset="0"/>
                          <a:cs typeface="Microsoft YaHei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Číslo projektu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Microsoft YaHei" charset="0"/>
                          <a:cs typeface="Microsoft YaHei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Calibri" pitchFamily="32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Úvod do ekologického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zemědělství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VY_32_INOVACE_11.02.01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j-lt"/>
                        <a:cs typeface="Lucida Sans Unicode" charset="0"/>
                      </a:endParaRPr>
                    </a:p>
                  </a:txBody>
                  <a:tcPr marT="5832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Autor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Ing. Alice Votavová</a:t>
                      </a:r>
                    </a:p>
                  </a:txBody>
                  <a:tcPr marT="5832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Tematická oblast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Ekologické zemědělství a agroturistika pro 4. ročník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agropodnikání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 (rozvoj venkova)</a:t>
                      </a:r>
                    </a:p>
                  </a:txBody>
                  <a:tcPr marT="5832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4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Ročník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  <a:defRPr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4. Agropodnikání</a:t>
                      </a:r>
                      <a:endParaRPr kumimoji="0" lang="cs-CZ" sz="12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+mn-ea"/>
                        <a:cs typeface="Lucida Sans Unicode" charset="0"/>
                      </a:endParaRPr>
                    </a:p>
                  </a:txBody>
                  <a:tcPr marT="5832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Datum tvorby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Microsoft YaHei" charset="0"/>
                          <a:cs typeface="Microsoft YaHei" charset="0"/>
                        </a:rPr>
                        <a:t>4. ledna 2013</a:t>
                      </a:r>
                    </a:p>
                  </a:txBody>
                  <a:tcPr marT="5706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307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Anotace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ea typeface="Microsoft YaHei" charset="0"/>
                          <a:cs typeface="Microsoft YaHei" charset="0"/>
                        </a:rPr>
                        <a:t>Žáci se seznámí s pojmem ekologické zemědělství, historií vzniku EZ a současným stavem EZ v ČR</a:t>
                      </a:r>
                    </a:p>
                  </a:txBody>
                  <a:tcPr marT="5706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6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93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Microsoft YaHei" charset="0"/>
                          <a:cs typeface="Microsoft YaHei" charset="0"/>
                        </a:rPr>
                        <a:t>Metodický pokyn</a:t>
                      </a:r>
                    </a:p>
                  </a:txBody>
                  <a:tcPr anchor="ctr" horzOverflow="overflow">
                    <a:lnL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lt"/>
                          <a:cs typeface="Lucida Sans Unicode" charset="0"/>
                        </a:rPr>
                        <a:t>Výkladová prezentace s otázkami k zopakování</a:t>
                      </a:r>
                    </a:p>
                  </a:txBody>
                  <a:tcPr marT="57060" anchor="ctr" horzOverflow="overflow">
                    <a:lnL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368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334963" y="3143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Ekologické zemědělství - úvod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503238" y="1757363"/>
            <a:ext cx="9070975" cy="501332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8080" rIns="0" bIns="0" anchor="ctr"/>
          <a:lstStyle/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>
                <a:solidFill>
                  <a:srgbClr val="00AE00"/>
                </a:solidFill>
              </a:rPr>
              <a:t>	</a:t>
            </a:r>
            <a:r>
              <a:rPr lang="cs-CZ" sz="2800" dirty="0" smtClean="0">
                <a:solidFill>
                  <a:srgbClr val="00AE00"/>
                </a:solidFill>
              </a:rPr>
              <a:t>Ekologické </a:t>
            </a:r>
            <a:r>
              <a:rPr lang="cs-CZ" sz="2800" dirty="0">
                <a:solidFill>
                  <a:srgbClr val="00AE00"/>
                </a:solidFill>
              </a:rPr>
              <a:t>zemědělství je v Evropě i v </a:t>
            </a:r>
            <a:r>
              <a:rPr lang="cs-CZ" sz="2800" dirty="0" smtClean="0">
                <a:solidFill>
                  <a:srgbClr val="00AE00"/>
                </a:solidFill>
              </a:rPr>
              <a:t>ČR uznávaná </a:t>
            </a:r>
            <a:r>
              <a:rPr lang="cs-CZ" sz="2800" dirty="0">
                <a:solidFill>
                  <a:srgbClr val="00AE00"/>
                </a:solidFill>
              </a:rPr>
              <a:t>metoda, která je dnes definována zákonem</a:t>
            </a:r>
            <a:r>
              <a:rPr lang="cs-CZ" sz="2800" dirty="0" smtClean="0">
                <a:solidFill>
                  <a:srgbClr val="00AE00"/>
                </a:solidFill>
              </a:rPr>
              <a:t>. </a:t>
            </a:r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800" dirty="0" smtClean="0">
              <a:solidFill>
                <a:srgbClr val="00AE00"/>
              </a:solidFill>
            </a:endParaRPr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>
                <a:solidFill>
                  <a:srgbClr val="00AE00"/>
                </a:solidFill>
              </a:rPr>
              <a:t>	</a:t>
            </a:r>
            <a:r>
              <a:rPr lang="cs-CZ" sz="2800" dirty="0" smtClean="0">
                <a:solidFill>
                  <a:srgbClr val="7030A0"/>
                </a:solidFill>
              </a:rPr>
              <a:t>Zákon </a:t>
            </a:r>
            <a:r>
              <a:rPr lang="cs-CZ" sz="2800" dirty="0">
                <a:solidFill>
                  <a:srgbClr val="7030A0"/>
                </a:solidFill>
              </a:rPr>
              <a:t>č. </a:t>
            </a:r>
            <a:r>
              <a:rPr lang="cs-CZ" sz="2800" dirty="0" smtClean="0">
                <a:solidFill>
                  <a:srgbClr val="7030A0"/>
                </a:solidFill>
              </a:rPr>
              <a:t>242/2000 </a:t>
            </a:r>
            <a:r>
              <a:rPr lang="cs-CZ" sz="2800" dirty="0">
                <a:solidFill>
                  <a:srgbClr val="7030A0"/>
                </a:solidFill>
              </a:rPr>
              <a:t>Sb. O ekologickém </a:t>
            </a:r>
            <a:r>
              <a:rPr lang="cs-CZ" sz="2800" dirty="0" smtClean="0">
                <a:solidFill>
                  <a:srgbClr val="7030A0"/>
                </a:solidFill>
              </a:rPr>
              <a:t>zemědělství</a:t>
            </a:r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000" dirty="0" smtClean="0"/>
              <a:t>	</a:t>
            </a:r>
            <a:r>
              <a:rPr lang="cs-CZ" sz="2400" dirty="0" smtClean="0"/>
              <a:t>Ekologickým </a:t>
            </a:r>
            <a:r>
              <a:rPr lang="cs-CZ" sz="2400" dirty="0"/>
              <a:t>zemědělstvím se rozumí zvláštní druh zemědělského hospodaření, který dbá na životní prostředí a jeho jednotlivé složky stanovením omezení či zákazů používání látek a postupů, které zatěžují, znečišťují nebo zamořují životní prostředí nebo zvyšují rizika kontaminace potravního řetězce, a který zvýšeně dbá na vnější životní projevy a chování a na pohodu chovaných hospodářských zvířat.</a:t>
            </a:r>
            <a:endParaRPr lang="cs-CZ" sz="2400" dirty="0">
              <a:solidFill>
                <a:srgbClr val="7030A0"/>
              </a:solidFill>
            </a:endParaRPr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dirty="0"/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	</a:t>
            </a:r>
            <a:r>
              <a:rPr lang="cs-CZ" sz="2800" dirty="0" smtClean="0"/>
              <a:t>EZ </a:t>
            </a:r>
            <a:r>
              <a:rPr lang="cs-CZ" sz="2800" dirty="0"/>
              <a:t>je alternativou ke </a:t>
            </a:r>
            <a:r>
              <a:rPr lang="cs-CZ" sz="2800" dirty="0" smtClean="0"/>
              <a:t>konvenčnímu </a:t>
            </a:r>
            <a:r>
              <a:rPr lang="cs-CZ" sz="2800" dirty="0"/>
              <a:t>zemědělství.</a:t>
            </a:r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dirty="0"/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>
                <a:solidFill>
                  <a:srgbClr val="FF0000"/>
                </a:solidFill>
              </a:rPr>
              <a:t>	</a:t>
            </a: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Ekologické zemědělství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Typické pro EZ je:</a:t>
            </a:r>
          </a:p>
          <a:p>
            <a:r>
              <a:rPr lang="cs-CZ" dirty="0" smtClean="0">
                <a:solidFill>
                  <a:srgbClr val="00B050"/>
                </a:solidFill>
              </a:rPr>
              <a:t>Je udržitelné.</a:t>
            </a:r>
          </a:p>
          <a:p>
            <a:r>
              <a:rPr lang="cs-CZ" dirty="0" smtClean="0">
                <a:solidFill>
                  <a:srgbClr val="31EF63"/>
                </a:solidFill>
              </a:rPr>
              <a:t>Je šetrné k životnímu prostředí.</a:t>
            </a:r>
          </a:p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Podporuje biodiverzitu.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Nepoužívá syntetické pesticidy.</a:t>
            </a:r>
          </a:p>
          <a:p>
            <a:r>
              <a:rPr lang="cs-CZ" dirty="0" smtClean="0">
                <a:solidFill>
                  <a:srgbClr val="7030A0"/>
                </a:solidFill>
              </a:rPr>
              <a:t>Nepoužívá syntetická minerální hnojiva.</a:t>
            </a:r>
          </a:p>
          <a:p>
            <a:r>
              <a:rPr lang="cs-CZ" dirty="0" smtClean="0">
                <a:solidFill>
                  <a:srgbClr val="663300"/>
                </a:solidFill>
              </a:rPr>
              <a:t>V chovu zvířat dodržuje zásady </a:t>
            </a:r>
            <a:r>
              <a:rPr lang="cs-CZ" dirty="0" err="1" smtClean="0">
                <a:solidFill>
                  <a:srgbClr val="663300"/>
                </a:solidFill>
              </a:rPr>
              <a:t>welfare</a:t>
            </a:r>
            <a:r>
              <a:rPr lang="cs-CZ" dirty="0" smtClean="0">
                <a:solidFill>
                  <a:srgbClr val="663300"/>
                </a:solidFill>
              </a:rPr>
              <a:t>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077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 ekologického 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dirty="0" smtClean="0">
                <a:solidFill>
                  <a:srgbClr val="00B050"/>
                </a:solidFill>
              </a:rPr>
              <a:t>Udržet </a:t>
            </a:r>
            <a:r>
              <a:rPr lang="cs-CZ" dirty="0">
                <a:solidFill>
                  <a:srgbClr val="00B050"/>
                </a:solidFill>
              </a:rPr>
              <a:t>a zlepšit dlouhodobou úrodnost půdy a její ekologickou </a:t>
            </a:r>
            <a:r>
              <a:rPr lang="cs-CZ" dirty="0" smtClean="0">
                <a:solidFill>
                  <a:srgbClr val="00B050"/>
                </a:solidFill>
              </a:rPr>
              <a:t>funkci. </a:t>
            </a:r>
          </a:p>
          <a:p>
            <a:r>
              <a:rPr lang="cs-CZ" dirty="0"/>
              <a:t>	</a:t>
            </a:r>
            <a:r>
              <a:rPr lang="cs-CZ" dirty="0">
                <a:solidFill>
                  <a:srgbClr val="FF0000"/>
                </a:solidFill>
              </a:rPr>
              <a:t>P</a:t>
            </a:r>
            <a:r>
              <a:rPr lang="cs-CZ" dirty="0" smtClean="0">
                <a:solidFill>
                  <a:srgbClr val="FF0000"/>
                </a:solidFill>
              </a:rPr>
              <a:t>racovat </a:t>
            </a:r>
            <a:r>
              <a:rPr lang="cs-CZ" dirty="0">
                <a:solidFill>
                  <a:srgbClr val="FF0000"/>
                </a:solidFill>
              </a:rPr>
              <a:t>v co nejvíce uzavřeném systému, využívat místní </a:t>
            </a:r>
            <a:r>
              <a:rPr lang="cs-CZ" dirty="0" smtClean="0">
                <a:solidFill>
                  <a:srgbClr val="FF0000"/>
                </a:solidFill>
              </a:rPr>
              <a:t>zdroje. </a:t>
            </a:r>
          </a:p>
          <a:p>
            <a:r>
              <a:rPr lang="cs-CZ" dirty="0"/>
              <a:t>	</a:t>
            </a:r>
            <a:r>
              <a:rPr lang="cs-CZ" dirty="0">
                <a:solidFill>
                  <a:srgbClr val="0070C0"/>
                </a:solidFill>
              </a:rPr>
              <a:t>P</a:t>
            </a:r>
            <a:r>
              <a:rPr lang="cs-CZ" dirty="0" smtClean="0">
                <a:solidFill>
                  <a:srgbClr val="0070C0"/>
                </a:solidFill>
              </a:rPr>
              <a:t>rodukovat </a:t>
            </a:r>
            <a:r>
              <a:rPr lang="cs-CZ" dirty="0">
                <a:solidFill>
                  <a:srgbClr val="0070C0"/>
                </a:solidFill>
              </a:rPr>
              <a:t>kvalitní potraviny a </a:t>
            </a:r>
            <a:r>
              <a:rPr lang="cs-CZ" dirty="0" smtClean="0">
                <a:solidFill>
                  <a:srgbClr val="0070C0"/>
                </a:solidFill>
              </a:rPr>
              <a:t>krmiva. </a:t>
            </a:r>
          </a:p>
          <a:p>
            <a:r>
              <a:rPr lang="cs-CZ" dirty="0"/>
              <a:t>	</a:t>
            </a:r>
            <a:r>
              <a:rPr lang="cs-CZ" dirty="0">
                <a:solidFill>
                  <a:srgbClr val="7030A0"/>
                </a:solidFill>
              </a:rPr>
              <a:t>M</a:t>
            </a:r>
            <a:r>
              <a:rPr lang="cs-CZ" dirty="0" smtClean="0">
                <a:solidFill>
                  <a:srgbClr val="7030A0"/>
                </a:solidFill>
              </a:rPr>
              <a:t>inimalizovat </a:t>
            </a:r>
            <a:r>
              <a:rPr lang="cs-CZ" dirty="0">
                <a:solidFill>
                  <a:srgbClr val="7030A0"/>
                </a:solidFill>
              </a:rPr>
              <a:t>používání neobnovitelných zdrojů (odmítnutí syntetických hnojiv a přípravků na ochranu rostlin</a:t>
            </a:r>
            <a:r>
              <a:rPr lang="cs-CZ" dirty="0" smtClean="0">
                <a:solidFill>
                  <a:srgbClr val="7030A0"/>
                </a:solidFill>
              </a:rPr>
              <a:t>).</a:t>
            </a:r>
            <a:endParaRPr lang="cs-CZ" dirty="0">
              <a:solidFill>
                <a:srgbClr val="7030A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520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Cíle ekologického zemědělství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	</a:t>
            </a:r>
            <a:r>
              <a:rPr lang="cs-CZ" dirty="0" smtClean="0">
                <a:solidFill>
                  <a:srgbClr val="663300"/>
                </a:solidFill>
              </a:rPr>
              <a:t>Hospodářským </a:t>
            </a:r>
            <a:r>
              <a:rPr lang="cs-CZ" dirty="0">
                <a:solidFill>
                  <a:srgbClr val="663300"/>
                </a:solidFill>
              </a:rPr>
              <a:t>zvířatům vytvořit podmínky odpovídající jejich fyziologickým a etologickým </a:t>
            </a:r>
            <a:r>
              <a:rPr lang="cs-CZ" dirty="0" smtClean="0">
                <a:solidFill>
                  <a:srgbClr val="663300"/>
                </a:solidFill>
              </a:rPr>
              <a:t>potřebám. </a:t>
            </a:r>
          </a:p>
          <a:p>
            <a:r>
              <a:rPr lang="cs-CZ" dirty="0"/>
              <a:t>	</a:t>
            </a:r>
            <a:r>
              <a:rPr lang="cs-CZ" dirty="0">
                <a:solidFill>
                  <a:srgbClr val="00B0F0"/>
                </a:solidFill>
              </a:rPr>
              <a:t>U</a:t>
            </a:r>
            <a:r>
              <a:rPr lang="cs-CZ" dirty="0" smtClean="0">
                <a:solidFill>
                  <a:srgbClr val="00B0F0"/>
                </a:solidFill>
              </a:rPr>
              <a:t>možnit </a:t>
            </a:r>
            <a:r>
              <a:rPr lang="cs-CZ" dirty="0">
                <a:solidFill>
                  <a:srgbClr val="00B0F0"/>
                </a:solidFill>
              </a:rPr>
              <a:t>zemědělcům a jejich rodinám ekonomický a sociální </a:t>
            </a:r>
            <a:r>
              <a:rPr lang="cs-CZ" dirty="0" smtClean="0">
                <a:solidFill>
                  <a:srgbClr val="00B0F0"/>
                </a:solidFill>
              </a:rPr>
              <a:t>rozvoj.</a:t>
            </a:r>
            <a:endParaRPr lang="cs-CZ" dirty="0">
              <a:solidFill>
                <a:srgbClr val="00B0F0"/>
              </a:solidFill>
            </a:endParaRPr>
          </a:p>
          <a:p>
            <a:r>
              <a:rPr lang="cs-CZ" dirty="0" smtClean="0"/>
              <a:t>	</a:t>
            </a:r>
            <a:r>
              <a:rPr lang="cs-CZ" dirty="0" smtClean="0">
                <a:solidFill>
                  <a:srgbClr val="002060"/>
                </a:solidFill>
              </a:rPr>
              <a:t>Udržet </a:t>
            </a:r>
            <a:r>
              <a:rPr lang="cs-CZ" dirty="0">
                <a:solidFill>
                  <a:srgbClr val="002060"/>
                </a:solidFill>
              </a:rPr>
              <a:t>osídlení venkova a tradiční ráz kulturní zemědělské </a:t>
            </a:r>
            <a:r>
              <a:rPr lang="cs-CZ" dirty="0" smtClean="0">
                <a:solidFill>
                  <a:srgbClr val="002060"/>
                </a:solidFill>
              </a:rPr>
              <a:t>krajiny. </a:t>
            </a:r>
            <a:endParaRPr lang="cs-CZ" dirty="0">
              <a:solidFill>
                <a:srgbClr val="00206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29141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46075"/>
            <a:ext cx="9070975" cy="1263650"/>
          </a:xfrm>
          <a:ln/>
        </p:spPr>
        <p:txBody>
          <a:bodyPr/>
          <a:lstStyle/>
          <a:p>
            <a:endParaRPr lang="cs-CZ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099050"/>
          </a:xfrm>
          <a:ln/>
        </p:spPr>
        <p:txBody>
          <a:bodyPr/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EZ </a:t>
            </a:r>
            <a:r>
              <a:rPr lang="cs-CZ" dirty="0">
                <a:solidFill>
                  <a:srgbClr val="FF0000"/>
                </a:solidFill>
              </a:rPr>
              <a:t>vzniklo ve střední a západní Evropě po </a:t>
            </a:r>
            <a:r>
              <a:rPr lang="cs-CZ" dirty="0" smtClean="0">
                <a:solidFill>
                  <a:srgbClr val="FF0000"/>
                </a:solidFill>
              </a:rPr>
              <a:t>1.světové </a:t>
            </a:r>
            <a:r>
              <a:rPr lang="cs-CZ" dirty="0">
                <a:solidFill>
                  <a:srgbClr val="FF0000"/>
                </a:solidFill>
              </a:rPr>
              <a:t>válce.</a:t>
            </a:r>
          </a:p>
          <a:p>
            <a:pPr indent="-341313">
              <a:spcAft>
                <a:spcPct val="0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	Významný </a:t>
            </a:r>
            <a:r>
              <a:rPr lang="cs-CZ" dirty="0"/>
              <a:t>rozvoj nastal v 70. letech 20. století.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	1991 </a:t>
            </a:r>
            <a:r>
              <a:rPr lang="cs-CZ" dirty="0"/>
              <a:t>– přijato nařízení Rady EHS č. 2092/91 o ekologickém zemědělství a označování zemědělských produktů a potravin.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>
                <a:solidFill>
                  <a:srgbClr val="00AE00"/>
                </a:solidFill>
              </a:rPr>
              <a:t>	Toto </a:t>
            </a:r>
            <a:r>
              <a:rPr lang="cs-CZ" dirty="0">
                <a:solidFill>
                  <a:srgbClr val="00AE00"/>
                </a:solidFill>
              </a:rPr>
              <a:t>nařízení umožnilo možnost výhradního používání označení bio a </a:t>
            </a:r>
            <a:r>
              <a:rPr lang="cs-CZ" dirty="0" err="1">
                <a:solidFill>
                  <a:srgbClr val="00AE00"/>
                </a:solidFill>
              </a:rPr>
              <a:t>eko</a:t>
            </a:r>
            <a:r>
              <a:rPr lang="cs-CZ" dirty="0">
                <a:solidFill>
                  <a:srgbClr val="00AE00"/>
                </a:solidFill>
              </a:rPr>
              <a:t>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dirty="0" smtClean="0"/>
              <a:t>	</a:t>
            </a:r>
            <a:r>
              <a:rPr lang="cs-CZ" dirty="0" smtClean="0">
                <a:solidFill>
                  <a:srgbClr val="FF0000"/>
                </a:solidFill>
              </a:rPr>
              <a:t>V </a:t>
            </a:r>
            <a:r>
              <a:rPr lang="cs-CZ" dirty="0">
                <a:solidFill>
                  <a:srgbClr val="FF0000"/>
                </a:solidFill>
              </a:rPr>
              <a:t>Evropě nejvíce </a:t>
            </a:r>
            <a:r>
              <a:rPr lang="cs-CZ" dirty="0" smtClean="0">
                <a:solidFill>
                  <a:srgbClr val="FF0000"/>
                </a:solidFill>
              </a:rPr>
              <a:t>rozšířeno v </a:t>
            </a:r>
            <a:r>
              <a:rPr lang="cs-CZ" dirty="0">
                <a:solidFill>
                  <a:srgbClr val="FF0000"/>
                </a:solidFill>
              </a:rPr>
              <a:t>Itálii, Rakousku, Německu, Španělsku a Francii.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36550" y="314325"/>
            <a:ext cx="9070975" cy="1262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38880" rIns="0" bIns="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 algn="ctr">
              <a:buClrTx/>
              <a:buFontTx/>
              <a:buNone/>
            </a:pPr>
            <a:r>
              <a:rPr lang="cs-CZ" sz="4400"/>
              <a:t>Ekologické zemědělství - úvod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Ekologické zemědělství v ČR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dirty="0" smtClean="0"/>
              <a:t>	První </a:t>
            </a:r>
            <a:r>
              <a:rPr lang="cs-CZ" dirty="0"/>
              <a:t>zmínky o EZ v letech 1985 – 1987 v odborných publikacích. 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dirty="0" smtClean="0">
                <a:solidFill>
                  <a:srgbClr val="00AE00"/>
                </a:solidFill>
              </a:rPr>
              <a:t>	Reakce </a:t>
            </a:r>
            <a:r>
              <a:rPr lang="cs-CZ" dirty="0">
                <a:solidFill>
                  <a:srgbClr val="00AE00"/>
                </a:solidFill>
              </a:rPr>
              <a:t>na negativa socialistické zemědělské velkovýroby.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dirty="0" smtClean="0"/>
              <a:t>	Po </a:t>
            </a:r>
            <a:r>
              <a:rPr lang="cs-CZ" dirty="0"/>
              <a:t>roce 1990 začaly vznikat první podniky zabývajícím se ekologickým zemědělstvím.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 b="1" dirty="0" smtClean="0">
                <a:solidFill>
                  <a:srgbClr val="FF0000"/>
                </a:solidFill>
              </a:rPr>
              <a:t>	1</a:t>
            </a:r>
            <a:r>
              <a:rPr lang="cs-CZ" b="1" dirty="0">
                <a:solidFill>
                  <a:srgbClr val="FF0000"/>
                </a:solidFill>
              </a:rPr>
              <a:t>. 1. 2001 nabyl účinnosti zákon č. 242/2000 Sb., o ekologickém zemědělství.</a:t>
            </a:r>
            <a:r>
              <a:rPr lang="cs-CZ" dirty="0">
                <a:solidFill>
                  <a:srgbClr val="FF0000"/>
                </a:solidFill>
              </a:rPr>
              <a:t> 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290513"/>
            <a:ext cx="9070975" cy="1285875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Ekologické zemědělství v ČR – současný stav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362575"/>
          </a:xfrm>
          <a:ln/>
        </p:spPr>
        <p:txBody>
          <a:bodyPr/>
          <a:lstStyle/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/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Stav z roku 2011 (zdroj: Ročenka 2011, MZe)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>
              <a:solidFill>
                <a:srgbClr val="0047FF"/>
              </a:solidFill>
            </a:endParaRP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>
                <a:solidFill>
                  <a:srgbClr val="0047FF"/>
                </a:solidFill>
              </a:rPr>
              <a:t>počet farem										3920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>
                <a:solidFill>
                  <a:srgbClr val="996633"/>
                </a:solidFill>
              </a:rPr>
              <a:t>výměra zemědělské půdy v EZ		482 927 ha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>
                <a:solidFill>
                  <a:srgbClr val="00AE00"/>
                </a:solidFill>
              </a:rPr>
              <a:t>podíl z celkové výměry ZPF v %		11,4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endParaRPr lang="cs-CZ"/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Strmý vzestup do roku 2009, nyní stagnace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Opakování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1. Ekologické zemědělství je alternativou k jakému zemědělství?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2. Kdy došlo k významnému rozvoji EZ v Evropě?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3. V kterých evropských státech je EZ nejrozšířenější?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4. Kdy začaly vznikat v ČR první ekofarmy?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5. Kolik procent celkové výměry zemědělské půdy je obhospodařováno v systému EZ?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Opakování - řešení</a:t>
            </a:r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260475"/>
            <a:ext cx="9070975" cy="6237288"/>
          </a:xfrm>
          <a:ln/>
        </p:spPr>
        <p:txBody>
          <a:bodyPr/>
          <a:lstStyle/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1. Ekologické zemědělství je alternativou k jakému zemědělství? </a:t>
            </a:r>
            <a:r>
              <a:rPr lang="cs-CZ" i="1">
                <a:solidFill>
                  <a:srgbClr val="FF0000"/>
                </a:solidFill>
              </a:rPr>
              <a:t>konvenčnímu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2. Kdy došlo k významnému rozvoji EZ v Evropě? </a:t>
            </a:r>
            <a:r>
              <a:rPr lang="cs-CZ" i="1">
                <a:solidFill>
                  <a:srgbClr val="FF0000"/>
                </a:solidFill>
              </a:rPr>
              <a:t>v 70. letech 20. století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3. V kterých evropských státech je EZ nejrozšířenější? </a:t>
            </a:r>
            <a:r>
              <a:rPr lang="cs-CZ" i="1">
                <a:solidFill>
                  <a:srgbClr val="FF0000"/>
                </a:solidFill>
              </a:rPr>
              <a:t>Itálii, Rakousku, Německu, Španělsku, Francii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4. Kdy začaly vznikat v ČR první ekofarmy? </a:t>
            </a:r>
            <a:r>
              <a:rPr lang="cs-CZ" i="1">
                <a:solidFill>
                  <a:srgbClr val="FF0000"/>
                </a:solidFill>
              </a:rPr>
              <a:t>Po roce 1990</a:t>
            </a:r>
          </a:p>
          <a:p>
            <a:pPr marL="431800" indent="-322263">
              <a:buClrTx/>
              <a:buSzPct val="45000"/>
              <a:buFontTx/>
              <a:buNone/>
              <a:tabLst>
                <a:tab pos="431800" algn="l"/>
                <a:tab pos="536575" algn="l"/>
                <a:tab pos="985838" algn="l"/>
                <a:tab pos="1435100" algn="l"/>
                <a:tab pos="1884363" algn="l"/>
                <a:tab pos="2333625" algn="l"/>
                <a:tab pos="2782888" algn="l"/>
                <a:tab pos="3232150" algn="l"/>
                <a:tab pos="3681413" algn="l"/>
                <a:tab pos="4130675" algn="l"/>
                <a:tab pos="4579938" algn="l"/>
                <a:tab pos="5029200" algn="l"/>
                <a:tab pos="5478463" algn="l"/>
                <a:tab pos="5927725" algn="l"/>
                <a:tab pos="6376988" algn="l"/>
                <a:tab pos="6826250" algn="l"/>
                <a:tab pos="7275513" algn="l"/>
                <a:tab pos="7724775" algn="l"/>
                <a:tab pos="8174038" algn="l"/>
                <a:tab pos="8623300" algn="l"/>
                <a:tab pos="9072563" algn="l"/>
              </a:tabLst>
            </a:pPr>
            <a:r>
              <a:rPr lang="cs-CZ"/>
              <a:t>5. Kolik procent celkové výměry zemědělské půdy je obhospodařováno v systému EZ? </a:t>
            </a:r>
            <a:r>
              <a:rPr lang="cs-CZ" i="1">
                <a:solidFill>
                  <a:srgbClr val="FF0000"/>
                </a:solidFill>
              </a:rPr>
              <a:t>11,4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8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/>
              <a:t>Zdroje: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 tIns="0"/>
          <a:lstStyle/>
          <a:p>
            <a:pPr indent="-341313" hangingPunct="1"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>
                <a:latin typeface="Calibri" pitchFamily="32" charset="0"/>
              </a:rPr>
              <a:t>Šarapatka B.– Urban J. a kolektiv: Ekologické zemědělství v praxi, PRO-BIO Svaz ekologických zemědělců, Šumperk </a:t>
            </a:r>
            <a:r>
              <a:rPr lang="cs-CZ" sz="2800" dirty="0" smtClean="0">
                <a:latin typeface="Calibri" pitchFamily="32" charset="0"/>
              </a:rPr>
              <a:t>2006</a:t>
            </a:r>
          </a:p>
          <a:p>
            <a:pPr indent="-341313" hangingPunct="1">
              <a:lnSpc>
                <a:spcPct val="102000"/>
              </a:lnSpc>
              <a:spcBef>
                <a:spcPts val="638"/>
              </a:spcBef>
              <a:spcAft>
                <a:spcPts val="1425"/>
              </a:spcAft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>
                <a:latin typeface="Calibri" pitchFamily="32" charset="0"/>
              </a:rPr>
              <a:t>http://etext.czu.cz/php/skripta/skriptum.php?titul_key=4&amp;idkapitola=39&amp;string=obilniny#obilniny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34498</TotalTime>
  <Words>327</Words>
  <Application>Microsoft Office PowerPoint</Application>
  <PresentationFormat>Vlastní</PresentationFormat>
  <Paragraphs>91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Ekologické zemědělství - úvod</vt:lpstr>
      <vt:lpstr>Ekologické zemědělství</vt:lpstr>
      <vt:lpstr>Cíle ekologického zemědělství</vt:lpstr>
      <vt:lpstr>Cíle ekologického zemědělství</vt:lpstr>
      <vt:lpstr>Snímek 6</vt:lpstr>
      <vt:lpstr>Ekologické zemědělství v ČR</vt:lpstr>
      <vt:lpstr>Ekologické zemědělství v ČR – současný stav</vt:lpstr>
      <vt:lpstr>Opakování</vt:lpstr>
      <vt:lpstr>Opakování - řešení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nausovj</cp:lastModifiedBy>
  <cp:revision>19</cp:revision>
  <cp:lastPrinted>1601-01-01T00:00:00Z</cp:lastPrinted>
  <dcterms:created xsi:type="dcterms:W3CDTF">2014-02-22T14:40:15Z</dcterms:created>
  <dcterms:modified xsi:type="dcterms:W3CDTF">2014-03-26T08:06:36Z</dcterms:modified>
</cp:coreProperties>
</file>