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0"/>
      </p:ext>
    </p:extLst>
  </p:showPr>
  <p:clrMru>
    <a:srgbClr val="66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246" y="-108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fld id="{F687B810-E59D-4557-959A-F587BD5AAE9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60253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6C68C06-CD17-45F7-B790-7A40C8D68CE1}" type="slidenum">
              <a:rPr lang="cs-CZ"/>
              <a:pPr/>
              <a:t>3</a:t>
            </a:fld>
            <a:endParaRPr lang="cs-CZ"/>
          </a:p>
        </p:txBody>
      </p:sp>
      <p:sp>
        <p:nvSpPr>
          <p:cNvPr id="1126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126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DB41E20-9431-481A-AFAD-FD1E89254EEE}" type="slidenum">
              <a:rPr lang="cs-CZ"/>
              <a:pPr/>
              <a:t>4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652C59D-8615-483A-B66F-38A3B85885AA}" type="slidenum">
              <a:rPr lang="cs-CZ"/>
              <a:pPr/>
              <a:t>5</a:t>
            </a:fld>
            <a:endParaRPr lang="cs-CZ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1139547-0EE0-4465-B02F-06EA7D161D13}" type="slidenum">
              <a:rPr lang="cs-CZ"/>
              <a:pPr/>
              <a:t>6</a:t>
            </a:fld>
            <a:endParaRPr lang="cs-CZ"/>
          </a:p>
        </p:txBody>
      </p:sp>
      <p:sp>
        <p:nvSpPr>
          <p:cNvPr id="1433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3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2D1148E-DBC6-4914-8D8A-272BF9347367}" type="slidenum">
              <a:rPr lang="cs-CZ"/>
              <a:pPr/>
              <a:t>7</a:t>
            </a:fld>
            <a:endParaRPr lang="cs-CZ"/>
          </a:p>
        </p:txBody>
      </p:sp>
      <p:sp>
        <p:nvSpPr>
          <p:cNvPr id="1536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C2138C3B-7B77-4A8B-9E10-A5333E78F2AB}" type="slidenum">
              <a:rPr lang="cs-CZ"/>
              <a:pPr/>
              <a:t>8</a:t>
            </a:fld>
            <a:endParaRPr lang="cs-CZ"/>
          </a:p>
        </p:txBody>
      </p:sp>
      <p:sp>
        <p:nvSpPr>
          <p:cNvPr id="163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7907D27-E355-448A-81A1-A29F33A45185}" type="slidenum">
              <a:rPr lang="cs-CZ"/>
              <a:pPr/>
              <a:t>9</a:t>
            </a:fld>
            <a:endParaRPr lang="cs-CZ"/>
          </a:p>
        </p:txBody>
      </p:sp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E3DC769-5A05-4CBD-BD3D-D2C20142D546}" type="slidenum">
              <a:rPr lang="cs-CZ"/>
              <a:pPr/>
              <a:t>10</a:t>
            </a:fld>
            <a:endParaRPr lang="cs-CZ"/>
          </a:p>
        </p:txBody>
      </p:sp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BB316342-3282-418D-A768-68DD30F6F34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6365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3E56DEB6-C1FC-4D80-B0B6-CE1B816E3DF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3715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25BE61D-A663-4056-8846-F07CF9F5008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8792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79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BD96704-3172-42A9-B3CC-1BFA6687BA5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0015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565AA60E-4CA9-44BE-928F-6AA7E9E6C9F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29845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ABE8DA4-3D27-411A-844E-0ED3A15389C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52642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739FF7A-5863-4903-B5FC-AB71C50AA7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532471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FBE0A38F-AF06-4E77-8B7F-C824BF63C56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8984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9466F951-9A98-4C23-BE02-C10128B053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9771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E39E2D9A-D20E-477B-819F-A557F8A978A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24590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47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47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2"/>
          </p:nvPr>
        </p:nvSpPr>
        <p:spPr/>
        <p:txBody>
          <a:bodyPr/>
          <a:lstStyle>
            <a:lvl1pPr>
              <a:defRPr/>
            </a:lvl1pPr>
          </a:lstStyle>
          <a:p>
            <a:fld id="{AF1EF3C7-FD8F-47B6-A116-7E9B1E56ED7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31245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9387" cy="1260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50323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idx="11"/>
          </p:nvPr>
        </p:nvSpPr>
        <p:spPr>
          <a:xfrm>
            <a:off x="3448050" y="6886575"/>
            <a:ext cx="3194050" cy="519113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2"/>
          </p:nvPr>
        </p:nvSpPr>
        <p:spPr>
          <a:xfrm>
            <a:off x="7227888" y="6886575"/>
            <a:ext cx="2346325" cy="519113"/>
          </a:xfrm>
        </p:spPr>
        <p:txBody>
          <a:bodyPr/>
          <a:lstStyle>
            <a:lvl1pPr>
              <a:defRPr/>
            </a:lvl1pPr>
          </a:lstStyle>
          <a:p>
            <a:fld id="{E2B6B795-FA0B-48A9-8BD7-9C01CAF5AF6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70447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9387" cy="126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28224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ftr"/>
          </p:nvPr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ct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fld id="{083B7ED7-B753-4031-BD73-BF9DACFD579B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marL="1143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marL="1600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marL="20574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 hangingPunct="0">
        <a:lnSpc>
          <a:spcPct val="93000"/>
        </a:lnSpc>
        <a:spcBef>
          <a:spcPct val="0"/>
        </a:spcBef>
        <a:spcAft>
          <a:spcPts val="1413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93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93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93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ez.cz/zarazeni-farmy-do-ez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z.cz/filemanager/files/file.php?file=9166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iokont.cz/" TargetMode="External"/><Relationship Id="rId5" Type="http://schemas.openxmlformats.org/officeDocument/2006/relationships/hyperlink" Target="http://www.abcert.cz/" TargetMode="External"/><Relationship Id="rId4" Type="http://schemas.openxmlformats.org/officeDocument/2006/relationships/hyperlink" Target="http://www.kez.cz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z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cert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504031" y="302738"/>
            <a:ext cx="9072563" cy="1665928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88855" y="286987"/>
            <a:ext cx="6704665" cy="163793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07277773"/>
              </p:ext>
            </p:extLst>
          </p:nvPr>
        </p:nvGraphicFramePr>
        <p:xfrm>
          <a:off x="1387838" y="2351899"/>
          <a:ext cx="7383707" cy="4523569"/>
        </p:xfrm>
        <a:graphic>
          <a:graphicData uri="http://schemas.openxmlformats.org/drawingml/2006/table">
            <a:tbl>
              <a:tblPr/>
              <a:tblGrid>
                <a:gridCol w="2714418"/>
                <a:gridCol w="4669289"/>
              </a:tblGrid>
              <a:tr h="7139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Ekologické zemědělství – začátek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hospodaření VY_32_INOVACE_11.02.02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Alice Votavová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Agropodnikání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8. ledna 2013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obsahuje popis postupu, jak začít s podnikáním v systému ekologického zemědělství.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6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100806" marR="100806" marT="50398" marB="50398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Výkladová prezentace doplněná o odkazy na příslušné www stránky. Ke stažení jsou i formuláře potřebné pro registraci k podnikání.</a:t>
                      </a:r>
                    </a:p>
                  </a:txBody>
                  <a:tcPr marL="100806" marR="100806" marT="50398" marB="5039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28584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Začátek podnikání v systému ekologického 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r>
              <a:rPr lang="cs-CZ" dirty="0" smtClean="0"/>
              <a:t>Podnikat lze nejen jako zemědělec, ale i jako: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výrobce biopotravin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zpracovatel bioproduktů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dovozce biopotravin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výrobce </a:t>
            </a:r>
            <a:r>
              <a:rPr lang="cs-CZ" dirty="0" err="1" smtClean="0">
                <a:solidFill>
                  <a:srgbClr val="FFC000"/>
                </a:solidFill>
              </a:rPr>
              <a:t>bioosiva</a:t>
            </a:r>
            <a:r>
              <a:rPr lang="cs-CZ" dirty="0" smtClean="0">
                <a:solidFill>
                  <a:srgbClr val="FFC000"/>
                </a:solidFill>
              </a:rPr>
              <a:t> a </a:t>
            </a:r>
            <a:r>
              <a:rPr lang="cs-CZ" dirty="0" err="1" smtClean="0">
                <a:solidFill>
                  <a:srgbClr val="FFC000"/>
                </a:solidFill>
              </a:rPr>
              <a:t>biosadby</a:t>
            </a:r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>
                <a:solidFill>
                  <a:srgbClr val="663300"/>
                </a:solidFill>
              </a:rPr>
              <a:t>ekologický včelař</a:t>
            </a:r>
            <a:endParaRPr lang="cs-CZ" dirty="0">
              <a:solidFill>
                <a:srgbClr val="6633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41081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Postup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noFill/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1. Žádost o zařazení do certifikačního a kontrolního systému.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2. Smlouva o kontrole a certifikaci.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3. Vstupní inspekce. Nutno zpracovat „Popis ekofarmy“ a „Vlastní kontrolní opatření“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>
                <a:solidFill>
                  <a:schemeClr val="tx1"/>
                </a:solidFill>
                <a:hlinkClick r:id="rId3"/>
              </a:rPr>
              <a:t>http://www.kez.cz/zarazeni-farmy-do-ez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4. Žádost o registraci na </a:t>
            </a:r>
            <a:r>
              <a:rPr lang="cs-CZ" dirty="0" err="1" smtClean="0"/>
              <a:t>Mze</a:t>
            </a:r>
            <a:r>
              <a:rPr lang="cs-CZ" dirty="0"/>
              <a:t>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5. Přechodné období.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Ekologické zemědělství – začátek hospodaření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subTitle" idx="4294967295"/>
          </p:nvPr>
        </p:nvSpPr>
        <p:spPr bwMode="auto">
          <a:xfrm>
            <a:off x="503238" y="1757363"/>
            <a:ext cx="9070975" cy="5013325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28224" rIns="0" bIns="0" anchor="ctr"/>
          <a:lstStyle/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Každá </a:t>
            </a:r>
            <a:r>
              <a:rPr lang="cs-CZ" dirty="0"/>
              <a:t>nová osoba, která chce podnikat v systému EZ musí podat žádost o registraci na </a:t>
            </a:r>
            <a:r>
              <a:rPr lang="cs-CZ" dirty="0" err="1" smtClean="0"/>
              <a:t>Mze</a:t>
            </a:r>
            <a:r>
              <a:rPr lang="cs-CZ" dirty="0"/>
              <a:t>. </a:t>
            </a: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Registrovat se musí: ekologický zemědělec, dodavatel </a:t>
            </a:r>
            <a:r>
              <a:rPr lang="cs-CZ" dirty="0" err="1"/>
              <a:t>bioosiv</a:t>
            </a:r>
            <a:r>
              <a:rPr lang="cs-CZ" dirty="0"/>
              <a:t> a </a:t>
            </a:r>
            <a:r>
              <a:rPr lang="cs-CZ" dirty="0" err="1"/>
              <a:t>biosadby</a:t>
            </a:r>
            <a:r>
              <a:rPr lang="cs-CZ" dirty="0"/>
              <a:t>, výrobce biopotravin, dovozce biopotravin, obchodník s biopotravinami, ekologický včelař.</a:t>
            </a:r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0" indent="0" algn="just"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>
                <a:solidFill>
                  <a:srgbClr val="0000FF"/>
                </a:solidFill>
                <a:ea typeface="TimesNewRoman,Bold" charset="0"/>
                <a:cs typeface="TimesNewRoman,Bold" charset="0"/>
              </a:rPr>
              <a:t>Zemědělci musí mít vlastní „OSVĚDČENÍ O ZÁPISU DO EVIDENCE ZEMĚDĚLSKÉHO PODNIKATELE“.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Registrační formulář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6129338"/>
          </a:xfrm>
          <a:noFill/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Lze </a:t>
            </a:r>
            <a:r>
              <a:rPr lang="cs-CZ" dirty="0"/>
              <a:t>stáhnout</a:t>
            </a:r>
            <a:r>
              <a:rPr lang="cs-CZ" dirty="0" smtClean="0"/>
              <a:t>:</a:t>
            </a:r>
          </a:p>
          <a:p>
            <a:pPr marL="431800" indent="-323850">
              <a:buSzPct val="4500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www.asz.cz/filemanager/files/file.php?file=9166</a:t>
            </a:r>
            <a:endParaRPr lang="cs-CZ" sz="2800" dirty="0" smtClean="0"/>
          </a:p>
          <a:p>
            <a:pPr marL="431800" indent="-323850" algn="just"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sz="2800" dirty="0"/>
              <a:t>	</a:t>
            </a:r>
            <a:r>
              <a:rPr lang="cs-CZ" sz="2800" dirty="0" smtClean="0">
                <a:solidFill>
                  <a:srgbClr val="FF0000"/>
                </a:solidFill>
                <a:ea typeface="TimesNewRoman,Bold" charset="0"/>
                <a:cs typeface="TimesNewRoman,Bold" charset="0"/>
              </a:rPr>
              <a:t>Každý</a:t>
            </a:r>
            <a:r>
              <a:rPr lang="cs-CZ" sz="2800" dirty="0">
                <a:solidFill>
                  <a:srgbClr val="FF0000"/>
                </a:solidFill>
                <a:ea typeface="TimesNewRoman" pitchFamily="16" charset="0"/>
                <a:cs typeface="TimesNewRoman" pitchFamily="16" charset="0"/>
              </a:rPr>
              <a:t>, kdo chce podnikat v systému ekologického zemědělství (EZ), musí mít uzavřenou „</a:t>
            </a:r>
            <a:r>
              <a:rPr lang="cs-CZ" sz="2800" dirty="0">
                <a:solidFill>
                  <a:srgbClr val="FF0000"/>
                </a:solidFill>
                <a:ea typeface="TimesNewRoman,Bold" charset="0"/>
                <a:cs typeface="TimesNewRoman,Bold" charset="0"/>
              </a:rPr>
              <a:t>Smlouvu o inspekci a certifikaci“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/>
              <a:t>Kontrolní organizace: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hlinkClick r:id="rId4"/>
              </a:rPr>
              <a:t>www.kez.cz</a:t>
            </a:r>
            <a:endParaRPr lang="cs-CZ" dirty="0" smtClean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hlinkClick r:id="rId5"/>
              </a:rPr>
              <a:t>www.abcert.cz</a:t>
            </a:r>
            <a:endParaRPr lang="cs-CZ" dirty="0" smtClean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>
                <a:hlinkClick r:id="rId6"/>
              </a:rPr>
              <a:t>www.biokont.cz</a:t>
            </a:r>
            <a:endParaRPr lang="cs-CZ" dirty="0" smtClean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Certifikace farmy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endParaRPr lang="cs-CZ"/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468313" y="1800225"/>
            <a:ext cx="9070975" cy="5043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2900" indent="-271463"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hangingPunct="1">
              <a:lnSpc>
                <a:spcPct val="100000"/>
              </a:lnSpc>
              <a:spcBef>
                <a:spcPts val="600"/>
              </a:spcBef>
              <a:buClrTx/>
              <a:buSzPct val="76000"/>
              <a:buFontTx/>
              <a:buNone/>
            </a:pPr>
            <a:r>
              <a:rPr lang="cs-CZ" sz="3200" dirty="0"/>
              <a:t>		Vstupní kontrola (kontrolní organizace)</a:t>
            </a:r>
          </a:p>
          <a:p>
            <a:pPr hangingPunct="1">
              <a:lnSpc>
                <a:spcPct val="100000"/>
              </a:lnSpc>
              <a:spcBef>
                <a:spcPts val="600"/>
              </a:spcBef>
              <a:buClrTx/>
              <a:buSzPct val="76000"/>
              <a:buFontTx/>
              <a:buNone/>
            </a:pPr>
            <a:r>
              <a:rPr lang="cs-CZ" sz="3200" dirty="0"/>
              <a:t>			</a:t>
            </a:r>
          </a:p>
          <a:p>
            <a:pPr hangingPunct="1">
              <a:lnSpc>
                <a:spcPct val="100000"/>
              </a:lnSpc>
              <a:spcBef>
                <a:spcPts val="600"/>
              </a:spcBef>
              <a:buClrTx/>
              <a:buSzPct val="76000"/>
              <a:buFontTx/>
              <a:buNone/>
            </a:pPr>
            <a:r>
              <a:rPr lang="cs-CZ" sz="3200" dirty="0"/>
              <a:t>			Přechodné období 1. rok</a:t>
            </a:r>
          </a:p>
          <a:p>
            <a:pPr hangingPunct="1">
              <a:lnSpc>
                <a:spcPct val="100000"/>
              </a:lnSpc>
              <a:spcBef>
                <a:spcPts val="600"/>
              </a:spcBef>
              <a:buClrTx/>
              <a:buSzPct val="76000"/>
              <a:buFontTx/>
              <a:buNone/>
            </a:pPr>
            <a:endParaRPr lang="cs-CZ" sz="3200" dirty="0"/>
          </a:p>
          <a:p>
            <a:pPr hangingPunct="1">
              <a:lnSpc>
                <a:spcPct val="100000"/>
              </a:lnSpc>
              <a:spcBef>
                <a:spcPts val="600"/>
              </a:spcBef>
              <a:buClrTx/>
              <a:buSzPct val="76000"/>
              <a:buFontTx/>
              <a:buNone/>
            </a:pPr>
            <a:r>
              <a:rPr lang="cs-CZ" sz="3200" dirty="0"/>
              <a:t> 				Přechodné období 2.(3) rok</a:t>
            </a:r>
          </a:p>
          <a:p>
            <a:pPr hangingPunct="1">
              <a:lnSpc>
                <a:spcPct val="100000"/>
              </a:lnSpc>
              <a:spcBef>
                <a:spcPts val="600"/>
              </a:spcBef>
              <a:buClrTx/>
              <a:buSzPct val="76000"/>
              <a:buFontTx/>
              <a:buNone/>
            </a:pPr>
            <a:endParaRPr lang="cs-CZ" sz="3200" dirty="0"/>
          </a:p>
          <a:p>
            <a:pPr hangingPunct="1">
              <a:lnSpc>
                <a:spcPct val="100000"/>
              </a:lnSpc>
              <a:spcBef>
                <a:spcPts val="600"/>
              </a:spcBef>
              <a:buClrTx/>
              <a:buSzPct val="76000"/>
              <a:buFontTx/>
              <a:buNone/>
            </a:pPr>
            <a:r>
              <a:rPr lang="cs-CZ" sz="3200" dirty="0"/>
              <a:t>					Bioprodukce</a:t>
            </a:r>
          </a:p>
          <a:p>
            <a:pPr hangingPunct="1">
              <a:lnSpc>
                <a:spcPct val="100000"/>
              </a:lnSpc>
              <a:spcBef>
                <a:spcPts val="600"/>
              </a:spcBef>
              <a:buClrTx/>
              <a:buSzPct val="76000"/>
              <a:buFontTx/>
              <a:buNone/>
            </a:pPr>
            <a:endParaRPr lang="cs-CZ" sz="3200" dirty="0"/>
          </a:p>
        </p:txBody>
      </p:sp>
      <p:sp>
        <p:nvSpPr>
          <p:cNvPr id="6148" name="Freeform 4"/>
          <p:cNvSpPr>
            <a:spLocks noChangeArrowheads="1"/>
          </p:cNvSpPr>
          <p:nvPr/>
        </p:nvSpPr>
        <p:spPr bwMode="auto">
          <a:xfrm flipV="1">
            <a:off x="1223963" y="2376488"/>
            <a:ext cx="936625" cy="863600"/>
          </a:xfrm>
          <a:custGeom>
            <a:avLst/>
            <a:gdLst>
              <a:gd name="T0" fmla="*/ 28441225 w 21600"/>
              <a:gd name="T1" fmla="*/ 0 h 21600"/>
              <a:gd name="T2" fmla="*/ 28441225 w 21600"/>
              <a:gd name="T3" fmla="*/ 19434798 h 21600"/>
              <a:gd name="T4" fmla="*/ 6086501 w 21600"/>
              <a:gd name="T5" fmla="*/ 34528007 h 21600"/>
              <a:gd name="T6" fmla="*/ 40614185 w 21600"/>
              <a:gd name="T7" fmla="*/ 9717379 h 21600"/>
              <a:gd name="T8" fmla="*/ 12427 w 21600"/>
              <a:gd name="T9" fmla="*/ 2912 h 21600"/>
              <a:gd name="T10" fmla="*/ 18227 w 21600"/>
              <a:gd name="T11" fmla="*/ 9246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rgbClr val="008000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49" name="Freeform 5"/>
          <p:cNvSpPr>
            <a:spLocks noChangeArrowheads="1"/>
          </p:cNvSpPr>
          <p:nvPr/>
        </p:nvSpPr>
        <p:spPr bwMode="auto">
          <a:xfrm flipV="1">
            <a:off x="3376613" y="5081588"/>
            <a:ext cx="936625" cy="863600"/>
          </a:xfrm>
          <a:custGeom>
            <a:avLst/>
            <a:gdLst>
              <a:gd name="T0" fmla="*/ 28441225 w 21600"/>
              <a:gd name="T1" fmla="*/ 0 h 21600"/>
              <a:gd name="T2" fmla="*/ 28441225 w 21600"/>
              <a:gd name="T3" fmla="*/ 19434798 h 21600"/>
              <a:gd name="T4" fmla="*/ 6086501 w 21600"/>
              <a:gd name="T5" fmla="*/ 34528007 h 21600"/>
              <a:gd name="T6" fmla="*/ 40614185 w 21600"/>
              <a:gd name="T7" fmla="*/ 9717379 h 21600"/>
              <a:gd name="T8" fmla="*/ 12427 w 21600"/>
              <a:gd name="T9" fmla="*/ 2912 h 21600"/>
              <a:gd name="T10" fmla="*/ 18227 w 21600"/>
              <a:gd name="T11" fmla="*/ 9246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rgbClr val="008000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6150" name="Freeform 6"/>
          <p:cNvSpPr>
            <a:spLocks noChangeArrowheads="1"/>
          </p:cNvSpPr>
          <p:nvPr/>
        </p:nvSpPr>
        <p:spPr bwMode="auto">
          <a:xfrm flipV="1">
            <a:off x="2303463" y="3959225"/>
            <a:ext cx="936625" cy="863600"/>
          </a:xfrm>
          <a:custGeom>
            <a:avLst/>
            <a:gdLst>
              <a:gd name="T0" fmla="*/ 28441225 w 21600"/>
              <a:gd name="T1" fmla="*/ 0 h 21600"/>
              <a:gd name="T2" fmla="*/ 28441225 w 21600"/>
              <a:gd name="T3" fmla="*/ 19434798 h 21600"/>
              <a:gd name="T4" fmla="*/ 6086501 w 21600"/>
              <a:gd name="T5" fmla="*/ 34528007 h 21600"/>
              <a:gd name="T6" fmla="*/ 40614185 w 21600"/>
              <a:gd name="T7" fmla="*/ 9717379 h 21600"/>
              <a:gd name="T8" fmla="*/ 12427 w 21600"/>
              <a:gd name="T9" fmla="*/ 2912 h 21600"/>
              <a:gd name="T10" fmla="*/ 18227 w 21600"/>
              <a:gd name="T11" fmla="*/ 9246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>
                <a:moveTo>
                  <a:pt x="21600" y="6079"/>
                </a:moveTo>
                <a:lnTo>
                  <a:pt x="15126" y="0"/>
                </a:lnTo>
                <a:lnTo>
                  <a:pt x="15126" y="2912"/>
                </a:lnTo>
                <a:lnTo>
                  <a:pt x="12427" y="2912"/>
                </a:lnTo>
                <a:cubicBezTo>
                  <a:pt x="5564" y="2912"/>
                  <a:pt x="0" y="7052"/>
                  <a:pt x="0" y="12158"/>
                </a:cubicBezTo>
                <a:lnTo>
                  <a:pt x="0" y="21600"/>
                </a:lnTo>
                <a:lnTo>
                  <a:pt x="6474" y="21600"/>
                </a:lnTo>
                <a:lnTo>
                  <a:pt x="6474" y="12158"/>
                </a:lnTo>
                <a:cubicBezTo>
                  <a:pt x="6474" y="10550"/>
                  <a:pt x="9139" y="9246"/>
                  <a:pt x="12427" y="9246"/>
                </a:cubicBezTo>
                <a:lnTo>
                  <a:pt x="15126" y="9246"/>
                </a:lnTo>
                <a:lnTo>
                  <a:pt x="15126" y="12158"/>
                </a:lnTo>
                <a:lnTo>
                  <a:pt x="21600" y="6079"/>
                </a:lnTo>
                <a:close/>
              </a:path>
            </a:pathLst>
          </a:custGeom>
          <a:solidFill>
            <a:srgbClr val="008000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713" y="2268538"/>
            <a:ext cx="1092200" cy="976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9425" y="2363788"/>
            <a:ext cx="1665288" cy="87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9788" y="1543050"/>
            <a:ext cx="1512887" cy="79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Přechodné období </a:t>
            </a:r>
            <a:br>
              <a:rPr lang="cs-CZ"/>
            </a:br>
            <a:r>
              <a:rPr lang="cs-CZ" sz="2800">
                <a:solidFill>
                  <a:srgbClr val="FF0000"/>
                </a:solidFill>
              </a:rPr>
              <a:t>období přechodu konvenční farmy na ekofarmu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endParaRPr lang="cs-CZ"/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539750" y="1844675"/>
            <a:ext cx="8999538" cy="596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 marL="1295400" indent="-287338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 marL="2159000" indent="-215900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616200" indent="-2159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3073400" indent="-2159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530600" indent="-2159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987800" indent="-2159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hangingPunct="1">
              <a:lnSpc>
                <a:spcPct val="100000"/>
              </a:lnSpc>
              <a:spcBef>
                <a:spcPts val="600"/>
              </a:spcBef>
            </a:pPr>
            <a:r>
              <a:rPr lang="cs-CZ" sz="3200" dirty="0"/>
              <a:t>Začíná dnem doručení žádosti na </a:t>
            </a:r>
            <a:r>
              <a:rPr lang="cs-CZ" sz="3200" dirty="0" err="1" smtClean="0"/>
              <a:t>Mze</a:t>
            </a:r>
            <a:r>
              <a:rPr lang="cs-CZ" sz="3200" dirty="0"/>
              <a:t>.</a:t>
            </a:r>
          </a:p>
          <a:p>
            <a:pPr hangingPunct="1">
              <a:lnSpc>
                <a:spcPct val="100000"/>
              </a:lnSpc>
              <a:spcBef>
                <a:spcPts val="600"/>
              </a:spcBef>
            </a:pPr>
            <a:r>
              <a:rPr lang="cs-CZ" sz="3200" dirty="0"/>
              <a:t>Zvířata, orná půda a trvalé travní porosty – 2 </a:t>
            </a:r>
            <a:r>
              <a:rPr lang="cs-CZ" sz="3200" dirty="0" smtClean="0"/>
              <a:t>roky.</a:t>
            </a:r>
            <a:endParaRPr lang="cs-CZ" sz="3200" dirty="0"/>
          </a:p>
          <a:p>
            <a:pPr hangingPunct="1">
              <a:lnSpc>
                <a:spcPct val="100000"/>
              </a:lnSpc>
              <a:spcBef>
                <a:spcPts val="600"/>
              </a:spcBef>
            </a:pPr>
            <a:r>
              <a:rPr lang="cs-CZ" sz="3200" dirty="0"/>
              <a:t>Trvalé kultury – 3 </a:t>
            </a:r>
            <a:r>
              <a:rPr lang="cs-CZ" sz="3200" dirty="0" smtClean="0"/>
              <a:t>roky. </a:t>
            </a:r>
            <a:endParaRPr lang="cs-CZ" sz="3200" dirty="0"/>
          </a:p>
          <a:p>
            <a:pPr hangingPunct="1">
              <a:lnSpc>
                <a:spcPct val="100000"/>
              </a:lnSpc>
              <a:spcBef>
                <a:spcPts val="600"/>
              </a:spcBef>
            </a:pPr>
            <a:r>
              <a:rPr lang="cs-CZ" sz="3200" dirty="0"/>
              <a:t>Důvody:</a:t>
            </a:r>
          </a:p>
          <a:p>
            <a:pPr lvl="2" hangingPunct="1">
              <a:lnSpc>
                <a:spcPct val="100000"/>
              </a:lnSpc>
              <a:spcBef>
                <a:spcPts val="500"/>
              </a:spcBef>
              <a:buSzPct val="75000"/>
              <a:buFont typeface="Symbol" charset="2"/>
              <a:buNone/>
            </a:pPr>
            <a:r>
              <a:rPr lang="cs-CZ" sz="2400" dirty="0"/>
              <a:t>Vyčištění půdy od reziduí 	</a:t>
            </a:r>
          </a:p>
          <a:p>
            <a:pPr lvl="4" hangingPunct="1">
              <a:lnSpc>
                <a:spcPct val="100000"/>
              </a:lnSpc>
              <a:spcBef>
                <a:spcPts val="400"/>
              </a:spcBef>
              <a:buSzPct val="75000"/>
              <a:buFont typeface="Symbol" charset="2"/>
              <a:buChar char=""/>
            </a:pPr>
            <a:r>
              <a:rPr lang="cs-CZ" sz="2000" dirty="0"/>
              <a:t>Pesticidů</a:t>
            </a:r>
          </a:p>
          <a:p>
            <a:pPr lvl="4" hangingPunct="1">
              <a:lnSpc>
                <a:spcPct val="100000"/>
              </a:lnSpc>
              <a:spcBef>
                <a:spcPts val="400"/>
              </a:spcBef>
              <a:buSzPct val="75000"/>
              <a:buFont typeface="Symbol" charset="2"/>
              <a:buChar char=""/>
            </a:pPr>
            <a:r>
              <a:rPr lang="cs-CZ" sz="2000" dirty="0"/>
              <a:t>Hnojiv </a:t>
            </a:r>
          </a:p>
          <a:p>
            <a:pPr lvl="4" hangingPunct="1">
              <a:lnSpc>
                <a:spcPct val="100000"/>
              </a:lnSpc>
              <a:spcBef>
                <a:spcPts val="400"/>
              </a:spcBef>
              <a:buSzPct val="75000"/>
              <a:buFont typeface="Symbol" charset="2"/>
              <a:buChar char=""/>
            </a:pPr>
            <a:r>
              <a:rPr lang="cs-CZ" sz="2000" dirty="0"/>
              <a:t>Pomocných látek</a:t>
            </a:r>
          </a:p>
          <a:p>
            <a:pPr lvl="2" hangingPunct="1">
              <a:lnSpc>
                <a:spcPct val="100000"/>
              </a:lnSpc>
              <a:spcBef>
                <a:spcPts val="500"/>
              </a:spcBef>
              <a:buSzPct val="75000"/>
              <a:buFont typeface="Symbol" charset="2"/>
              <a:buNone/>
            </a:pPr>
            <a:r>
              <a:rPr lang="cs-CZ" sz="2400" dirty="0"/>
              <a:t>Ozdravení rostlin</a:t>
            </a:r>
          </a:p>
          <a:p>
            <a:pPr lvl="2" hangingPunct="1">
              <a:lnSpc>
                <a:spcPct val="100000"/>
              </a:lnSpc>
              <a:spcBef>
                <a:spcPts val="500"/>
              </a:spcBef>
              <a:buSzPct val="75000"/>
              <a:buFont typeface="Symbol" charset="2"/>
              <a:buNone/>
            </a:pPr>
            <a:r>
              <a:rPr lang="cs-CZ" sz="2400" dirty="0"/>
              <a:t>Ozdravení půdy</a:t>
            </a:r>
          </a:p>
          <a:p>
            <a:pPr lvl="2" hangingPunct="1">
              <a:lnSpc>
                <a:spcPct val="100000"/>
              </a:lnSpc>
              <a:spcBef>
                <a:spcPts val="500"/>
              </a:spcBef>
              <a:buSzPct val="75000"/>
              <a:buFont typeface="Symbol" charset="2"/>
              <a:buNone/>
            </a:pPr>
            <a:endParaRPr lang="cs-CZ" sz="2400" dirty="0"/>
          </a:p>
          <a:p>
            <a:pPr lvl="2" hangingPunct="1">
              <a:lnSpc>
                <a:spcPct val="100000"/>
              </a:lnSpc>
              <a:spcBef>
                <a:spcPts val="500"/>
              </a:spcBef>
              <a:buSzPct val="75000"/>
              <a:buFont typeface="Symbol" charset="2"/>
              <a:buNone/>
            </a:pP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Certifikace produktů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endParaRPr lang="cs-CZ"/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042988" y="1628775"/>
            <a:ext cx="8677275" cy="420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2900" indent="-271463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hangingPunct="1">
              <a:lnSpc>
                <a:spcPct val="100000"/>
              </a:lnSpc>
              <a:spcBef>
                <a:spcPts val="600"/>
              </a:spcBef>
            </a:pPr>
            <a:r>
              <a:rPr lang="cs-CZ" sz="3200" dirty="0"/>
              <a:t>Platnost 1 </a:t>
            </a:r>
            <a:r>
              <a:rPr lang="cs-CZ" sz="3200" dirty="0" smtClean="0"/>
              <a:t>rok.</a:t>
            </a:r>
            <a:endParaRPr lang="cs-CZ" sz="3200" dirty="0"/>
          </a:p>
          <a:p>
            <a:pPr hangingPunct="1">
              <a:lnSpc>
                <a:spcPct val="100000"/>
              </a:lnSpc>
              <a:spcBef>
                <a:spcPts val="600"/>
              </a:spcBef>
            </a:pPr>
            <a:r>
              <a:rPr lang="cs-CZ" sz="3200" dirty="0"/>
              <a:t>Certifikace od 2. roku přechodného </a:t>
            </a:r>
            <a:r>
              <a:rPr lang="cs-CZ" sz="3200" dirty="0" smtClean="0"/>
              <a:t>období.</a:t>
            </a:r>
            <a:endParaRPr lang="cs-CZ" sz="3200" dirty="0"/>
          </a:p>
          <a:p>
            <a:pPr hangingPunct="1">
              <a:lnSpc>
                <a:spcPct val="100000"/>
              </a:lnSpc>
              <a:spcBef>
                <a:spcPts val="600"/>
              </a:spcBef>
            </a:pPr>
            <a:r>
              <a:rPr lang="cs-CZ" sz="3200" dirty="0"/>
              <a:t>Certifikát vydá kontrolní </a:t>
            </a:r>
            <a:r>
              <a:rPr lang="cs-CZ" sz="3200" dirty="0" smtClean="0"/>
              <a:t>organizace.</a:t>
            </a:r>
            <a:endParaRPr lang="cs-CZ" sz="3200" dirty="0"/>
          </a:p>
          <a:p>
            <a:pPr hangingPunct="1">
              <a:lnSpc>
                <a:spcPct val="100000"/>
              </a:lnSpc>
              <a:spcBef>
                <a:spcPts val="600"/>
              </a:spcBef>
            </a:pPr>
            <a:r>
              <a:rPr lang="cs-CZ" sz="3200" dirty="0"/>
              <a:t>Příloha s uvedením </a:t>
            </a:r>
            <a:r>
              <a:rPr lang="cs-CZ" sz="3200" dirty="0" smtClean="0"/>
              <a:t>produktů. </a:t>
            </a:r>
            <a:endParaRPr lang="cs-CZ" sz="3200" dirty="0"/>
          </a:p>
          <a:p>
            <a:pPr hangingPunct="1">
              <a:lnSpc>
                <a:spcPct val="100000"/>
              </a:lnSpc>
              <a:spcBef>
                <a:spcPts val="600"/>
              </a:spcBef>
              <a:buClrTx/>
              <a:buSzPct val="76000"/>
              <a:buFontTx/>
              <a:buNone/>
            </a:pPr>
            <a:endParaRPr lang="cs-CZ" sz="3200" dirty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4463" y="3419475"/>
            <a:ext cx="3044825" cy="3605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Opakování</a:t>
            </a:r>
          </a:p>
        </p:txBody>
      </p:sp>
      <p:sp>
        <p:nvSpPr>
          <p:cNvPr id="92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 smtClean="0"/>
              <a:t>Vysvětlete, </a:t>
            </a:r>
            <a:r>
              <a:rPr lang="cs-CZ" dirty="0"/>
              <a:t>jak probíhá přechod z konvenčního hospodaření na ekologické hospodaření.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70975" cy="1262063"/>
          </a:xfrm>
          <a:ln/>
        </p:spPr>
        <p:txBody>
          <a:bodyPr tIns="38808"/>
          <a:lstStyle/>
          <a:p>
            <a:pPr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/>
              <a:t>Zdroje:</a:t>
            </a:r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238" y="1768475"/>
            <a:ext cx="9070975" cy="4989513"/>
          </a:xfrm>
          <a:ln/>
        </p:spPr>
        <p:txBody>
          <a:bodyPr/>
          <a:lstStyle/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>
                <a:solidFill>
                  <a:schemeClr val="tx1"/>
                </a:solidFill>
                <a:hlinkClick r:id="rId3"/>
              </a:rPr>
              <a:t>www.asz.cz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>
                <a:solidFill>
                  <a:schemeClr val="tx1"/>
                </a:solidFill>
                <a:hlinkClick r:id="rId3"/>
              </a:rPr>
              <a:t>www.kez.cz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>
                <a:solidFill>
                  <a:schemeClr val="tx1"/>
                </a:solidFill>
                <a:hlinkClick r:id="rId3"/>
              </a:rPr>
              <a:t>http://www.biokont.cz/</a:t>
            </a: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r>
              <a:rPr lang="cs-CZ" dirty="0">
                <a:solidFill>
                  <a:schemeClr val="tx1"/>
                </a:solidFill>
                <a:hlinkClick r:id="rId3"/>
              </a:rPr>
              <a:t>www.acert.cz</a:t>
            </a:r>
            <a:endParaRPr lang="cs-CZ" dirty="0">
              <a:solidFill>
                <a:schemeClr val="tx1"/>
              </a:solidFill>
              <a:hlinkClick r:id="rId4"/>
            </a:endParaRPr>
          </a:p>
          <a:p>
            <a:pPr marL="431800" indent="-323850">
              <a:buSzPct val="45000"/>
              <a:buFont typeface="Wingdings" charset="2"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  <a:tab pos="8686800" algn="l"/>
              </a:tabLst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336</Words>
  <Application>Microsoft Office PowerPoint</Application>
  <PresentationFormat>Vlastní</PresentationFormat>
  <Paragraphs>86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Začátek podnikání v systému ekologického zemědělství</vt:lpstr>
      <vt:lpstr>Postup</vt:lpstr>
      <vt:lpstr>Ekologické zemědělství – začátek hospodaření</vt:lpstr>
      <vt:lpstr>Registrační formulář</vt:lpstr>
      <vt:lpstr>Certifikace farmy</vt:lpstr>
      <vt:lpstr>Přechodné období  období přechodu konvenční farmy na ekofarmu</vt:lpstr>
      <vt:lpstr>Certifikace produktů</vt:lpstr>
      <vt:lpstr>Opakování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Dum</cp:lastModifiedBy>
  <cp:revision>19</cp:revision>
  <cp:lastPrinted>1601-01-01T00:00:00Z</cp:lastPrinted>
  <dcterms:created xsi:type="dcterms:W3CDTF">2014-03-02T14:17:20Z</dcterms:created>
  <dcterms:modified xsi:type="dcterms:W3CDTF">2014-06-02T11:04:57Z</dcterms:modified>
</cp:coreProperties>
</file>